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94" r:id="rId2"/>
    <p:sldId id="460" r:id="rId3"/>
    <p:sldId id="593" r:id="rId4"/>
    <p:sldId id="286" r:id="rId5"/>
    <p:sldId id="284" r:id="rId6"/>
    <p:sldId id="594" r:id="rId7"/>
    <p:sldId id="259" r:id="rId8"/>
    <p:sldId id="659" r:id="rId9"/>
    <p:sldId id="355" r:id="rId10"/>
    <p:sldId id="436" r:id="rId11"/>
    <p:sldId id="437" r:id="rId12"/>
    <p:sldId id="462" r:id="rId13"/>
    <p:sldId id="442" r:id="rId14"/>
    <p:sldId id="445" r:id="rId15"/>
    <p:sldId id="447" r:id="rId16"/>
    <p:sldId id="471" r:id="rId17"/>
    <p:sldId id="673" r:id="rId18"/>
    <p:sldId id="480" r:id="rId19"/>
    <p:sldId id="674" r:id="rId20"/>
    <p:sldId id="421" r:id="rId21"/>
    <p:sldId id="423" r:id="rId22"/>
    <p:sldId id="425" r:id="rId23"/>
    <p:sldId id="646" r:id="rId24"/>
    <p:sldId id="432" r:id="rId25"/>
    <p:sldId id="675" r:id="rId26"/>
    <p:sldId id="669" r:id="rId27"/>
    <p:sldId id="465" r:id="rId28"/>
    <p:sldId id="660" r:id="rId29"/>
    <p:sldId id="479" r:id="rId30"/>
    <p:sldId id="661" r:id="rId31"/>
    <p:sldId id="326" r:id="rId32"/>
    <p:sldId id="513" r:id="rId33"/>
    <p:sldId id="514" r:id="rId34"/>
    <p:sldId id="498" r:id="rId35"/>
    <p:sldId id="666" r:id="rId36"/>
    <p:sldId id="492" r:id="rId37"/>
    <p:sldId id="493" r:id="rId38"/>
    <p:sldId id="507"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B3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82" autoAdjust="0"/>
    <p:restoredTop sz="94660"/>
  </p:normalViewPr>
  <p:slideViewPr>
    <p:cSldViewPr snapToGrid="0">
      <p:cViewPr varScale="1">
        <p:scale>
          <a:sx n="84" d="100"/>
          <a:sy n="84" d="100"/>
        </p:scale>
        <p:origin x="840"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theme" Target="theme/theme1.xml" /></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4.emf" /><Relationship Id="rId3" Type="http://schemas.openxmlformats.org/officeDocument/2006/relationships/image" Target="../media/image29.emf" /><Relationship Id="rId7" Type="http://schemas.openxmlformats.org/officeDocument/2006/relationships/image" Target="../media/image33.emf" /><Relationship Id="rId2" Type="http://schemas.openxmlformats.org/officeDocument/2006/relationships/image" Target="../media/image28.emf" /><Relationship Id="rId1" Type="http://schemas.openxmlformats.org/officeDocument/2006/relationships/image" Target="../media/image27.emf" /><Relationship Id="rId6" Type="http://schemas.openxmlformats.org/officeDocument/2006/relationships/image" Target="../media/image32.emf" /><Relationship Id="rId5" Type="http://schemas.openxmlformats.org/officeDocument/2006/relationships/image" Target="../media/image31.emf" /><Relationship Id="rId4" Type="http://schemas.openxmlformats.org/officeDocument/2006/relationships/image" Target="../media/image30.emf" /><Relationship Id="rId9" Type="http://schemas.openxmlformats.org/officeDocument/2006/relationships/image" Target="../media/image35.emf"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D1435-5029-4437-BAF6-04AA6EF57D38}" type="datetimeFigureOut">
              <a:rPr lang="en-US" smtClean="0"/>
              <a:pPr/>
              <a:t>8/22/2023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0B7DF8-34CC-45B3-97A2-E9647CA29EE5}" type="slidenum">
              <a:rPr lang="en-US" smtClean="0"/>
              <a:pPr/>
              <a:t>‹#›</a:t>
            </a:fld>
            <a:endParaRPr lang="en-US"/>
          </a:p>
        </p:txBody>
      </p:sp>
    </p:spTree>
    <p:extLst>
      <p:ext uri="{BB962C8B-B14F-4D97-AF65-F5344CB8AC3E}">
        <p14:creationId xmlns:p14="http://schemas.microsoft.com/office/powerpoint/2010/main" val="34522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163638"/>
            <a:ext cx="4189412" cy="3141662"/>
          </a:xfrm>
        </p:spPr>
      </p:sp>
      <p:sp>
        <p:nvSpPr>
          <p:cNvPr id="3" name="Notes Placeholder 2"/>
          <p:cNvSpPr>
            <a:spLocks noGrp="1"/>
          </p:cNvSpPr>
          <p:nvPr>
            <p:ph type="body" idx="1"/>
          </p:nvPr>
        </p:nvSpPr>
        <p:spPr/>
        <p:txBody>
          <a:bodyPr/>
          <a:lstStyle/>
          <a:p>
            <a:r>
              <a:rPr lang="mn-MN" sz="800" dirty="0"/>
              <a:t>Үйлдвэрлэл 4,0 хувьсгалын салшгүй хэсэг болох технологийн асар хурдацтай дэвшил, нэн шинэ технологиудтай уялдаад түүнийг бүтээхэд шаардагдах эрдэс баялгийн түүхий эдийн нийлүүлэлтийн асуудал хурцаар тавигдах болсон бөгөөд эрсдэлт хүчин зүйлүүдийг тооцоолсноор </a:t>
            </a:r>
            <a:r>
              <a:rPr lang="mn-MN" sz="800" dirty="0" err="1"/>
              <a:t>КРИТИКАЛ</a:t>
            </a:r>
            <a:r>
              <a:rPr lang="mn-MN" sz="800" dirty="0"/>
              <a:t> МЕТАЛЛ </a:t>
            </a:r>
            <a:r>
              <a:rPr lang="en-US" sz="800" dirty="0"/>
              <a:t>(</a:t>
            </a:r>
            <a:r>
              <a:rPr lang="mn-MN" sz="800" dirty="0"/>
              <a:t>түүхий эд</a:t>
            </a:r>
            <a:r>
              <a:rPr lang="en-US" sz="800" dirty="0"/>
              <a:t>) </a:t>
            </a:r>
            <a:r>
              <a:rPr lang="mn-MN" sz="800" dirty="0"/>
              <a:t>гэдэг ойлголтыг Европын холбооны гүйцэтгэх байгууллага болох Европын комисс </a:t>
            </a:r>
            <a:r>
              <a:rPr lang="en-US" sz="800" dirty="0"/>
              <a:t>(European Commission) </a:t>
            </a:r>
            <a:r>
              <a:rPr lang="mn-MN" sz="800" dirty="0"/>
              <a:t>анх бий болгож 2011 онд анхны 14 металлын жагсаалтыг гаргаж, 2014, 2017 онуудад шинэчилснээр уг жагсаалтад 22 элемент орж байна. </a:t>
            </a:r>
          </a:p>
          <a:p>
            <a:pPr marL="0" marR="0" lvl="0" indent="0" algn="l" defTabSz="914400" rtl="0" eaLnBrk="1" fontAlgn="auto" latinLnBrk="0" hangingPunct="1">
              <a:lnSpc>
                <a:spcPct val="100000"/>
              </a:lnSpc>
              <a:spcBef>
                <a:spcPts val="0"/>
              </a:spcBef>
              <a:spcAft>
                <a:spcPts val="0"/>
              </a:spcAft>
              <a:buClrTx/>
              <a:buSzTx/>
              <a:buFontTx/>
              <a:buNone/>
              <a:tabLst/>
              <a:defRPr/>
            </a:pPr>
            <a:r>
              <a:rPr lang="mn-MN" sz="800" kern="1200" dirty="0">
                <a:solidFill>
                  <a:schemeClr val="tx1"/>
                </a:solidFill>
                <a:effectLst/>
                <a:latin typeface="+mn-lt"/>
                <a:ea typeface="+mn-ea"/>
                <a:cs typeface="+mn-cs"/>
              </a:rPr>
              <a:t>Европын холбооны эдийн засгийн комиссоос гаргасан графикт үзүүлснээр эдийн засгийн ач холбогдол нь </a:t>
            </a:r>
            <a:r>
              <a:rPr lang="en-US" sz="800" kern="1200" dirty="0">
                <a:solidFill>
                  <a:schemeClr val="tx1"/>
                </a:solidFill>
                <a:effectLst/>
                <a:latin typeface="+mn-lt"/>
                <a:ea typeface="+mn-ea"/>
                <a:cs typeface="+mn-cs"/>
              </a:rPr>
              <a:t>&gt;</a:t>
            </a:r>
            <a:r>
              <a:rPr lang="mn-MN" sz="800" kern="1200" dirty="0">
                <a:solidFill>
                  <a:schemeClr val="tx1"/>
                </a:solidFill>
                <a:effectLst/>
                <a:latin typeface="+mn-lt"/>
                <a:ea typeface="+mn-ea"/>
                <a:cs typeface="+mn-cs"/>
              </a:rPr>
              <a:t>5.0 их, нийлүүлэлтийн эрсдэл </a:t>
            </a:r>
            <a:r>
              <a:rPr lang="en-US" sz="800" kern="1200" dirty="0">
                <a:solidFill>
                  <a:schemeClr val="tx1"/>
                </a:solidFill>
                <a:effectLst/>
                <a:latin typeface="+mn-lt"/>
                <a:ea typeface="+mn-ea"/>
                <a:cs typeface="+mn-cs"/>
              </a:rPr>
              <a:t>&gt;</a:t>
            </a:r>
            <a:r>
              <a:rPr lang="mn-MN" sz="800" kern="1200" dirty="0">
                <a:solidFill>
                  <a:schemeClr val="tx1"/>
                </a:solidFill>
                <a:effectLst/>
                <a:latin typeface="+mn-lt"/>
                <a:ea typeface="+mn-ea"/>
                <a:cs typeface="+mn-cs"/>
              </a:rPr>
              <a:t>1.0 их металлуудыг “</a:t>
            </a:r>
            <a:r>
              <a:rPr lang="mn-MN" sz="800" kern="1200" dirty="0" err="1">
                <a:solidFill>
                  <a:schemeClr val="tx1"/>
                </a:solidFill>
                <a:effectLst/>
                <a:latin typeface="+mn-lt"/>
                <a:ea typeface="+mn-ea"/>
                <a:cs typeface="+mn-cs"/>
              </a:rPr>
              <a:t>Критикал</a:t>
            </a:r>
            <a:r>
              <a:rPr lang="mn-MN" sz="800" kern="1200" dirty="0">
                <a:solidFill>
                  <a:schemeClr val="tx1"/>
                </a:solidFill>
                <a:effectLst/>
                <a:latin typeface="+mn-lt"/>
                <a:ea typeface="+mn-ea"/>
                <a:cs typeface="+mn-cs"/>
              </a:rPr>
              <a:t> металл” гэсэн ангилалд оруулсан байдаг. </a:t>
            </a:r>
            <a:endParaRPr lang="en-US" sz="800" kern="1200" dirty="0">
              <a:solidFill>
                <a:schemeClr val="tx1"/>
              </a:solidFill>
              <a:effectLst/>
              <a:latin typeface="+mn-lt"/>
              <a:ea typeface="+mn-ea"/>
              <a:cs typeface="+mn-cs"/>
            </a:endParaRPr>
          </a:p>
          <a:p>
            <a:endParaRPr lang="mn-MN" sz="800" dirty="0"/>
          </a:p>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CB27C9-BA22-4F6C-A054-71B0872F8796}" type="slidenum">
              <a:rPr lang="en-US" smtClean="0"/>
              <a:pPr/>
              <a:t>2</a:t>
            </a:fld>
            <a:endParaRPr lang="en-US"/>
          </a:p>
        </p:txBody>
      </p:sp>
    </p:spTree>
    <p:extLst>
      <p:ext uri="{BB962C8B-B14F-4D97-AF65-F5344CB8AC3E}">
        <p14:creationId xmlns:p14="http://schemas.microsoft.com/office/powerpoint/2010/main" val="50030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163638"/>
            <a:ext cx="4189412" cy="3141662"/>
          </a:xfrm>
        </p:spPr>
      </p:sp>
      <p:sp>
        <p:nvSpPr>
          <p:cNvPr id="3" name="Notes Placeholder 2"/>
          <p:cNvSpPr>
            <a:spLocks noGrp="1"/>
          </p:cNvSpPr>
          <p:nvPr>
            <p:ph type="body" idx="1"/>
          </p:nvPr>
        </p:nvSpPr>
        <p:spPr/>
        <p:txBody>
          <a:bodyPr/>
          <a:lstStyle/>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CB27C9-BA22-4F6C-A054-71B0872F8796}" type="slidenum">
              <a:rPr lang="en-US" smtClean="0"/>
              <a:pPr/>
              <a:t>27</a:t>
            </a:fld>
            <a:endParaRPr lang="en-US"/>
          </a:p>
        </p:txBody>
      </p:sp>
    </p:spTree>
    <p:extLst>
      <p:ext uri="{BB962C8B-B14F-4D97-AF65-F5344CB8AC3E}">
        <p14:creationId xmlns:p14="http://schemas.microsoft.com/office/powerpoint/2010/main" val="313722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163638"/>
            <a:ext cx="4189412" cy="3141662"/>
          </a:xfrm>
        </p:spPr>
      </p:sp>
      <p:sp>
        <p:nvSpPr>
          <p:cNvPr id="3" name="Notes Placeholder 2"/>
          <p:cNvSpPr>
            <a:spLocks noGrp="1"/>
          </p:cNvSpPr>
          <p:nvPr>
            <p:ph type="body" idx="1"/>
          </p:nvPr>
        </p:nvSpPr>
        <p:spPr/>
        <p:txBody>
          <a:bodyPr/>
          <a:lstStyle/>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CB27C9-BA22-4F6C-A054-71B0872F8796}" type="slidenum">
              <a:rPr lang="en-US" smtClean="0"/>
              <a:pPr/>
              <a:t>28</a:t>
            </a:fld>
            <a:endParaRPr lang="en-US"/>
          </a:p>
        </p:txBody>
      </p:sp>
    </p:spTree>
    <p:extLst>
      <p:ext uri="{BB962C8B-B14F-4D97-AF65-F5344CB8AC3E}">
        <p14:creationId xmlns:p14="http://schemas.microsoft.com/office/powerpoint/2010/main" val="3123856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163638"/>
            <a:ext cx="4189412" cy="3141662"/>
          </a:xfrm>
        </p:spPr>
      </p:sp>
      <p:sp>
        <p:nvSpPr>
          <p:cNvPr id="3" name="Notes Placeholder 2"/>
          <p:cNvSpPr>
            <a:spLocks noGrp="1"/>
          </p:cNvSpPr>
          <p:nvPr>
            <p:ph type="body" idx="1"/>
          </p:nvPr>
        </p:nvSpPr>
        <p:spPr/>
        <p:txBody>
          <a:bodyPr/>
          <a:lstStyle/>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CB27C9-BA22-4F6C-A054-71B0872F8796}" type="slidenum">
              <a:rPr lang="en-US" smtClean="0"/>
              <a:pPr/>
              <a:t>29</a:t>
            </a:fld>
            <a:endParaRPr lang="en-US"/>
          </a:p>
        </p:txBody>
      </p:sp>
    </p:spTree>
    <p:extLst>
      <p:ext uri="{BB962C8B-B14F-4D97-AF65-F5344CB8AC3E}">
        <p14:creationId xmlns:p14="http://schemas.microsoft.com/office/powerpoint/2010/main" val="937665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163638"/>
            <a:ext cx="4189412" cy="3141662"/>
          </a:xfrm>
        </p:spPr>
      </p:sp>
      <p:sp>
        <p:nvSpPr>
          <p:cNvPr id="3" name="Notes Placeholder 2"/>
          <p:cNvSpPr>
            <a:spLocks noGrp="1"/>
          </p:cNvSpPr>
          <p:nvPr>
            <p:ph type="body" idx="1"/>
          </p:nvPr>
        </p:nvSpPr>
        <p:spPr/>
        <p:txBody>
          <a:bodyPr/>
          <a:lstStyle/>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CB27C9-BA22-4F6C-A054-71B0872F8796}" type="slidenum">
              <a:rPr lang="en-US" smtClean="0"/>
              <a:pPr/>
              <a:t>30</a:t>
            </a:fld>
            <a:endParaRPr lang="en-US"/>
          </a:p>
        </p:txBody>
      </p:sp>
    </p:spTree>
    <p:extLst>
      <p:ext uri="{BB962C8B-B14F-4D97-AF65-F5344CB8AC3E}">
        <p14:creationId xmlns:p14="http://schemas.microsoft.com/office/powerpoint/2010/main" val="352041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163638"/>
            <a:ext cx="4189412" cy="3141662"/>
          </a:xfrm>
        </p:spPr>
      </p:sp>
      <p:sp>
        <p:nvSpPr>
          <p:cNvPr id="3" name="Notes Placeholder 2"/>
          <p:cNvSpPr>
            <a:spLocks noGrp="1"/>
          </p:cNvSpPr>
          <p:nvPr>
            <p:ph type="body" idx="1"/>
          </p:nvPr>
        </p:nvSpPr>
        <p:spPr/>
        <p:txBody>
          <a:bodyPr/>
          <a:lstStyle/>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CB27C9-BA22-4F6C-A054-71B0872F8796}" type="slidenum">
              <a:rPr lang="en-US" smtClean="0"/>
              <a:pPr/>
              <a:t>34</a:t>
            </a:fld>
            <a:endParaRPr lang="en-US"/>
          </a:p>
        </p:txBody>
      </p:sp>
    </p:spTree>
    <p:extLst>
      <p:ext uri="{BB962C8B-B14F-4D97-AF65-F5344CB8AC3E}">
        <p14:creationId xmlns:p14="http://schemas.microsoft.com/office/powerpoint/2010/main" val="90750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163638"/>
            <a:ext cx="4189412" cy="3141662"/>
          </a:xfrm>
        </p:spPr>
      </p:sp>
      <p:sp>
        <p:nvSpPr>
          <p:cNvPr id="3" name="Notes Placeholder 2"/>
          <p:cNvSpPr>
            <a:spLocks noGrp="1"/>
          </p:cNvSpPr>
          <p:nvPr>
            <p:ph type="body" idx="1"/>
          </p:nvPr>
        </p:nvSpPr>
        <p:spPr/>
        <p:txBody>
          <a:bodyPr/>
          <a:lstStyle/>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CB27C9-BA22-4F6C-A054-71B0872F8796}" type="slidenum">
              <a:rPr lang="en-US" smtClean="0"/>
              <a:pPr/>
              <a:t>36</a:t>
            </a:fld>
            <a:endParaRPr lang="en-US"/>
          </a:p>
        </p:txBody>
      </p:sp>
    </p:spTree>
    <p:extLst>
      <p:ext uri="{BB962C8B-B14F-4D97-AF65-F5344CB8AC3E}">
        <p14:creationId xmlns:p14="http://schemas.microsoft.com/office/powerpoint/2010/main" val="307168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163638"/>
            <a:ext cx="4189412" cy="3141662"/>
          </a:xfrm>
        </p:spPr>
      </p:sp>
      <p:sp>
        <p:nvSpPr>
          <p:cNvPr id="3" name="Notes Placeholder 2"/>
          <p:cNvSpPr>
            <a:spLocks noGrp="1"/>
          </p:cNvSpPr>
          <p:nvPr>
            <p:ph type="body" idx="1"/>
          </p:nvPr>
        </p:nvSpPr>
        <p:spPr/>
        <p:txBody>
          <a:bodyPr/>
          <a:lstStyle/>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CB27C9-BA22-4F6C-A054-71B0872F8796}" type="slidenum">
              <a:rPr lang="en-US" smtClean="0"/>
              <a:pPr/>
              <a:t>37</a:t>
            </a:fld>
            <a:endParaRPr lang="en-US"/>
          </a:p>
        </p:txBody>
      </p:sp>
    </p:spTree>
    <p:extLst>
      <p:ext uri="{BB962C8B-B14F-4D97-AF65-F5344CB8AC3E}">
        <p14:creationId xmlns:p14="http://schemas.microsoft.com/office/powerpoint/2010/main" val="164750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panose="020B0604020202020204" pitchFamily="34" charset="0"/>
              <a:ea typeface="ＭＳ Ｐゴシック" panose="020B0600070205080204" pitchFamily="34" charset="-128"/>
            </a:endParaRPr>
          </a:p>
        </p:txBody>
      </p:sp>
      <p:sp>
        <p:nvSpPr>
          <p:cNvPr id="111620" name="Slide Number Placeholder 3"/>
          <p:cNvSpPr>
            <a:spLocks noGrp="1"/>
          </p:cNvSpPr>
          <p:nvPr>
            <p:ph type="sldNum" sz="quarter" idx="5"/>
          </p:nvPr>
        </p:nvSpPr>
        <p:spPr bwMode="auto">
          <a:ln>
            <a:miter lim="800000"/>
            <a:headEnd/>
            <a:tailEnd/>
          </a:ln>
        </p:spPr>
        <p:txBody>
          <a:bodyPr/>
          <a:lstStyle/>
          <a:p>
            <a:pPr>
              <a:defRPr/>
            </a:pPr>
            <a:fld id="{977EC860-13F7-4616-AC4C-61840DFCCB7E}" type="slidenum">
              <a:rPr lang="en-US" altLang="ja-JP" smtClean="0"/>
              <a:pPr>
                <a:defRPr/>
              </a:pPr>
              <a:t>10</a:t>
            </a:fld>
            <a:endParaRPr lang="en-US" altLang="ja-JP"/>
          </a:p>
        </p:txBody>
      </p:sp>
    </p:spTree>
    <p:extLst>
      <p:ext uri="{BB962C8B-B14F-4D97-AF65-F5344CB8AC3E}">
        <p14:creationId xmlns:p14="http://schemas.microsoft.com/office/powerpoint/2010/main" val="294657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panose="020B0604020202020204" pitchFamily="34" charset="0"/>
              <a:ea typeface="ＭＳ Ｐゴシック" panose="020B0600070205080204" pitchFamily="34" charset="-128"/>
            </a:endParaRPr>
          </a:p>
        </p:txBody>
      </p:sp>
      <p:sp>
        <p:nvSpPr>
          <p:cNvPr id="112644" name="Slide Number Placeholder 3"/>
          <p:cNvSpPr>
            <a:spLocks noGrp="1"/>
          </p:cNvSpPr>
          <p:nvPr>
            <p:ph type="sldNum" sz="quarter" idx="5"/>
          </p:nvPr>
        </p:nvSpPr>
        <p:spPr bwMode="auto">
          <a:ln>
            <a:miter lim="800000"/>
            <a:headEnd/>
            <a:tailEnd/>
          </a:ln>
        </p:spPr>
        <p:txBody>
          <a:bodyPr/>
          <a:lstStyle/>
          <a:p>
            <a:pPr>
              <a:defRPr/>
            </a:pPr>
            <a:fld id="{3C411A94-A24E-4125-B664-C1B45077146C}" type="slidenum">
              <a:rPr lang="en-US" altLang="ja-JP" smtClean="0"/>
              <a:pPr>
                <a:defRPr/>
              </a:pPr>
              <a:t>11</a:t>
            </a:fld>
            <a:endParaRPr lang="en-US" altLang="ja-JP"/>
          </a:p>
        </p:txBody>
      </p:sp>
    </p:spTree>
    <p:extLst>
      <p:ext uri="{BB962C8B-B14F-4D97-AF65-F5344CB8AC3E}">
        <p14:creationId xmlns:p14="http://schemas.microsoft.com/office/powerpoint/2010/main" val="1400068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pitchFamily="34" charset="0"/>
              <a:ea typeface="ＭＳ Ｐゴシック" pitchFamily="34" charset="-128"/>
            </a:endParaRPr>
          </a:p>
        </p:txBody>
      </p:sp>
      <p:sp>
        <p:nvSpPr>
          <p:cNvPr id="89092" name="Slide Number Placeholder 3"/>
          <p:cNvSpPr>
            <a:spLocks noGrp="1"/>
          </p:cNvSpPr>
          <p:nvPr>
            <p:ph type="sldNum" sz="quarter" idx="5"/>
          </p:nvPr>
        </p:nvSpPr>
        <p:spPr bwMode="auto">
          <a:noFill/>
          <a:ln>
            <a:miter lim="800000"/>
            <a:headEnd/>
            <a:tailEnd/>
          </a:ln>
        </p:spPr>
        <p:txBody>
          <a:bodyPr/>
          <a:lstStyle/>
          <a:p>
            <a:fld id="{9F2C743D-8672-4829-802F-30BBA9A7D9EE}" type="slidenum">
              <a:rPr lang="en-US" altLang="ja-JP" smtClean="0"/>
              <a:pPr/>
              <a:t>12</a:t>
            </a:fld>
            <a:endParaRPr lang="en-US" altLang="ja-JP"/>
          </a:p>
        </p:txBody>
      </p:sp>
    </p:spTree>
    <p:extLst>
      <p:ext uri="{BB962C8B-B14F-4D97-AF65-F5344CB8AC3E}">
        <p14:creationId xmlns:p14="http://schemas.microsoft.com/office/powerpoint/2010/main" val="1938868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panose="020B0604020202020204" pitchFamily="34" charset="0"/>
              <a:ea typeface="ＭＳ Ｐゴシック" panose="020B0600070205080204" pitchFamily="34" charset="-128"/>
            </a:endParaRPr>
          </a:p>
        </p:txBody>
      </p:sp>
      <p:sp>
        <p:nvSpPr>
          <p:cNvPr id="101380" name="Slide Number Placeholder 3"/>
          <p:cNvSpPr>
            <a:spLocks noGrp="1"/>
          </p:cNvSpPr>
          <p:nvPr>
            <p:ph type="sldNum" sz="quarter" idx="5"/>
          </p:nvPr>
        </p:nvSpPr>
        <p:spPr bwMode="auto">
          <a:ln>
            <a:miter lim="800000"/>
            <a:headEnd/>
            <a:tailEnd/>
          </a:ln>
        </p:spPr>
        <p:txBody>
          <a:bodyPr/>
          <a:lstStyle/>
          <a:p>
            <a:pPr>
              <a:defRPr/>
            </a:pPr>
            <a:fld id="{BE6FF54A-26FD-48DB-AECD-FE2373520B54}" type="slidenum">
              <a:rPr lang="en-US" altLang="ja-JP" smtClean="0"/>
              <a:pPr>
                <a:defRPr/>
              </a:pPr>
              <a:t>13</a:t>
            </a:fld>
            <a:endParaRPr lang="en-US" altLang="ja-JP"/>
          </a:p>
        </p:txBody>
      </p:sp>
    </p:spTree>
    <p:extLst>
      <p:ext uri="{BB962C8B-B14F-4D97-AF65-F5344CB8AC3E}">
        <p14:creationId xmlns:p14="http://schemas.microsoft.com/office/powerpoint/2010/main" val="222379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panose="020B0604020202020204" pitchFamily="34" charset="0"/>
              <a:ea typeface="ＭＳ Ｐゴシック" panose="020B0600070205080204" pitchFamily="34" charset="-128"/>
            </a:endParaRPr>
          </a:p>
        </p:txBody>
      </p:sp>
      <p:sp>
        <p:nvSpPr>
          <p:cNvPr id="104452" name="Slide Number Placeholder 3"/>
          <p:cNvSpPr>
            <a:spLocks noGrp="1"/>
          </p:cNvSpPr>
          <p:nvPr>
            <p:ph type="sldNum" sz="quarter" idx="5"/>
          </p:nvPr>
        </p:nvSpPr>
        <p:spPr bwMode="auto">
          <a:ln>
            <a:miter lim="800000"/>
            <a:headEnd/>
            <a:tailEnd/>
          </a:ln>
        </p:spPr>
        <p:txBody>
          <a:bodyPr/>
          <a:lstStyle/>
          <a:p>
            <a:pPr>
              <a:defRPr/>
            </a:pPr>
            <a:fld id="{6954923D-AB64-4202-9E93-C812CF8E26A5}" type="slidenum">
              <a:rPr lang="en-US" altLang="ja-JP" smtClean="0"/>
              <a:pPr>
                <a:defRPr/>
              </a:pPr>
              <a:t>14</a:t>
            </a:fld>
            <a:endParaRPr lang="en-US" altLang="ja-JP"/>
          </a:p>
        </p:txBody>
      </p:sp>
    </p:spTree>
    <p:extLst>
      <p:ext uri="{BB962C8B-B14F-4D97-AF65-F5344CB8AC3E}">
        <p14:creationId xmlns:p14="http://schemas.microsoft.com/office/powerpoint/2010/main" val="137672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panose="020B0604020202020204" pitchFamily="34" charset="0"/>
              <a:ea typeface="ＭＳ Ｐゴシック" panose="020B0600070205080204" pitchFamily="34" charset="-128"/>
            </a:endParaRPr>
          </a:p>
        </p:txBody>
      </p:sp>
      <p:sp>
        <p:nvSpPr>
          <p:cNvPr id="106500" name="Slide Number Placeholder 3"/>
          <p:cNvSpPr>
            <a:spLocks noGrp="1"/>
          </p:cNvSpPr>
          <p:nvPr>
            <p:ph type="sldNum" sz="quarter" idx="5"/>
          </p:nvPr>
        </p:nvSpPr>
        <p:spPr bwMode="auto">
          <a:ln>
            <a:miter lim="800000"/>
            <a:headEnd/>
            <a:tailEnd/>
          </a:ln>
        </p:spPr>
        <p:txBody>
          <a:bodyPr/>
          <a:lstStyle/>
          <a:p>
            <a:pPr>
              <a:defRPr/>
            </a:pPr>
            <a:fld id="{DDDB5190-6489-4F72-92E1-A0BF2F465BC9}" type="slidenum">
              <a:rPr lang="en-US" altLang="ja-JP" smtClean="0"/>
              <a:pPr>
                <a:defRPr/>
              </a:pPr>
              <a:t>15</a:t>
            </a:fld>
            <a:endParaRPr lang="en-US" altLang="ja-JP"/>
          </a:p>
        </p:txBody>
      </p:sp>
    </p:spTree>
    <p:extLst>
      <p:ext uri="{BB962C8B-B14F-4D97-AF65-F5344CB8AC3E}">
        <p14:creationId xmlns:p14="http://schemas.microsoft.com/office/powerpoint/2010/main" val="261046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793B400B-4ECE-477D-9787-0C4CB7E0266D}" type="slidenum">
              <a:rPr lang="en-US"/>
              <a:pPr>
                <a:defRPr/>
              </a:pPr>
              <a:t>16</a:t>
            </a:fld>
            <a:endParaRPr lang="en-US"/>
          </a:p>
        </p:txBody>
      </p:sp>
      <p:sp>
        <p:nvSpPr>
          <p:cNvPr id="74755" name="Rectangle 2"/>
          <p:cNvSpPr>
            <a:spLocks noGrp="1" noRot="1" noChangeAspect="1" noChangeArrowheads="1" noTextEdit="1"/>
          </p:cNvSpPr>
          <p:nvPr>
            <p:ph type="sldImg"/>
          </p:nvPr>
        </p:nvSpPr>
        <p:spPr bwMode="auto">
          <a:xfrm>
            <a:off x="-744538" y="992188"/>
            <a:ext cx="6635751" cy="4978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013" tIns="48006" rIns="96013" bIns="48006" numCol="1" anchor="t" anchorCtr="0" compatLnSpc="1">
            <a:prstTxWarp prst="textNoShape">
              <a:avLst/>
            </a:prstTxWarp>
          </a:bodyPr>
          <a:lstStyle/>
          <a:p>
            <a:pPr eaLnBrk="1" hangingPunct="1"/>
            <a:endParaRPr lang="en-CA" sz="1000" b="1"/>
          </a:p>
        </p:txBody>
      </p:sp>
    </p:spTree>
    <p:extLst>
      <p:ext uri="{BB962C8B-B14F-4D97-AF65-F5344CB8AC3E}">
        <p14:creationId xmlns:p14="http://schemas.microsoft.com/office/powerpoint/2010/main" val="677741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pitchFamily="34" charset="0"/>
              <a:ea typeface="ＭＳ Ｐゴシック" pitchFamily="34" charset="-128"/>
            </a:endParaRPr>
          </a:p>
        </p:txBody>
      </p:sp>
      <p:sp>
        <p:nvSpPr>
          <p:cNvPr id="122884" name="Slide Number Placeholder 3"/>
          <p:cNvSpPr>
            <a:spLocks noGrp="1"/>
          </p:cNvSpPr>
          <p:nvPr>
            <p:ph type="sldNum" sz="quarter" idx="5"/>
          </p:nvPr>
        </p:nvSpPr>
        <p:spPr bwMode="auto">
          <a:noFill/>
          <a:ln>
            <a:miter lim="800000"/>
            <a:headEnd/>
            <a:tailEnd/>
          </a:ln>
        </p:spPr>
        <p:txBody>
          <a:bodyPr/>
          <a:lstStyle/>
          <a:p>
            <a:fld id="{DA4131FB-9A9D-4B55-A678-097191174A87}" type="slidenum">
              <a:rPr lang="en-US" altLang="ja-JP" smtClean="0"/>
              <a:pPr/>
              <a:t>18</a:t>
            </a:fld>
            <a:endParaRPr lang="en-US" altLang="ja-JP"/>
          </a:p>
        </p:txBody>
      </p:sp>
    </p:spTree>
    <p:extLst>
      <p:ext uri="{BB962C8B-B14F-4D97-AF65-F5344CB8AC3E}">
        <p14:creationId xmlns:p14="http://schemas.microsoft.com/office/powerpoint/2010/main" val="32707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EF2BEB-27A8-43F4-BEE9-38EADAEC0735}"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1070094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EF2BEB-27A8-43F4-BEE9-38EADAEC0735}"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297003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EF2BEB-27A8-43F4-BEE9-38EADAEC0735}"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2551113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ltLang="ja-JP"/>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F244B1BE-8F4E-43FD-95B1-059D10CEAE08}" type="slidenum">
              <a:rPr lang="en-US" altLang="ja-JP"/>
              <a:pPr>
                <a:defRPr/>
              </a:pPr>
              <a:t>‹#›</a:t>
            </a:fld>
            <a:endParaRPr lang="en-US" altLang="ja-JP"/>
          </a:p>
        </p:txBody>
      </p:sp>
    </p:spTree>
    <p:extLst>
      <p:ext uri="{BB962C8B-B14F-4D97-AF65-F5344CB8AC3E}">
        <p14:creationId xmlns:p14="http://schemas.microsoft.com/office/powerpoint/2010/main" val="2385292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257176"/>
            <a:ext cx="7213600" cy="553998"/>
          </a:xfrm>
        </p:spPr>
        <p:txBody>
          <a:bodyPr/>
          <a:lstStyle/>
          <a:p>
            <a:r>
              <a:rPr lang="en-US"/>
              <a:t>Click to edit Master title style</a:t>
            </a:r>
          </a:p>
        </p:txBody>
      </p:sp>
      <p:sp>
        <p:nvSpPr>
          <p:cNvPr id="3" name="Text Placeholder 2"/>
          <p:cNvSpPr>
            <a:spLocks noGrp="1"/>
          </p:cNvSpPr>
          <p:nvPr>
            <p:ph type="body" sz="half" idx="1"/>
          </p:nvPr>
        </p:nvSpPr>
        <p:spPr>
          <a:xfrm>
            <a:off x="558803" y="1374777"/>
            <a:ext cx="3940175" cy="2739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7" y="1374777"/>
            <a:ext cx="3941763" cy="2739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234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EF2BEB-27A8-43F4-BEE9-38EADAEC0735}"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320921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EF2BEB-27A8-43F4-BEE9-38EADAEC0735}"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426470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EF2BEB-27A8-43F4-BEE9-38EADAEC0735}"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4266432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EF2BEB-27A8-43F4-BEE9-38EADAEC0735}" type="datetimeFigureOut">
              <a:rPr lang="en-US" smtClean="0"/>
              <a:pPr/>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266692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EF2BEB-27A8-43F4-BEE9-38EADAEC0735}" type="datetimeFigureOut">
              <a:rPr lang="en-US" smtClean="0"/>
              <a:pPr/>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341646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EF2BEB-27A8-43F4-BEE9-38EADAEC0735}" type="datetimeFigureOut">
              <a:rPr lang="en-US" smtClean="0"/>
              <a:pPr/>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2469453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EF2BEB-27A8-43F4-BEE9-38EADAEC0735}"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208370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EF2BEB-27A8-43F4-BEE9-38EADAEC0735}"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12E83-B7D1-4286-B8CE-518C1A0AFC0A}" type="slidenum">
              <a:rPr lang="en-US" smtClean="0"/>
              <a:pPr/>
              <a:t>‹#›</a:t>
            </a:fld>
            <a:endParaRPr lang="en-US"/>
          </a:p>
        </p:txBody>
      </p:sp>
    </p:spTree>
    <p:extLst>
      <p:ext uri="{BB962C8B-B14F-4D97-AF65-F5344CB8AC3E}">
        <p14:creationId xmlns:p14="http://schemas.microsoft.com/office/powerpoint/2010/main" val="193528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1.jpe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F2BEB-27A8-43F4-BEE9-38EADAEC0735}" type="datetimeFigureOut">
              <a:rPr lang="en-US" smtClean="0"/>
              <a:pPr/>
              <a:t>8/22/2023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12E83-B7D1-4286-B8CE-518C1A0AFC0A}" type="slidenum">
              <a:rPr lang="en-US" smtClean="0"/>
              <a:pPr/>
              <a:t>‹#›</a:t>
            </a:fld>
            <a:endParaRPr lang="en-US"/>
          </a:p>
        </p:txBody>
      </p:sp>
    </p:spTree>
    <p:extLst>
      <p:ext uri="{BB962C8B-B14F-4D97-AF65-F5344CB8AC3E}">
        <p14:creationId xmlns:p14="http://schemas.microsoft.com/office/powerpoint/2010/main" val="4107831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2.xml"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3.xml" /><Relationship Id="rId1" Type="http://schemas.openxmlformats.org/officeDocument/2006/relationships/slideLayout" Target="../slideLayouts/slideLayout7.xml" /><Relationship Id="rId4" Type="http://schemas.openxmlformats.org/officeDocument/2006/relationships/image" Target="../media/image14.png" /></Relationships>
</file>

<file path=ppt/slides/_rels/slide12.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notesSlide" Target="../notesSlides/notesSlide4.xml"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notesSlide" Target="../notesSlides/notesSlide5.xml" /><Relationship Id="rId1" Type="http://schemas.openxmlformats.org/officeDocument/2006/relationships/slideLayout" Target="../slideLayouts/slideLayout12.xml" /><Relationship Id="rId4" Type="http://schemas.openxmlformats.org/officeDocument/2006/relationships/image" Target="../media/image17.jpeg" /></Relationships>
</file>

<file path=ppt/slides/_rels/slide14.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6.xml" /><Relationship Id="rId1" Type="http://schemas.openxmlformats.org/officeDocument/2006/relationships/slideLayout" Target="../slideLayouts/slideLayout7.xml" /><Relationship Id="rId4" Type="http://schemas.openxmlformats.org/officeDocument/2006/relationships/image" Target="../media/image19.png" /></Relationships>
</file>

<file path=ppt/slides/_rels/slide15.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7.xml" /><Relationship Id="rId1" Type="http://schemas.openxmlformats.org/officeDocument/2006/relationships/slideLayout" Target="../slideLayouts/slideLayout7.xml" /><Relationship Id="rId5" Type="http://schemas.openxmlformats.org/officeDocument/2006/relationships/image" Target="../media/image21.png" /><Relationship Id="rId4" Type="http://schemas.microsoft.com/office/2007/relationships/hdphoto" Target="../media/hdphoto1.wdp" /></Relationships>
</file>

<file path=ppt/slides/_rels/slide16.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notesSlide" Target="../notesSlides/notesSlide8.xml" /><Relationship Id="rId1" Type="http://schemas.openxmlformats.org/officeDocument/2006/relationships/slideLayout" Target="../slideLayouts/slideLayout2.xml" /><Relationship Id="rId4" Type="http://schemas.openxmlformats.org/officeDocument/2006/relationships/image" Target="../media/image23.jpeg" /></Relationships>
</file>

<file path=ppt/slides/_rels/slide17.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24.jpeg" /><Relationship Id="rId1" Type="http://schemas.openxmlformats.org/officeDocument/2006/relationships/slideLayout" Target="../slideLayouts/slideLayout13.xml" /><Relationship Id="rId4" Type="http://schemas.openxmlformats.org/officeDocument/2006/relationships/image" Target="../media/image26.jpeg" /></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bin" /><Relationship Id="rId13" Type="http://schemas.openxmlformats.org/officeDocument/2006/relationships/image" Target="../media/image31.emf" /><Relationship Id="rId18" Type="http://schemas.openxmlformats.org/officeDocument/2006/relationships/oleObject" Target="../embeddings/oleObject8.bin" /><Relationship Id="rId3" Type="http://schemas.openxmlformats.org/officeDocument/2006/relationships/notesSlide" Target="../notesSlides/notesSlide9.xml" /><Relationship Id="rId21" Type="http://schemas.openxmlformats.org/officeDocument/2006/relationships/image" Target="../media/image35.emf" /><Relationship Id="rId7" Type="http://schemas.openxmlformats.org/officeDocument/2006/relationships/image" Target="../media/image28.emf" /><Relationship Id="rId12" Type="http://schemas.openxmlformats.org/officeDocument/2006/relationships/oleObject" Target="../embeddings/oleObject5.bin" /><Relationship Id="rId17" Type="http://schemas.openxmlformats.org/officeDocument/2006/relationships/image" Target="../media/image33.emf" /><Relationship Id="rId2" Type="http://schemas.openxmlformats.org/officeDocument/2006/relationships/slideLayout" Target="../slideLayouts/slideLayout7.xml" /><Relationship Id="rId16" Type="http://schemas.openxmlformats.org/officeDocument/2006/relationships/oleObject" Target="../embeddings/oleObject7.bin" /><Relationship Id="rId20" Type="http://schemas.openxmlformats.org/officeDocument/2006/relationships/oleObject" Target="../embeddings/oleObject9.bin" /><Relationship Id="rId1" Type="http://schemas.openxmlformats.org/officeDocument/2006/relationships/vmlDrawing" Target="../drawings/vmlDrawing1.vml" /><Relationship Id="rId6" Type="http://schemas.openxmlformats.org/officeDocument/2006/relationships/oleObject" Target="../embeddings/oleObject2.bin" /><Relationship Id="rId11" Type="http://schemas.openxmlformats.org/officeDocument/2006/relationships/image" Target="../media/image30.emf" /><Relationship Id="rId5" Type="http://schemas.openxmlformats.org/officeDocument/2006/relationships/image" Target="../media/image27.emf" /><Relationship Id="rId15" Type="http://schemas.openxmlformats.org/officeDocument/2006/relationships/image" Target="../media/image32.emf" /><Relationship Id="rId10" Type="http://schemas.openxmlformats.org/officeDocument/2006/relationships/oleObject" Target="../embeddings/oleObject4.bin" /><Relationship Id="rId19" Type="http://schemas.openxmlformats.org/officeDocument/2006/relationships/image" Target="../media/image34.emf" /><Relationship Id="rId4" Type="http://schemas.openxmlformats.org/officeDocument/2006/relationships/oleObject" Target="../embeddings/oleObject1.bin" /><Relationship Id="rId9" Type="http://schemas.openxmlformats.org/officeDocument/2006/relationships/image" Target="../media/image29.emf" /><Relationship Id="rId14" Type="http://schemas.openxmlformats.org/officeDocument/2006/relationships/oleObject" Target="../embeddings/oleObject6.bin" /></Relationships>
</file>

<file path=ppt/slides/_rels/slide19.xml.rels><?xml version="1.0" encoding="UTF-8" standalone="yes"?>
<Relationships xmlns="http://schemas.openxmlformats.org/package/2006/relationships"><Relationship Id="rId3" Type="http://schemas.openxmlformats.org/officeDocument/2006/relationships/image" Target="../media/image37.jpeg" /><Relationship Id="rId2" Type="http://schemas.openxmlformats.org/officeDocument/2006/relationships/image" Target="../media/image36.png" /><Relationship Id="rId1" Type="http://schemas.openxmlformats.org/officeDocument/2006/relationships/slideLayout" Target="../slideLayouts/slideLayout7.xml" /><Relationship Id="rId5" Type="http://schemas.openxmlformats.org/officeDocument/2006/relationships/image" Target="../media/image39.jpeg" /><Relationship Id="rId4" Type="http://schemas.openxmlformats.org/officeDocument/2006/relationships/image" Target="../media/image38.jpeg" /></Relationships>
</file>

<file path=ppt/slides/_rels/slide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3.jpeg" /></Relationships>
</file>

<file path=ppt/slides/_rels/slide20.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image" Target="../media/image40.jpeg" /><Relationship Id="rId1" Type="http://schemas.openxmlformats.org/officeDocument/2006/relationships/slideLayout" Target="../slideLayouts/slideLayout7.xml" /><Relationship Id="rId5" Type="http://schemas.openxmlformats.org/officeDocument/2006/relationships/image" Target="../media/image43.jpeg" /><Relationship Id="rId4" Type="http://schemas.openxmlformats.org/officeDocument/2006/relationships/image" Target="../media/image42.jpeg" /></Relationships>
</file>

<file path=ppt/slides/_rels/slide21.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image" Target="../media/image44.jpeg" /><Relationship Id="rId1" Type="http://schemas.openxmlformats.org/officeDocument/2006/relationships/slideLayout" Target="../slideLayouts/slideLayout7.xml" /><Relationship Id="rId4" Type="http://schemas.openxmlformats.org/officeDocument/2006/relationships/image" Target="../media/image42.jpeg" /></Relationships>
</file>

<file path=ppt/slides/_rels/slide22.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image" Target="../media/image46.jpeg" /><Relationship Id="rId1" Type="http://schemas.openxmlformats.org/officeDocument/2006/relationships/slideLayout" Target="../slideLayouts/slideLayout7.xml" /><Relationship Id="rId4" Type="http://schemas.openxmlformats.org/officeDocument/2006/relationships/image" Target="../media/image42.jpeg" /></Relationships>
</file>

<file path=ppt/slides/_rels/slide23.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image" Target="../media/image48.jpeg" /><Relationship Id="rId1" Type="http://schemas.openxmlformats.org/officeDocument/2006/relationships/slideLayout" Target="../slideLayouts/slideLayout7.xml" /><Relationship Id="rId5" Type="http://schemas.openxmlformats.org/officeDocument/2006/relationships/image" Target="../media/image51.jpeg" /><Relationship Id="rId4" Type="http://schemas.openxmlformats.org/officeDocument/2006/relationships/image" Target="../media/image50.jpeg" /></Relationships>
</file>

<file path=ppt/slides/_rels/slide24.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image" Target="../media/image52.jpeg" /><Relationship Id="rId1" Type="http://schemas.openxmlformats.org/officeDocument/2006/relationships/slideLayout" Target="../slideLayouts/slideLayout7.xml" /><Relationship Id="rId4" Type="http://schemas.openxmlformats.org/officeDocument/2006/relationships/image" Target="../media/image54.png"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3" Type="http://schemas.openxmlformats.org/officeDocument/2006/relationships/image" Target="../media/image56.png" /><Relationship Id="rId2" Type="http://schemas.openxmlformats.org/officeDocument/2006/relationships/image" Target="../media/image55.jpeg" /><Relationship Id="rId1" Type="http://schemas.openxmlformats.org/officeDocument/2006/relationships/slideLayout" Target="../slideLayouts/slideLayout7.xml" /><Relationship Id="rId4" Type="http://schemas.openxmlformats.org/officeDocument/2006/relationships/image" Target="../media/image57.jpeg" /></Relationships>
</file>

<file path=ppt/slides/_rels/slide27.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notesSlide" Target="../notesSlides/notesSlide10.xml"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3" Type="http://schemas.openxmlformats.org/officeDocument/2006/relationships/image" Target="../media/image59.jpeg" /><Relationship Id="rId2" Type="http://schemas.openxmlformats.org/officeDocument/2006/relationships/notesSlide" Target="../notesSlides/notesSlide11.xml" /><Relationship Id="rId1" Type="http://schemas.openxmlformats.org/officeDocument/2006/relationships/slideLayout" Target="../slideLayouts/slideLayout1.xml" /><Relationship Id="rId4" Type="http://schemas.openxmlformats.org/officeDocument/2006/relationships/image" Target="../media/image60.jpeg" /></Relationships>
</file>

<file path=ppt/slides/_rels/slide29.xml.rels><?xml version="1.0" encoding="UTF-8" standalone="yes"?>
<Relationships xmlns="http://schemas.openxmlformats.org/package/2006/relationships"><Relationship Id="rId8" Type="http://schemas.openxmlformats.org/officeDocument/2006/relationships/image" Target="../media/image66.png" /><Relationship Id="rId13" Type="http://schemas.openxmlformats.org/officeDocument/2006/relationships/image" Target="../media/image71.png" /><Relationship Id="rId3" Type="http://schemas.openxmlformats.org/officeDocument/2006/relationships/image" Target="../media/image61.png" /><Relationship Id="rId7" Type="http://schemas.openxmlformats.org/officeDocument/2006/relationships/image" Target="../media/image65.png" /><Relationship Id="rId12" Type="http://schemas.openxmlformats.org/officeDocument/2006/relationships/image" Target="../media/image70.png" /><Relationship Id="rId2" Type="http://schemas.openxmlformats.org/officeDocument/2006/relationships/notesSlide" Target="../notesSlides/notesSlide12.xml" /><Relationship Id="rId16" Type="http://schemas.openxmlformats.org/officeDocument/2006/relationships/image" Target="../media/image74.png" /><Relationship Id="rId1" Type="http://schemas.openxmlformats.org/officeDocument/2006/relationships/slideLayout" Target="../slideLayouts/slideLayout1.xml" /><Relationship Id="rId6" Type="http://schemas.openxmlformats.org/officeDocument/2006/relationships/image" Target="../media/image64.png" /><Relationship Id="rId11" Type="http://schemas.openxmlformats.org/officeDocument/2006/relationships/image" Target="../media/image69.png" /><Relationship Id="rId5" Type="http://schemas.openxmlformats.org/officeDocument/2006/relationships/image" Target="../media/image63.png" /><Relationship Id="rId15" Type="http://schemas.openxmlformats.org/officeDocument/2006/relationships/image" Target="../media/image73.png" /><Relationship Id="rId10" Type="http://schemas.openxmlformats.org/officeDocument/2006/relationships/image" Target="../media/image68.png" /><Relationship Id="rId4" Type="http://schemas.openxmlformats.org/officeDocument/2006/relationships/image" Target="../media/image62.png" /><Relationship Id="rId9" Type="http://schemas.openxmlformats.org/officeDocument/2006/relationships/image" Target="../media/image67.png" /><Relationship Id="rId14" Type="http://schemas.openxmlformats.org/officeDocument/2006/relationships/image" Target="../media/image72.png" /></Relationships>
</file>

<file path=ppt/slides/_rels/slide3.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8" Type="http://schemas.openxmlformats.org/officeDocument/2006/relationships/image" Target="../media/image80.jpeg" /><Relationship Id="rId3" Type="http://schemas.openxmlformats.org/officeDocument/2006/relationships/image" Target="../media/image75.png" /><Relationship Id="rId7" Type="http://schemas.openxmlformats.org/officeDocument/2006/relationships/image" Target="../media/image79.jpeg" /><Relationship Id="rId2" Type="http://schemas.openxmlformats.org/officeDocument/2006/relationships/notesSlide" Target="../notesSlides/notesSlide13.xml" /><Relationship Id="rId1" Type="http://schemas.openxmlformats.org/officeDocument/2006/relationships/slideLayout" Target="../slideLayouts/slideLayout1.xml" /><Relationship Id="rId6" Type="http://schemas.openxmlformats.org/officeDocument/2006/relationships/image" Target="../media/image78.png" /><Relationship Id="rId11" Type="http://schemas.openxmlformats.org/officeDocument/2006/relationships/image" Target="../media/image83.png" /><Relationship Id="rId5" Type="http://schemas.openxmlformats.org/officeDocument/2006/relationships/image" Target="../media/image77.png" /><Relationship Id="rId10" Type="http://schemas.openxmlformats.org/officeDocument/2006/relationships/image" Target="../media/image82.jpeg" /><Relationship Id="rId4" Type="http://schemas.openxmlformats.org/officeDocument/2006/relationships/image" Target="../media/image76.png" /><Relationship Id="rId9" Type="http://schemas.openxmlformats.org/officeDocument/2006/relationships/image" Target="../media/image81.jpeg" /></Relationships>
</file>

<file path=ppt/slides/_rels/slide31.xml.rels><?xml version="1.0" encoding="UTF-8" standalone="yes"?>
<Relationships xmlns="http://schemas.openxmlformats.org/package/2006/relationships"><Relationship Id="rId2" Type="http://schemas.openxmlformats.org/officeDocument/2006/relationships/image" Target="../media/image84.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86.jpeg" /><Relationship Id="rId2" Type="http://schemas.openxmlformats.org/officeDocument/2006/relationships/image" Target="../media/image85.png" /><Relationship Id="rId1" Type="http://schemas.openxmlformats.org/officeDocument/2006/relationships/slideLayout" Target="../slideLayouts/slideLayout7.xml" /><Relationship Id="rId4" Type="http://schemas.openxmlformats.org/officeDocument/2006/relationships/image" Target="../media/image87.jpeg" /></Relationships>
</file>

<file path=ppt/slides/_rels/slide33.xml.rels><?xml version="1.0" encoding="UTF-8" standalone="yes"?>
<Relationships xmlns="http://schemas.openxmlformats.org/package/2006/relationships"><Relationship Id="rId3" Type="http://schemas.openxmlformats.org/officeDocument/2006/relationships/image" Target="../media/image89.png" /><Relationship Id="rId2" Type="http://schemas.openxmlformats.org/officeDocument/2006/relationships/image" Target="../media/image88.jpeg" /><Relationship Id="rId1" Type="http://schemas.openxmlformats.org/officeDocument/2006/relationships/slideLayout" Target="../slideLayouts/slideLayout7.xml" /><Relationship Id="rId5" Type="http://schemas.microsoft.com/office/2007/relationships/hdphoto" Target="../media/hdphoto2.wdp" /><Relationship Id="rId4" Type="http://schemas.openxmlformats.org/officeDocument/2006/relationships/image" Target="../media/image90.png" /></Relationships>
</file>

<file path=ppt/slides/_rels/slide34.xml.rels><?xml version="1.0" encoding="UTF-8" standalone="yes"?>
<Relationships xmlns="http://schemas.openxmlformats.org/package/2006/relationships"><Relationship Id="rId3" Type="http://schemas.openxmlformats.org/officeDocument/2006/relationships/image" Target="../media/image91.jpeg" /><Relationship Id="rId2" Type="http://schemas.openxmlformats.org/officeDocument/2006/relationships/notesSlide" Target="../notesSlides/notesSlide14.xml" /><Relationship Id="rId1" Type="http://schemas.openxmlformats.org/officeDocument/2006/relationships/slideLayout" Target="../slideLayouts/slideLayout1.xml" /><Relationship Id="rId5" Type="http://schemas.openxmlformats.org/officeDocument/2006/relationships/image" Target="../media/image93.jpeg" /><Relationship Id="rId4" Type="http://schemas.openxmlformats.org/officeDocument/2006/relationships/image" Target="../media/image92.jpeg" /></Relationships>
</file>

<file path=ppt/slides/_rels/slide35.xml.rels><?xml version="1.0" encoding="UTF-8" standalone="yes"?>
<Relationships xmlns="http://schemas.openxmlformats.org/package/2006/relationships"><Relationship Id="rId3" Type="http://schemas.openxmlformats.org/officeDocument/2006/relationships/image" Target="../media/image95.jpeg" /><Relationship Id="rId2" Type="http://schemas.openxmlformats.org/officeDocument/2006/relationships/image" Target="../media/image94.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3" Type="http://schemas.openxmlformats.org/officeDocument/2006/relationships/image" Target="../media/image60.jpeg" /><Relationship Id="rId2" Type="http://schemas.openxmlformats.org/officeDocument/2006/relationships/notesSlide" Target="../notesSlides/notesSlide15.xml" /><Relationship Id="rId1" Type="http://schemas.openxmlformats.org/officeDocument/2006/relationships/slideLayout" Target="../slideLayouts/slideLayout1.xml" /><Relationship Id="rId4" Type="http://schemas.openxmlformats.org/officeDocument/2006/relationships/image" Target="../media/image96.jpeg" /></Relationships>
</file>

<file path=ppt/slides/_rels/slide37.xml.rels><?xml version="1.0" encoding="UTF-8" standalone="yes"?>
<Relationships xmlns="http://schemas.openxmlformats.org/package/2006/relationships"><Relationship Id="rId3" Type="http://schemas.openxmlformats.org/officeDocument/2006/relationships/image" Target="../media/image60.jpeg" /><Relationship Id="rId2" Type="http://schemas.openxmlformats.org/officeDocument/2006/relationships/notesSlide" Target="../notesSlides/notesSlide16.xml" /><Relationship Id="rId1" Type="http://schemas.openxmlformats.org/officeDocument/2006/relationships/slideLayout" Target="../slideLayouts/slideLayout1.xml" /><Relationship Id="rId5" Type="http://schemas.microsoft.com/office/2007/relationships/hdphoto" Target="../media/hdphoto3.wdp" /><Relationship Id="rId4" Type="http://schemas.openxmlformats.org/officeDocument/2006/relationships/image" Target="../media/image97.png"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7.emf" /><Relationship Id="rId2" Type="http://schemas.openxmlformats.org/officeDocument/2006/relationships/image" Target="../media/image6.jpeg" /><Relationship Id="rId1" Type="http://schemas.openxmlformats.org/officeDocument/2006/relationships/slideLayout" Target="../slideLayouts/slideLayout7.xml" /><Relationship Id="rId4" Type="http://schemas.openxmlformats.org/officeDocument/2006/relationships/image" Target="../media/image8.emf" /></Relationships>
</file>

<file path=ppt/slides/_rels/slide6.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11.emf"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0967F-4633-4CC8-86D0-24C1A3229CFA}"/>
              </a:ext>
            </a:extLst>
          </p:cNvPr>
          <p:cNvSpPr/>
          <p:nvPr/>
        </p:nvSpPr>
        <p:spPr>
          <a:xfrm>
            <a:off x="4114801" y="4052467"/>
            <a:ext cx="5029200" cy="8002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err="1">
                <a:ln w="11430"/>
                <a:solidFill>
                  <a:srgbClr val="0000CC"/>
                </a:solidFill>
                <a:latin typeface="Arial" panose="020B0604020202020204" pitchFamily="34" charset="0"/>
                <a:ea typeface="MS Mincho" panose="02020609040205080304" pitchFamily="49" charset="-128"/>
              </a:rPr>
              <a:t>S.Jargalan</a:t>
            </a:r>
            <a:endParaRPr lang="mn-MN" b="1" dirty="0">
              <a:ln w="11430"/>
              <a:solidFill>
                <a:srgbClr val="0000CC"/>
              </a:solidFill>
              <a:latin typeface="Arial" panose="020B0604020202020204" pitchFamily="34" charset="0"/>
              <a:ea typeface="MS Mincho" panose="02020609040205080304" pitchFamily="49" charset="-128"/>
            </a:endParaRPr>
          </a:p>
          <a:p>
            <a:r>
              <a:rPr lang="en-US" sz="1400" b="1" dirty="0">
                <a:ln w="11430"/>
                <a:solidFill>
                  <a:srgbClr val="0000CC"/>
                </a:solidFill>
                <a:latin typeface="Arial" panose="020B0604020202020204" pitchFamily="34" charset="0"/>
                <a:ea typeface="MS Mincho" panose="02020609040205080304" pitchFamily="49" charset="-128"/>
              </a:rPr>
              <a:t>Mongolian University of Science and Technology</a:t>
            </a:r>
          </a:p>
          <a:p>
            <a:r>
              <a:rPr lang="en-US" sz="1400" dirty="0">
                <a:ln w="11430"/>
                <a:solidFill>
                  <a:srgbClr val="0000CC"/>
                </a:solidFill>
                <a:latin typeface="Arial" panose="020B0604020202020204" pitchFamily="34" charset="0"/>
                <a:ea typeface="MS Mincho" panose="02020609040205080304" pitchFamily="49" charset="-128"/>
              </a:rPr>
              <a:t>Center for Research and Innovation of Technology minerals</a:t>
            </a:r>
            <a:endParaRPr lang="en-US" sz="1100" dirty="0">
              <a:ln w="11430"/>
              <a:solidFill>
                <a:srgbClr val="0000CC"/>
              </a:solidFill>
              <a:latin typeface="Arial" panose="020B0604020202020204" pitchFamily="34" charset="0"/>
              <a:ea typeface="MS Mincho" panose="02020609040205080304" pitchFamily="49" charset="-128"/>
            </a:endParaRPr>
          </a:p>
        </p:txBody>
      </p:sp>
      <p:sp>
        <p:nvSpPr>
          <p:cNvPr id="6" name="Rectangle 5">
            <a:extLst>
              <a:ext uri="{FF2B5EF4-FFF2-40B4-BE49-F238E27FC236}">
                <a16:creationId xmlns:a16="http://schemas.microsoft.com/office/drawing/2014/main" id="{DBC86FF3-8C2D-4D31-8F14-D8118CFCDA6F}"/>
              </a:ext>
            </a:extLst>
          </p:cNvPr>
          <p:cNvSpPr/>
          <p:nvPr/>
        </p:nvSpPr>
        <p:spPr>
          <a:xfrm>
            <a:off x="1333598" y="932375"/>
            <a:ext cx="6724650" cy="21236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CRITICAL METAL MINERALIZATION IN MONGOLIA</a:t>
            </a:r>
            <a:endParaRPr lang="en-US" sz="4400" b="1" dirty="0">
              <a:ln w="11430"/>
              <a:solidFill>
                <a:srgbClr val="0000A2"/>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8B160D5-CA07-4BFA-8DF6-81942F29E86A}"/>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670699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Khalzan_Tsahir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1" y="1274764"/>
            <a:ext cx="7539038"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5"/>
          <p:cNvSpPr>
            <a:spLocks/>
          </p:cNvSpPr>
          <p:nvPr/>
        </p:nvSpPr>
        <p:spPr bwMode="auto">
          <a:xfrm>
            <a:off x="285750" y="642938"/>
            <a:ext cx="2606675" cy="1335087"/>
          </a:xfrm>
          <a:custGeom>
            <a:avLst/>
            <a:gdLst/>
            <a:ahLst/>
            <a:cxnLst>
              <a:cxn ang="0">
                <a:pos x="3670" y="752"/>
              </a:cxn>
              <a:cxn ang="0">
                <a:pos x="3865" y="791"/>
              </a:cxn>
              <a:cxn ang="0">
                <a:pos x="4051" y="786"/>
              </a:cxn>
              <a:cxn ang="0">
                <a:pos x="4212" y="742"/>
              </a:cxn>
              <a:cxn ang="0">
                <a:pos x="4432" y="620"/>
              </a:cxn>
              <a:cxn ang="0">
                <a:pos x="4676" y="518"/>
              </a:cxn>
              <a:cxn ang="0">
                <a:pos x="4934" y="576"/>
              </a:cxn>
              <a:cxn ang="0">
                <a:pos x="5086" y="1128"/>
              </a:cxn>
              <a:cxn ang="0">
                <a:pos x="5500" y="1230"/>
              </a:cxn>
              <a:cxn ang="0">
                <a:pos x="5593" y="1367"/>
              </a:cxn>
              <a:cxn ang="0">
                <a:pos x="5505" y="1445"/>
              </a:cxn>
              <a:cxn ang="0">
                <a:pos x="5344" y="1421"/>
              </a:cxn>
              <a:cxn ang="0">
                <a:pos x="5193" y="1450"/>
              </a:cxn>
              <a:cxn ang="0">
                <a:pos x="4983" y="1582"/>
              </a:cxn>
              <a:cxn ang="0">
                <a:pos x="4773" y="1763"/>
              </a:cxn>
              <a:cxn ang="0">
                <a:pos x="4529" y="1914"/>
              </a:cxn>
              <a:cxn ang="0">
                <a:pos x="4173" y="1880"/>
              </a:cxn>
              <a:cxn ang="0">
                <a:pos x="4178" y="2119"/>
              </a:cxn>
              <a:cxn ang="0">
                <a:pos x="3997" y="2373"/>
              </a:cxn>
              <a:cxn ang="0">
                <a:pos x="3490" y="2529"/>
              </a:cxn>
              <a:cxn ang="0">
                <a:pos x="2924" y="2666"/>
              </a:cxn>
              <a:cxn ang="0">
                <a:pos x="1674" y="2437"/>
              </a:cxn>
              <a:cxn ang="0">
                <a:pos x="1284" y="2051"/>
              </a:cxn>
              <a:cxn ang="0">
                <a:pos x="1049" y="1904"/>
              </a:cxn>
              <a:cxn ang="0">
                <a:pos x="844" y="1860"/>
              </a:cxn>
              <a:cxn ang="0">
                <a:pos x="635" y="1836"/>
              </a:cxn>
              <a:cxn ang="0">
                <a:pos x="513" y="1689"/>
              </a:cxn>
              <a:cxn ang="0">
                <a:pos x="576" y="1465"/>
              </a:cxn>
              <a:cxn ang="0">
                <a:pos x="503" y="1313"/>
              </a:cxn>
              <a:cxn ang="0">
                <a:pos x="420" y="1162"/>
              </a:cxn>
              <a:cxn ang="0">
                <a:pos x="322" y="1089"/>
              </a:cxn>
              <a:cxn ang="0">
                <a:pos x="161" y="1050"/>
              </a:cxn>
              <a:cxn ang="0">
                <a:pos x="49" y="923"/>
              </a:cxn>
              <a:cxn ang="0">
                <a:pos x="24" y="806"/>
              </a:cxn>
              <a:cxn ang="0">
                <a:pos x="117" y="708"/>
              </a:cxn>
              <a:cxn ang="0">
                <a:pos x="229" y="713"/>
              </a:cxn>
              <a:cxn ang="0">
                <a:pos x="332" y="659"/>
              </a:cxn>
              <a:cxn ang="0">
                <a:pos x="400" y="562"/>
              </a:cxn>
              <a:cxn ang="0">
                <a:pos x="547" y="493"/>
              </a:cxn>
              <a:cxn ang="0">
                <a:pos x="688" y="410"/>
              </a:cxn>
              <a:cxn ang="0">
                <a:pos x="835" y="376"/>
              </a:cxn>
              <a:cxn ang="0">
                <a:pos x="952" y="425"/>
              </a:cxn>
              <a:cxn ang="0">
                <a:pos x="1137" y="435"/>
              </a:cxn>
              <a:cxn ang="0">
                <a:pos x="1264" y="571"/>
              </a:cxn>
              <a:cxn ang="0">
                <a:pos x="1430" y="586"/>
              </a:cxn>
              <a:cxn ang="0">
                <a:pos x="1591" y="610"/>
              </a:cxn>
              <a:cxn ang="0">
                <a:pos x="1733" y="591"/>
              </a:cxn>
              <a:cxn ang="0">
                <a:pos x="1821" y="527"/>
              </a:cxn>
              <a:cxn ang="0">
                <a:pos x="1781" y="376"/>
              </a:cxn>
              <a:cxn ang="0">
                <a:pos x="1806" y="205"/>
              </a:cxn>
              <a:cxn ang="0">
                <a:pos x="1923" y="93"/>
              </a:cxn>
              <a:cxn ang="0">
                <a:pos x="2060" y="93"/>
              </a:cxn>
              <a:cxn ang="0">
                <a:pos x="2260" y="156"/>
              </a:cxn>
              <a:cxn ang="0">
                <a:pos x="2387" y="205"/>
              </a:cxn>
              <a:cxn ang="0">
                <a:pos x="2504" y="269"/>
              </a:cxn>
              <a:cxn ang="0">
                <a:pos x="2528" y="430"/>
              </a:cxn>
              <a:cxn ang="0">
                <a:pos x="2679" y="503"/>
              </a:cxn>
              <a:cxn ang="0">
                <a:pos x="2806" y="532"/>
              </a:cxn>
              <a:cxn ang="0">
                <a:pos x="2963" y="493"/>
              </a:cxn>
              <a:cxn ang="0">
                <a:pos x="3148" y="469"/>
              </a:cxn>
              <a:cxn ang="0">
                <a:pos x="3319" y="508"/>
              </a:cxn>
              <a:cxn ang="0">
                <a:pos x="3495" y="601"/>
              </a:cxn>
            </a:cxnLst>
            <a:rect l="0" t="0" r="r" b="b"/>
            <a:pathLst>
              <a:path w="5603" h="2739">
                <a:moveTo>
                  <a:pt x="3529" y="679"/>
                </a:moveTo>
                <a:lnTo>
                  <a:pt x="3534" y="679"/>
                </a:lnTo>
                <a:lnTo>
                  <a:pt x="3534" y="684"/>
                </a:lnTo>
                <a:lnTo>
                  <a:pt x="3538" y="684"/>
                </a:lnTo>
                <a:lnTo>
                  <a:pt x="3543" y="688"/>
                </a:lnTo>
                <a:lnTo>
                  <a:pt x="3548" y="688"/>
                </a:lnTo>
                <a:lnTo>
                  <a:pt x="3553" y="693"/>
                </a:lnTo>
                <a:lnTo>
                  <a:pt x="3558" y="693"/>
                </a:lnTo>
                <a:lnTo>
                  <a:pt x="3558" y="698"/>
                </a:lnTo>
                <a:lnTo>
                  <a:pt x="3563" y="698"/>
                </a:lnTo>
                <a:lnTo>
                  <a:pt x="3568" y="698"/>
                </a:lnTo>
                <a:lnTo>
                  <a:pt x="3573" y="698"/>
                </a:lnTo>
                <a:lnTo>
                  <a:pt x="3578" y="698"/>
                </a:lnTo>
                <a:lnTo>
                  <a:pt x="3582" y="703"/>
                </a:lnTo>
                <a:lnTo>
                  <a:pt x="3582" y="708"/>
                </a:lnTo>
                <a:lnTo>
                  <a:pt x="3578" y="708"/>
                </a:lnTo>
                <a:lnTo>
                  <a:pt x="3582" y="708"/>
                </a:lnTo>
                <a:lnTo>
                  <a:pt x="3587" y="708"/>
                </a:lnTo>
                <a:lnTo>
                  <a:pt x="3587" y="713"/>
                </a:lnTo>
                <a:lnTo>
                  <a:pt x="3587" y="718"/>
                </a:lnTo>
                <a:lnTo>
                  <a:pt x="3587" y="723"/>
                </a:lnTo>
                <a:lnTo>
                  <a:pt x="3587" y="728"/>
                </a:lnTo>
                <a:lnTo>
                  <a:pt x="3592" y="728"/>
                </a:lnTo>
                <a:lnTo>
                  <a:pt x="3597" y="732"/>
                </a:lnTo>
                <a:lnTo>
                  <a:pt x="3602" y="732"/>
                </a:lnTo>
                <a:lnTo>
                  <a:pt x="3602" y="737"/>
                </a:lnTo>
                <a:lnTo>
                  <a:pt x="3607" y="742"/>
                </a:lnTo>
                <a:lnTo>
                  <a:pt x="3612" y="747"/>
                </a:lnTo>
                <a:lnTo>
                  <a:pt x="3617" y="747"/>
                </a:lnTo>
                <a:lnTo>
                  <a:pt x="3617" y="752"/>
                </a:lnTo>
                <a:lnTo>
                  <a:pt x="3621" y="752"/>
                </a:lnTo>
                <a:lnTo>
                  <a:pt x="3626" y="752"/>
                </a:lnTo>
                <a:lnTo>
                  <a:pt x="3631" y="752"/>
                </a:lnTo>
                <a:lnTo>
                  <a:pt x="3631" y="757"/>
                </a:lnTo>
                <a:lnTo>
                  <a:pt x="3636" y="752"/>
                </a:lnTo>
                <a:lnTo>
                  <a:pt x="3641" y="752"/>
                </a:lnTo>
                <a:lnTo>
                  <a:pt x="3646" y="752"/>
                </a:lnTo>
                <a:lnTo>
                  <a:pt x="3651" y="752"/>
                </a:lnTo>
                <a:lnTo>
                  <a:pt x="3656" y="752"/>
                </a:lnTo>
                <a:lnTo>
                  <a:pt x="3660" y="752"/>
                </a:lnTo>
                <a:lnTo>
                  <a:pt x="3665" y="752"/>
                </a:lnTo>
                <a:lnTo>
                  <a:pt x="3670" y="752"/>
                </a:lnTo>
                <a:lnTo>
                  <a:pt x="3675" y="752"/>
                </a:lnTo>
                <a:lnTo>
                  <a:pt x="3680" y="752"/>
                </a:lnTo>
                <a:lnTo>
                  <a:pt x="3685" y="752"/>
                </a:lnTo>
                <a:lnTo>
                  <a:pt x="3690" y="752"/>
                </a:lnTo>
                <a:lnTo>
                  <a:pt x="3695" y="752"/>
                </a:lnTo>
                <a:lnTo>
                  <a:pt x="3700" y="752"/>
                </a:lnTo>
                <a:lnTo>
                  <a:pt x="3704" y="752"/>
                </a:lnTo>
                <a:lnTo>
                  <a:pt x="3709" y="757"/>
                </a:lnTo>
                <a:lnTo>
                  <a:pt x="3714" y="752"/>
                </a:lnTo>
                <a:lnTo>
                  <a:pt x="3719" y="752"/>
                </a:lnTo>
                <a:lnTo>
                  <a:pt x="3724" y="752"/>
                </a:lnTo>
                <a:lnTo>
                  <a:pt x="3729" y="752"/>
                </a:lnTo>
                <a:lnTo>
                  <a:pt x="3729" y="747"/>
                </a:lnTo>
                <a:lnTo>
                  <a:pt x="3734" y="747"/>
                </a:lnTo>
                <a:lnTo>
                  <a:pt x="3739" y="752"/>
                </a:lnTo>
                <a:lnTo>
                  <a:pt x="3743" y="752"/>
                </a:lnTo>
                <a:lnTo>
                  <a:pt x="3748" y="752"/>
                </a:lnTo>
                <a:lnTo>
                  <a:pt x="3753" y="752"/>
                </a:lnTo>
                <a:lnTo>
                  <a:pt x="3758" y="752"/>
                </a:lnTo>
                <a:lnTo>
                  <a:pt x="3758" y="757"/>
                </a:lnTo>
                <a:lnTo>
                  <a:pt x="3763" y="757"/>
                </a:lnTo>
                <a:lnTo>
                  <a:pt x="3768" y="762"/>
                </a:lnTo>
                <a:lnTo>
                  <a:pt x="3773" y="762"/>
                </a:lnTo>
                <a:lnTo>
                  <a:pt x="3773" y="767"/>
                </a:lnTo>
                <a:lnTo>
                  <a:pt x="3778" y="767"/>
                </a:lnTo>
                <a:lnTo>
                  <a:pt x="3787" y="776"/>
                </a:lnTo>
                <a:lnTo>
                  <a:pt x="3792" y="781"/>
                </a:lnTo>
                <a:lnTo>
                  <a:pt x="3797" y="781"/>
                </a:lnTo>
                <a:lnTo>
                  <a:pt x="3802" y="781"/>
                </a:lnTo>
                <a:lnTo>
                  <a:pt x="3807" y="781"/>
                </a:lnTo>
                <a:lnTo>
                  <a:pt x="3812" y="781"/>
                </a:lnTo>
                <a:lnTo>
                  <a:pt x="3817" y="781"/>
                </a:lnTo>
                <a:lnTo>
                  <a:pt x="3822" y="781"/>
                </a:lnTo>
                <a:lnTo>
                  <a:pt x="3826" y="781"/>
                </a:lnTo>
                <a:lnTo>
                  <a:pt x="3831" y="781"/>
                </a:lnTo>
                <a:lnTo>
                  <a:pt x="3841" y="781"/>
                </a:lnTo>
                <a:lnTo>
                  <a:pt x="3841" y="786"/>
                </a:lnTo>
                <a:lnTo>
                  <a:pt x="3846" y="791"/>
                </a:lnTo>
                <a:lnTo>
                  <a:pt x="3851" y="791"/>
                </a:lnTo>
                <a:lnTo>
                  <a:pt x="3856" y="786"/>
                </a:lnTo>
                <a:lnTo>
                  <a:pt x="3861" y="786"/>
                </a:lnTo>
                <a:lnTo>
                  <a:pt x="3865" y="791"/>
                </a:lnTo>
                <a:lnTo>
                  <a:pt x="3870" y="786"/>
                </a:lnTo>
                <a:lnTo>
                  <a:pt x="3880" y="791"/>
                </a:lnTo>
                <a:lnTo>
                  <a:pt x="3885" y="791"/>
                </a:lnTo>
                <a:lnTo>
                  <a:pt x="3895" y="796"/>
                </a:lnTo>
                <a:lnTo>
                  <a:pt x="3900" y="796"/>
                </a:lnTo>
                <a:lnTo>
                  <a:pt x="3905" y="796"/>
                </a:lnTo>
                <a:lnTo>
                  <a:pt x="3909" y="796"/>
                </a:lnTo>
                <a:lnTo>
                  <a:pt x="3909" y="801"/>
                </a:lnTo>
                <a:lnTo>
                  <a:pt x="3914" y="796"/>
                </a:lnTo>
                <a:lnTo>
                  <a:pt x="3919" y="796"/>
                </a:lnTo>
                <a:lnTo>
                  <a:pt x="3924" y="791"/>
                </a:lnTo>
                <a:lnTo>
                  <a:pt x="3929" y="791"/>
                </a:lnTo>
                <a:lnTo>
                  <a:pt x="3929" y="786"/>
                </a:lnTo>
                <a:lnTo>
                  <a:pt x="3934" y="781"/>
                </a:lnTo>
                <a:lnTo>
                  <a:pt x="3939" y="776"/>
                </a:lnTo>
                <a:lnTo>
                  <a:pt x="3944" y="771"/>
                </a:lnTo>
                <a:lnTo>
                  <a:pt x="3944" y="776"/>
                </a:lnTo>
                <a:lnTo>
                  <a:pt x="3948" y="781"/>
                </a:lnTo>
                <a:lnTo>
                  <a:pt x="3953" y="781"/>
                </a:lnTo>
                <a:lnTo>
                  <a:pt x="3953" y="786"/>
                </a:lnTo>
                <a:lnTo>
                  <a:pt x="3958" y="786"/>
                </a:lnTo>
                <a:lnTo>
                  <a:pt x="3963" y="791"/>
                </a:lnTo>
                <a:lnTo>
                  <a:pt x="3968" y="791"/>
                </a:lnTo>
                <a:lnTo>
                  <a:pt x="3973" y="791"/>
                </a:lnTo>
                <a:lnTo>
                  <a:pt x="3973" y="796"/>
                </a:lnTo>
                <a:lnTo>
                  <a:pt x="3978" y="796"/>
                </a:lnTo>
                <a:lnTo>
                  <a:pt x="3978" y="801"/>
                </a:lnTo>
                <a:lnTo>
                  <a:pt x="3983" y="801"/>
                </a:lnTo>
                <a:lnTo>
                  <a:pt x="3987" y="801"/>
                </a:lnTo>
                <a:lnTo>
                  <a:pt x="3992" y="801"/>
                </a:lnTo>
                <a:lnTo>
                  <a:pt x="3997" y="801"/>
                </a:lnTo>
                <a:lnTo>
                  <a:pt x="4002" y="801"/>
                </a:lnTo>
                <a:lnTo>
                  <a:pt x="4007" y="801"/>
                </a:lnTo>
                <a:lnTo>
                  <a:pt x="4012" y="801"/>
                </a:lnTo>
                <a:lnTo>
                  <a:pt x="4017" y="801"/>
                </a:lnTo>
                <a:lnTo>
                  <a:pt x="4022" y="801"/>
                </a:lnTo>
                <a:lnTo>
                  <a:pt x="4027" y="801"/>
                </a:lnTo>
                <a:lnTo>
                  <a:pt x="4031" y="796"/>
                </a:lnTo>
                <a:lnTo>
                  <a:pt x="4036" y="796"/>
                </a:lnTo>
                <a:lnTo>
                  <a:pt x="4041" y="791"/>
                </a:lnTo>
                <a:lnTo>
                  <a:pt x="4046" y="791"/>
                </a:lnTo>
                <a:lnTo>
                  <a:pt x="4051" y="786"/>
                </a:lnTo>
                <a:lnTo>
                  <a:pt x="4051" y="781"/>
                </a:lnTo>
                <a:lnTo>
                  <a:pt x="4056" y="781"/>
                </a:lnTo>
                <a:lnTo>
                  <a:pt x="4056" y="776"/>
                </a:lnTo>
                <a:lnTo>
                  <a:pt x="4061" y="776"/>
                </a:lnTo>
                <a:lnTo>
                  <a:pt x="4066" y="776"/>
                </a:lnTo>
                <a:lnTo>
                  <a:pt x="4066" y="771"/>
                </a:lnTo>
                <a:lnTo>
                  <a:pt x="4070" y="771"/>
                </a:lnTo>
                <a:lnTo>
                  <a:pt x="4070" y="767"/>
                </a:lnTo>
                <a:lnTo>
                  <a:pt x="4075" y="767"/>
                </a:lnTo>
                <a:lnTo>
                  <a:pt x="4080" y="767"/>
                </a:lnTo>
                <a:lnTo>
                  <a:pt x="4085" y="762"/>
                </a:lnTo>
                <a:lnTo>
                  <a:pt x="4090" y="762"/>
                </a:lnTo>
                <a:lnTo>
                  <a:pt x="4095" y="762"/>
                </a:lnTo>
                <a:lnTo>
                  <a:pt x="4095" y="757"/>
                </a:lnTo>
                <a:lnTo>
                  <a:pt x="4100" y="757"/>
                </a:lnTo>
                <a:lnTo>
                  <a:pt x="4105" y="752"/>
                </a:lnTo>
                <a:lnTo>
                  <a:pt x="4109" y="752"/>
                </a:lnTo>
                <a:lnTo>
                  <a:pt x="4109" y="747"/>
                </a:lnTo>
                <a:lnTo>
                  <a:pt x="4114" y="747"/>
                </a:lnTo>
                <a:lnTo>
                  <a:pt x="4119" y="747"/>
                </a:lnTo>
                <a:lnTo>
                  <a:pt x="4124" y="752"/>
                </a:lnTo>
                <a:lnTo>
                  <a:pt x="4129" y="752"/>
                </a:lnTo>
                <a:lnTo>
                  <a:pt x="4134" y="752"/>
                </a:lnTo>
                <a:lnTo>
                  <a:pt x="4139" y="752"/>
                </a:lnTo>
                <a:lnTo>
                  <a:pt x="4144" y="752"/>
                </a:lnTo>
                <a:lnTo>
                  <a:pt x="4149" y="747"/>
                </a:lnTo>
                <a:lnTo>
                  <a:pt x="4153" y="747"/>
                </a:lnTo>
                <a:lnTo>
                  <a:pt x="4158" y="742"/>
                </a:lnTo>
                <a:lnTo>
                  <a:pt x="4163" y="742"/>
                </a:lnTo>
                <a:lnTo>
                  <a:pt x="4163" y="737"/>
                </a:lnTo>
                <a:lnTo>
                  <a:pt x="4168" y="737"/>
                </a:lnTo>
                <a:lnTo>
                  <a:pt x="4173" y="737"/>
                </a:lnTo>
                <a:lnTo>
                  <a:pt x="4178" y="737"/>
                </a:lnTo>
                <a:lnTo>
                  <a:pt x="4183" y="737"/>
                </a:lnTo>
                <a:lnTo>
                  <a:pt x="4183" y="742"/>
                </a:lnTo>
                <a:lnTo>
                  <a:pt x="4188" y="742"/>
                </a:lnTo>
                <a:lnTo>
                  <a:pt x="4192" y="742"/>
                </a:lnTo>
                <a:lnTo>
                  <a:pt x="4192" y="737"/>
                </a:lnTo>
                <a:lnTo>
                  <a:pt x="4197" y="742"/>
                </a:lnTo>
                <a:lnTo>
                  <a:pt x="4202" y="742"/>
                </a:lnTo>
                <a:lnTo>
                  <a:pt x="4207" y="742"/>
                </a:lnTo>
                <a:lnTo>
                  <a:pt x="4212" y="742"/>
                </a:lnTo>
                <a:lnTo>
                  <a:pt x="4217" y="737"/>
                </a:lnTo>
                <a:lnTo>
                  <a:pt x="4227" y="732"/>
                </a:lnTo>
                <a:lnTo>
                  <a:pt x="4231" y="732"/>
                </a:lnTo>
                <a:lnTo>
                  <a:pt x="4236" y="732"/>
                </a:lnTo>
                <a:lnTo>
                  <a:pt x="4241" y="728"/>
                </a:lnTo>
                <a:lnTo>
                  <a:pt x="4246" y="728"/>
                </a:lnTo>
                <a:lnTo>
                  <a:pt x="4251" y="728"/>
                </a:lnTo>
                <a:lnTo>
                  <a:pt x="4256" y="723"/>
                </a:lnTo>
                <a:lnTo>
                  <a:pt x="4256" y="718"/>
                </a:lnTo>
                <a:lnTo>
                  <a:pt x="4261" y="718"/>
                </a:lnTo>
                <a:lnTo>
                  <a:pt x="4266" y="713"/>
                </a:lnTo>
                <a:lnTo>
                  <a:pt x="4271" y="713"/>
                </a:lnTo>
                <a:lnTo>
                  <a:pt x="4275" y="713"/>
                </a:lnTo>
                <a:lnTo>
                  <a:pt x="4280" y="713"/>
                </a:lnTo>
                <a:lnTo>
                  <a:pt x="4285" y="708"/>
                </a:lnTo>
                <a:lnTo>
                  <a:pt x="4290" y="708"/>
                </a:lnTo>
                <a:lnTo>
                  <a:pt x="4295" y="708"/>
                </a:lnTo>
                <a:lnTo>
                  <a:pt x="4295" y="703"/>
                </a:lnTo>
                <a:lnTo>
                  <a:pt x="4300" y="703"/>
                </a:lnTo>
                <a:lnTo>
                  <a:pt x="4310" y="703"/>
                </a:lnTo>
                <a:lnTo>
                  <a:pt x="4314" y="703"/>
                </a:lnTo>
                <a:lnTo>
                  <a:pt x="4319" y="703"/>
                </a:lnTo>
                <a:lnTo>
                  <a:pt x="4324" y="708"/>
                </a:lnTo>
                <a:lnTo>
                  <a:pt x="4329" y="708"/>
                </a:lnTo>
                <a:lnTo>
                  <a:pt x="4334" y="708"/>
                </a:lnTo>
                <a:lnTo>
                  <a:pt x="4339" y="708"/>
                </a:lnTo>
                <a:lnTo>
                  <a:pt x="4344" y="708"/>
                </a:lnTo>
                <a:lnTo>
                  <a:pt x="4349" y="713"/>
                </a:lnTo>
                <a:lnTo>
                  <a:pt x="4354" y="713"/>
                </a:lnTo>
                <a:lnTo>
                  <a:pt x="4358" y="713"/>
                </a:lnTo>
                <a:lnTo>
                  <a:pt x="4363" y="708"/>
                </a:lnTo>
                <a:lnTo>
                  <a:pt x="4368" y="703"/>
                </a:lnTo>
                <a:lnTo>
                  <a:pt x="4373" y="703"/>
                </a:lnTo>
                <a:lnTo>
                  <a:pt x="4378" y="698"/>
                </a:lnTo>
                <a:lnTo>
                  <a:pt x="4383" y="693"/>
                </a:lnTo>
                <a:lnTo>
                  <a:pt x="4388" y="688"/>
                </a:lnTo>
                <a:lnTo>
                  <a:pt x="4393" y="688"/>
                </a:lnTo>
                <a:lnTo>
                  <a:pt x="4407" y="684"/>
                </a:lnTo>
                <a:lnTo>
                  <a:pt x="4412" y="684"/>
                </a:lnTo>
                <a:lnTo>
                  <a:pt x="4412" y="674"/>
                </a:lnTo>
                <a:lnTo>
                  <a:pt x="4412" y="669"/>
                </a:lnTo>
                <a:lnTo>
                  <a:pt x="4432" y="620"/>
                </a:lnTo>
                <a:lnTo>
                  <a:pt x="4436" y="620"/>
                </a:lnTo>
                <a:lnTo>
                  <a:pt x="4441" y="615"/>
                </a:lnTo>
                <a:lnTo>
                  <a:pt x="4451" y="615"/>
                </a:lnTo>
                <a:lnTo>
                  <a:pt x="4456" y="605"/>
                </a:lnTo>
                <a:lnTo>
                  <a:pt x="4466" y="601"/>
                </a:lnTo>
                <a:lnTo>
                  <a:pt x="4471" y="601"/>
                </a:lnTo>
                <a:lnTo>
                  <a:pt x="4476" y="601"/>
                </a:lnTo>
                <a:lnTo>
                  <a:pt x="4476" y="596"/>
                </a:lnTo>
                <a:lnTo>
                  <a:pt x="4480" y="591"/>
                </a:lnTo>
                <a:lnTo>
                  <a:pt x="4485" y="591"/>
                </a:lnTo>
                <a:lnTo>
                  <a:pt x="4490" y="591"/>
                </a:lnTo>
                <a:lnTo>
                  <a:pt x="4495" y="591"/>
                </a:lnTo>
                <a:lnTo>
                  <a:pt x="4500" y="591"/>
                </a:lnTo>
                <a:lnTo>
                  <a:pt x="4505" y="586"/>
                </a:lnTo>
                <a:lnTo>
                  <a:pt x="4510" y="581"/>
                </a:lnTo>
                <a:lnTo>
                  <a:pt x="4510" y="576"/>
                </a:lnTo>
                <a:lnTo>
                  <a:pt x="4515" y="571"/>
                </a:lnTo>
                <a:lnTo>
                  <a:pt x="4524" y="562"/>
                </a:lnTo>
                <a:lnTo>
                  <a:pt x="4534" y="557"/>
                </a:lnTo>
                <a:lnTo>
                  <a:pt x="4539" y="562"/>
                </a:lnTo>
                <a:lnTo>
                  <a:pt x="4554" y="552"/>
                </a:lnTo>
                <a:lnTo>
                  <a:pt x="4558" y="547"/>
                </a:lnTo>
                <a:lnTo>
                  <a:pt x="4563" y="542"/>
                </a:lnTo>
                <a:lnTo>
                  <a:pt x="4568" y="537"/>
                </a:lnTo>
                <a:lnTo>
                  <a:pt x="4573" y="537"/>
                </a:lnTo>
                <a:lnTo>
                  <a:pt x="4573" y="532"/>
                </a:lnTo>
                <a:lnTo>
                  <a:pt x="4578" y="532"/>
                </a:lnTo>
                <a:lnTo>
                  <a:pt x="4583" y="527"/>
                </a:lnTo>
                <a:lnTo>
                  <a:pt x="4588" y="527"/>
                </a:lnTo>
                <a:lnTo>
                  <a:pt x="4593" y="522"/>
                </a:lnTo>
                <a:lnTo>
                  <a:pt x="4598" y="522"/>
                </a:lnTo>
                <a:lnTo>
                  <a:pt x="4598" y="518"/>
                </a:lnTo>
                <a:lnTo>
                  <a:pt x="4612" y="513"/>
                </a:lnTo>
                <a:lnTo>
                  <a:pt x="4617" y="513"/>
                </a:lnTo>
                <a:lnTo>
                  <a:pt x="4622" y="508"/>
                </a:lnTo>
                <a:lnTo>
                  <a:pt x="4627" y="508"/>
                </a:lnTo>
                <a:lnTo>
                  <a:pt x="4637" y="513"/>
                </a:lnTo>
                <a:lnTo>
                  <a:pt x="4646" y="518"/>
                </a:lnTo>
                <a:lnTo>
                  <a:pt x="4656" y="522"/>
                </a:lnTo>
                <a:lnTo>
                  <a:pt x="4661" y="522"/>
                </a:lnTo>
                <a:lnTo>
                  <a:pt x="4671" y="518"/>
                </a:lnTo>
                <a:lnTo>
                  <a:pt x="4676" y="518"/>
                </a:lnTo>
                <a:lnTo>
                  <a:pt x="4681" y="518"/>
                </a:lnTo>
                <a:lnTo>
                  <a:pt x="4695" y="518"/>
                </a:lnTo>
                <a:lnTo>
                  <a:pt x="4700" y="522"/>
                </a:lnTo>
                <a:lnTo>
                  <a:pt x="4705" y="522"/>
                </a:lnTo>
                <a:lnTo>
                  <a:pt x="4710" y="522"/>
                </a:lnTo>
                <a:lnTo>
                  <a:pt x="4715" y="522"/>
                </a:lnTo>
                <a:lnTo>
                  <a:pt x="4724" y="527"/>
                </a:lnTo>
                <a:lnTo>
                  <a:pt x="4734" y="532"/>
                </a:lnTo>
                <a:lnTo>
                  <a:pt x="4739" y="537"/>
                </a:lnTo>
                <a:lnTo>
                  <a:pt x="4744" y="542"/>
                </a:lnTo>
                <a:lnTo>
                  <a:pt x="4749" y="542"/>
                </a:lnTo>
                <a:lnTo>
                  <a:pt x="4754" y="552"/>
                </a:lnTo>
                <a:lnTo>
                  <a:pt x="4754" y="557"/>
                </a:lnTo>
                <a:lnTo>
                  <a:pt x="4759" y="562"/>
                </a:lnTo>
                <a:lnTo>
                  <a:pt x="4768" y="566"/>
                </a:lnTo>
                <a:lnTo>
                  <a:pt x="4778" y="581"/>
                </a:lnTo>
                <a:lnTo>
                  <a:pt x="4788" y="586"/>
                </a:lnTo>
                <a:lnTo>
                  <a:pt x="4798" y="591"/>
                </a:lnTo>
                <a:lnTo>
                  <a:pt x="4803" y="596"/>
                </a:lnTo>
                <a:lnTo>
                  <a:pt x="4807" y="601"/>
                </a:lnTo>
                <a:lnTo>
                  <a:pt x="4807" y="605"/>
                </a:lnTo>
                <a:lnTo>
                  <a:pt x="4812" y="605"/>
                </a:lnTo>
                <a:lnTo>
                  <a:pt x="4817" y="605"/>
                </a:lnTo>
                <a:lnTo>
                  <a:pt x="4822" y="605"/>
                </a:lnTo>
                <a:lnTo>
                  <a:pt x="4832" y="605"/>
                </a:lnTo>
                <a:lnTo>
                  <a:pt x="4837" y="605"/>
                </a:lnTo>
                <a:lnTo>
                  <a:pt x="4846" y="605"/>
                </a:lnTo>
                <a:lnTo>
                  <a:pt x="4851" y="605"/>
                </a:lnTo>
                <a:lnTo>
                  <a:pt x="4856" y="610"/>
                </a:lnTo>
                <a:lnTo>
                  <a:pt x="4861" y="610"/>
                </a:lnTo>
                <a:lnTo>
                  <a:pt x="4866" y="610"/>
                </a:lnTo>
                <a:lnTo>
                  <a:pt x="4871" y="610"/>
                </a:lnTo>
                <a:lnTo>
                  <a:pt x="4876" y="610"/>
                </a:lnTo>
                <a:lnTo>
                  <a:pt x="4885" y="605"/>
                </a:lnTo>
                <a:lnTo>
                  <a:pt x="4890" y="601"/>
                </a:lnTo>
                <a:lnTo>
                  <a:pt x="4895" y="596"/>
                </a:lnTo>
                <a:lnTo>
                  <a:pt x="4905" y="591"/>
                </a:lnTo>
                <a:lnTo>
                  <a:pt x="4910" y="591"/>
                </a:lnTo>
                <a:lnTo>
                  <a:pt x="4920" y="586"/>
                </a:lnTo>
                <a:lnTo>
                  <a:pt x="4925" y="581"/>
                </a:lnTo>
                <a:lnTo>
                  <a:pt x="4929" y="576"/>
                </a:lnTo>
                <a:lnTo>
                  <a:pt x="4934" y="576"/>
                </a:lnTo>
                <a:lnTo>
                  <a:pt x="4939" y="571"/>
                </a:lnTo>
                <a:lnTo>
                  <a:pt x="4944" y="571"/>
                </a:lnTo>
                <a:lnTo>
                  <a:pt x="4954" y="571"/>
                </a:lnTo>
                <a:lnTo>
                  <a:pt x="4959" y="571"/>
                </a:lnTo>
                <a:lnTo>
                  <a:pt x="4968" y="576"/>
                </a:lnTo>
                <a:lnTo>
                  <a:pt x="4973" y="581"/>
                </a:lnTo>
                <a:lnTo>
                  <a:pt x="4978" y="581"/>
                </a:lnTo>
                <a:lnTo>
                  <a:pt x="4983" y="586"/>
                </a:lnTo>
                <a:lnTo>
                  <a:pt x="4998" y="586"/>
                </a:lnTo>
                <a:lnTo>
                  <a:pt x="5008" y="591"/>
                </a:lnTo>
                <a:lnTo>
                  <a:pt x="5012" y="596"/>
                </a:lnTo>
                <a:lnTo>
                  <a:pt x="5022" y="596"/>
                </a:lnTo>
                <a:lnTo>
                  <a:pt x="5027" y="596"/>
                </a:lnTo>
                <a:lnTo>
                  <a:pt x="5032" y="601"/>
                </a:lnTo>
                <a:lnTo>
                  <a:pt x="5037" y="610"/>
                </a:lnTo>
                <a:lnTo>
                  <a:pt x="5037" y="615"/>
                </a:lnTo>
                <a:lnTo>
                  <a:pt x="5042" y="620"/>
                </a:lnTo>
                <a:lnTo>
                  <a:pt x="5032" y="645"/>
                </a:lnTo>
                <a:lnTo>
                  <a:pt x="5008" y="688"/>
                </a:lnTo>
                <a:lnTo>
                  <a:pt x="4925" y="869"/>
                </a:lnTo>
                <a:lnTo>
                  <a:pt x="4929" y="884"/>
                </a:lnTo>
                <a:lnTo>
                  <a:pt x="4881" y="957"/>
                </a:lnTo>
                <a:lnTo>
                  <a:pt x="4885" y="1025"/>
                </a:lnTo>
                <a:lnTo>
                  <a:pt x="4837" y="1055"/>
                </a:lnTo>
                <a:lnTo>
                  <a:pt x="4842" y="1094"/>
                </a:lnTo>
                <a:lnTo>
                  <a:pt x="4842" y="1113"/>
                </a:lnTo>
                <a:lnTo>
                  <a:pt x="4905" y="1172"/>
                </a:lnTo>
                <a:lnTo>
                  <a:pt x="4910" y="1172"/>
                </a:lnTo>
                <a:lnTo>
                  <a:pt x="4939" y="1138"/>
                </a:lnTo>
                <a:lnTo>
                  <a:pt x="4964" y="1128"/>
                </a:lnTo>
                <a:lnTo>
                  <a:pt x="4973" y="1128"/>
                </a:lnTo>
                <a:lnTo>
                  <a:pt x="4998" y="1138"/>
                </a:lnTo>
                <a:lnTo>
                  <a:pt x="5017" y="1128"/>
                </a:lnTo>
                <a:lnTo>
                  <a:pt x="5027" y="1123"/>
                </a:lnTo>
                <a:lnTo>
                  <a:pt x="5032" y="1123"/>
                </a:lnTo>
                <a:lnTo>
                  <a:pt x="5042" y="1118"/>
                </a:lnTo>
                <a:lnTo>
                  <a:pt x="5047" y="1118"/>
                </a:lnTo>
                <a:lnTo>
                  <a:pt x="5056" y="1118"/>
                </a:lnTo>
                <a:lnTo>
                  <a:pt x="5066" y="1118"/>
                </a:lnTo>
                <a:lnTo>
                  <a:pt x="5071" y="1118"/>
                </a:lnTo>
                <a:lnTo>
                  <a:pt x="5076" y="1123"/>
                </a:lnTo>
                <a:lnTo>
                  <a:pt x="5086" y="1128"/>
                </a:lnTo>
                <a:lnTo>
                  <a:pt x="5090" y="1133"/>
                </a:lnTo>
                <a:lnTo>
                  <a:pt x="5105" y="1138"/>
                </a:lnTo>
                <a:lnTo>
                  <a:pt x="5159" y="1187"/>
                </a:lnTo>
                <a:lnTo>
                  <a:pt x="5173" y="1152"/>
                </a:lnTo>
                <a:lnTo>
                  <a:pt x="5178" y="1152"/>
                </a:lnTo>
                <a:lnTo>
                  <a:pt x="5183" y="1152"/>
                </a:lnTo>
                <a:lnTo>
                  <a:pt x="5183" y="1147"/>
                </a:lnTo>
                <a:lnTo>
                  <a:pt x="5222" y="1099"/>
                </a:lnTo>
                <a:lnTo>
                  <a:pt x="5227" y="1094"/>
                </a:lnTo>
                <a:lnTo>
                  <a:pt x="5232" y="1089"/>
                </a:lnTo>
                <a:lnTo>
                  <a:pt x="5237" y="1084"/>
                </a:lnTo>
                <a:lnTo>
                  <a:pt x="5242" y="1079"/>
                </a:lnTo>
                <a:lnTo>
                  <a:pt x="5247" y="1079"/>
                </a:lnTo>
                <a:lnTo>
                  <a:pt x="5261" y="1079"/>
                </a:lnTo>
                <a:lnTo>
                  <a:pt x="5266" y="1084"/>
                </a:lnTo>
                <a:lnTo>
                  <a:pt x="5266" y="1089"/>
                </a:lnTo>
                <a:lnTo>
                  <a:pt x="5271" y="1094"/>
                </a:lnTo>
                <a:lnTo>
                  <a:pt x="5271" y="1089"/>
                </a:lnTo>
                <a:lnTo>
                  <a:pt x="5276" y="1084"/>
                </a:lnTo>
                <a:lnTo>
                  <a:pt x="5281" y="1079"/>
                </a:lnTo>
                <a:lnTo>
                  <a:pt x="5286" y="1079"/>
                </a:lnTo>
                <a:lnTo>
                  <a:pt x="5295" y="1079"/>
                </a:lnTo>
                <a:lnTo>
                  <a:pt x="5300" y="1079"/>
                </a:lnTo>
                <a:lnTo>
                  <a:pt x="5305" y="1084"/>
                </a:lnTo>
                <a:lnTo>
                  <a:pt x="5305" y="1089"/>
                </a:lnTo>
                <a:lnTo>
                  <a:pt x="5310" y="1094"/>
                </a:lnTo>
                <a:lnTo>
                  <a:pt x="5315" y="1089"/>
                </a:lnTo>
                <a:lnTo>
                  <a:pt x="5320" y="1089"/>
                </a:lnTo>
                <a:lnTo>
                  <a:pt x="5325" y="1089"/>
                </a:lnTo>
                <a:lnTo>
                  <a:pt x="5330" y="1089"/>
                </a:lnTo>
                <a:lnTo>
                  <a:pt x="5334" y="1089"/>
                </a:lnTo>
                <a:lnTo>
                  <a:pt x="5339" y="1094"/>
                </a:lnTo>
                <a:lnTo>
                  <a:pt x="5344" y="1094"/>
                </a:lnTo>
                <a:lnTo>
                  <a:pt x="5349" y="1094"/>
                </a:lnTo>
                <a:lnTo>
                  <a:pt x="5359" y="1094"/>
                </a:lnTo>
                <a:lnTo>
                  <a:pt x="5364" y="1094"/>
                </a:lnTo>
                <a:lnTo>
                  <a:pt x="5398" y="1147"/>
                </a:lnTo>
                <a:lnTo>
                  <a:pt x="5461" y="1177"/>
                </a:lnTo>
                <a:lnTo>
                  <a:pt x="5466" y="1206"/>
                </a:lnTo>
                <a:lnTo>
                  <a:pt x="5466" y="1211"/>
                </a:lnTo>
                <a:lnTo>
                  <a:pt x="5505" y="1226"/>
                </a:lnTo>
                <a:lnTo>
                  <a:pt x="5500" y="1230"/>
                </a:lnTo>
                <a:lnTo>
                  <a:pt x="5496" y="1230"/>
                </a:lnTo>
                <a:lnTo>
                  <a:pt x="5496" y="1240"/>
                </a:lnTo>
                <a:lnTo>
                  <a:pt x="5496" y="1235"/>
                </a:lnTo>
                <a:lnTo>
                  <a:pt x="5500" y="1235"/>
                </a:lnTo>
                <a:lnTo>
                  <a:pt x="5505" y="1240"/>
                </a:lnTo>
                <a:lnTo>
                  <a:pt x="5505" y="1250"/>
                </a:lnTo>
                <a:lnTo>
                  <a:pt x="5510" y="1250"/>
                </a:lnTo>
                <a:lnTo>
                  <a:pt x="5515" y="1250"/>
                </a:lnTo>
                <a:lnTo>
                  <a:pt x="5515" y="1255"/>
                </a:lnTo>
                <a:lnTo>
                  <a:pt x="5520" y="1255"/>
                </a:lnTo>
                <a:lnTo>
                  <a:pt x="5520" y="1260"/>
                </a:lnTo>
                <a:lnTo>
                  <a:pt x="5520" y="1265"/>
                </a:lnTo>
                <a:lnTo>
                  <a:pt x="5525" y="1265"/>
                </a:lnTo>
                <a:lnTo>
                  <a:pt x="5530" y="1265"/>
                </a:lnTo>
                <a:lnTo>
                  <a:pt x="5530" y="1270"/>
                </a:lnTo>
                <a:lnTo>
                  <a:pt x="5535" y="1270"/>
                </a:lnTo>
                <a:lnTo>
                  <a:pt x="5535" y="1274"/>
                </a:lnTo>
                <a:lnTo>
                  <a:pt x="5535" y="1279"/>
                </a:lnTo>
                <a:lnTo>
                  <a:pt x="5539" y="1279"/>
                </a:lnTo>
                <a:lnTo>
                  <a:pt x="5539" y="1284"/>
                </a:lnTo>
                <a:lnTo>
                  <a:pt x="5544" y="1284"/>
                </a:lnTo>
                <a:lnTo>
                  <a:pt x="5549" y="1289"/>
                </a:lnTo>
                <a:lnTo>
                  <a:pt x="5554" y="1289"/>
                </a:lnTo>
                <a:lnTo>
                  <a:pt x="5559" y="1294"/>
                </a:lnTo>
                <a:lnTo>
                  <a:pt x="5564" y="1299"/>
                </a:lnTo>
                <a:lnTo>
                  <a:pt x="5564" y="1304"/>
                </a:lnTo>
                <a:lnTo>
                  <a:pt x="5569" y="1309"/>
                </a:lnTo>
                <a:lnTo>
                  <a:pt x="5569" y="1313"/>
                </a:lnTo>
                <a:lnTo>
                  <a:pt x="5574" y="1318"/>
                </a:lnTo>
                <a:lnTo>
                  <a:pt x="5579" y="1323"/>
                </a:lnTo>
                <a:lnTo>
                  <a:pt x="5579" y="1328"/>
                </a:lnTo>
                <a:lnTo>
                  <a:pt x="5579" y="1333"/>
                </a:lnTo>
                <a:lnTo>
                  <a:pt x="5579" y="1338"/>
                </a:lnTo>
                <a:lnTo>
                  <a:pt x="5579" y="1343"/>
                </a:lnTo>
                <a:lnTo>
                  <a:pt x="5579" y="1348"/>
                </a:lnTo>
                <a:lnTo>
                  <a:pt x="5583" y="1353"/>
                </a:lnTo>
                <a:lnTo>
                  <a:pt x="5588" y="1357"/>
                </a:lnTo>
                <a:lnTo>
                  <a:pt x="5593" y="1357"/>
                </a:lnTo>
                <a:lnTo>
                  <a:pt x="5588" y="1357"/>
                </a:lnTo>
                <a:lnTo>
                  <a:pt x="5588" y="1362"/>
                </a:lnTo>
                <a:lnTo>
                  <a:pt x="5588" y="1367"/>
                </a:lnTo>
                <a:lnTo>
                  <a:pt x="5593" y="1367"/>
                </a:lnTo>
                <a:lnTo>
                  <a:pt x="5593" y="1372"/>
                </a:lnTo>
                <a:lnTo>
                  <a:pt x="5598" y="1372"/>
                </a:lnTo>
                <a:lnTo>
                  <a:pt x="5598" y="1377"/>
                </a:lnTo>
                <a:lnTo>
                  <a:pt x="5598" y="1382"/>
                </a:lnTo>
                <a:lnTo>
                  <a:pt x="5598" y="1387"/>
                </a:lnTo>
                <a:lnTo>
                  <a:pt x="5603" y="1387"/>
                </a:lnTo>
                <a:lnTo>
                  <a:pt x="5603" y="1392"/>
                </a:lnTo>
                <a:lnTo>
                  <a:pt x="5603" y="1396"/>
                </a:lnTo>
                <a:lnTo>
                  <a:pt x="5603" y="1401"/>
                </a:lnTo>
                <a:lnTo>
                  <a:pt x="5598" y="1401"/>
                </a:lnTo>
                <a:lnTo>
                  <a:pt x="5598" y="1406"/>
                </a:lnTo>
                <a:lnTo>
                  <a:pt x="5598" y="1411"/>
                </a:lnTo>
                <a:lnTo>
                  <a:pt x="5598" y="1416"/>
                </a:lnTo>
                <a:lnTo>
                  <a:pt x="5603" y="1416"/>
                </a:lnTo>
                <a:lnTo>
                  <a:pt x="5603" y="1421"/>
                </a:lnTo>
                <a:lnTo>
                  <a:pt x="5598" y="1426"/>
                </a:lnTo>
                <a:lnTo>
                  <a:pt x="5598" y="1431"/>
                </a:lnTo>
                <a:lnTo>
                  <a:pt x="5593" y="1431"/>
                </a:lnTo>
                <a:lnTo>
                  <a:pt x="5588" y="1431"/>
                </a:lnTo>
                <a:lnTo>
                  <a:pt x="5583" y="1431"/>
                </a:lnTo>
                <a:lnTo>
                  <a:pt x="5579" y="1426"/>
                </a:lnTo>
                <a:lnTo>
                  <a:pt x="5579" y="1431"/>
                </a:lnTo>
                <a:lnTo>
                  <a:pt x="5579" y="1436"/>
                </a:lnTo>
                <a:lnTo>
                  <a:pt x="5579" y="1440"/>
                </a:lnTo>
                <a:lnTo>
                  <a:pt x="5574" y="1445"/>
                </a:lnTo>
                <a:lnTo>
                  <a:pt x="5569" y="1445"/>
                </a:lnTo>
                <a:lnTo>
                  <a:pt x="5564" y="1450"/>
                </a:lnTo>
                <a:lnTo>
                  <a:pt x="5559" y="1455"/>
                </a:lnTo>
                <a:lnTo>
                  <a:pt x="5559" y="1445"/>
                </a:lnTo>
                <a:lnTo>
                  <a:pt x="5554" y="1445"/>
                </a:lnTo>
                <a:lnTo>
                  <a:pt x="5549" y="1440"/>
                </a:lnTo>
                <a:lnTo>
                  <a:pt x="5544" y="1445"/>
                </a:lnTo>
                <a:lnTo>
                  <a:pt x="5539" y="1440"/>
                </a:lnTo>
                <a:lnTo>
                  <a:pt x="5535" y="1440"/>
                </a:lnTo>
                <a:lnTo>
                  <a:pt x="5530" y="1440"/>
                </a:lnTo>
                <a:lnTo>
                  <a:pt x="5525" y="1440"/>
                </a:lnTo>
                <a:lnTo>
                  <a:pt x="5520" y="1440"/>
                </a:lnTo>
                <a:lnTo>
                  <a:pt x="5515" y="1440"/>
                </a:lnTo>
                <a:lnTo>
                  <a:pt x="5510" y="1445"/>
                </a:lnTo>
                <a:lnTo>
                  <a:pt x="5505" y="1445"/>
                </a:lnTo>
                <a:lnTo>
                  <a:pt x="5505" y="1450"/>
                </a:lnTo>
                <a:lnTo>
                  <a:pt x="5505" y="1445"/>
                </a:lnTo>
                <a:lnTo>
                  <a:pt x="5500" y="1445"/>
                </a:lnTo>
                <a:lnTo>
                  <a:pt x="5496" y="1445"/>
                </a:lnTo>
                <a:lnTo>
                  <a:pt x="5491" y="1445"/>
                </a:lnTo>
                <a:lnTo>
                  <a:pt x="5486" y="1440"/>
                </a:lnTo>
                <a:lnTo>
                  <a:pt x="5481" y="1436"/>
                </a:lnTo>
                <a:lnTo>
                  <a:pt x="5476" y="1436"/>
                </a:lnTo>
                <a:lnTo>
                  <a:pt x="5471" y="1436"/>
                </a:lnTo>
                <a:lnTo>
                  <a:pt x="5466" y="1436"/>
                </a:lnTo>
                <a:lnTo>
                  <a:pt x="5461" y="1436"/>
                </a:lnTo>
                <a:lnTo>
                  <a:pt x="5457" y="1436"/>
                </a:lnTo>
                <a:lnTo>
                  <a:pt x="5452" y="1431"/>
                </a:lnTo>
                <a:lnTo>
                  <a:pt x="5452" y="1426"/>
                </a:lnTo>
                <a:lnTo>
                  <a:pt x="5447" y="1426"/>
                </a:lnTo>
                <a:lnTo>
                  <a:pt x="5447" y="1421"/>
                </a:lnTo>
                <a:lnTo>
                  <a:pt x="5442" y="1416"/>
                </a:lnTo>
                <a:lnTo>
                  <a:pt x="5442" y="1411"/>
                </a:lnTo>
                <a:lnTo>
                  <a:pt x="5437" y="1411"/>
                </a:lnTo>
                <a:lnTo>
                  <a:pt x="5437" y="1416"/>
                </a:lnTo>
                <a:lnTo>
                  <a:pt x="5432" y="1416"/>
                </a:lnTo>
                <a:lnTo>
                  <a:pt x="5427" y="1421"/>
                </a:lnTo>
                <a:lnTo>
                  <a:pt x="5427" y="1416"/>
                </a:lnTo>
                <a:lnTo>
                  <a:pt x="5422" y="1416"/>
                </a:lnTo>
                <a:lnTo>
                  <a:pt x="5427" y="1416"/>
                </a:lnTo>
                <a:lnTo>
                  <a:pt x="5427" y="1411"/>
                </a:lnTo>
                <a:lnTo>
                  <a:pt x="5427" y="1406"/>
                </a:lnTo>
                <a:lnTo>
                  <a:pt x="5422" y="1406"/>
                </a:lnTo>
                <a:lnTo>
                  <a:pt x="5413" y="1406"/>
                </a:lnTo>
                <a:lnTo>
                  <a:pt x="5408" y="1411"/>
                </a:lnTo>
                <a:lnTo>
                  <a:pt x="5408" y="1416"/>
                </a:lnTo>
                <a:lnTo>
                  <a:pt x="5403" y="1416"/>
                </a:lnTo>
                <a:lnTo>
                  <a:pt x="5403" y="1421"/>
                </a:lnTo>
                <a:lnTo>
                  <a:pt x="5403" y="1426"/>
                </a:lnTo>
                <a:lnTo>
                  <a:pt x="5398" y="1426"/>
                </a:lnTo>
                <a:lnTo>
                  <a:pt x="5393" y="1426"/>
                </a:lnTo>
                <a:lnTo>
                  <a:pt x="5383" y="1426"/>
                </a:lnTo>
                <a:lnTo>
                  <a:pt x="5383" y="1421"/>
                </a:lnTo>
                <a:lnTo>
                  <a:pt x="5378" y="1421"/>
                </a:lnTo>
                <a:lnTo>
                  <a:pt x="5374" y="1421"/>
                </a:lnTo>
                <a:lnTo>
                  <a:pt x="5369" y="1426"/>
                </a:lnTo>
                <a:lnTo>
                  <a:pt x="5359" y="1426"/>
                </a:lnTo>
                <a:lnTo>
                  <a:pt x="5354" y="1426"/>
                </a:lnTo>
                <a:lnTo>
                  <a:pt x="5344" y="1421"/>
                </a:lnTo>
                <a:lnTo>
                  <a:pt x="5339" y="1421"/>
                </a:lnTo>
                <a:lnTo>
                  <a:pt x="5339" y="1416"/>
                </a:lnTo>
                <a:lnTo>
                  <a:pt x="5334" y="1416"/>
                </a:lnTo>
                <a:lnTo>
                  <a:pt x="5330" y="1416"/>
                </a:lnTo>
                <a:lnTo>
                  <a:pt x="5325" y="1416"/>
                </a:lnTo>
                <a:lnTo>
                  <a:pt x="5320" y="1416"/>
                </a:lnTo>
                <a:lnTo>
                  <a:pt x="5315" y="1416"/>
                </a:lnTo>
                <a:lnTo>
                  <a:pt x="5315" y="1421"/>
                </a:lnTo>
                <a:lnTo>
                  <a:pt x="5310" y="1421"/>
                </a:lnTo>
                <a:lnTo>
                  <a:pt x="5305" y="1421"/>
                </a:lnTo>
                <a:lnTo>
                  <a:pt x="5305" y="1426"/>
                </a:lnTo>
                <a:lnTo>
                  <a:pt x="5300" y="1426"/>
                </a:lnTo>
                <a:lnTo>
                  <a:pt x="5300" y="1431"/>
                </a:lnTo>
                <a:lnTo>
                  <a:pt x="5295" y="1426"/>
                </a:lnTo>
                <a:lnTo>
                  <a:pt x="5291" y="1431"/>
                </a:lnTo>
                <a:lnTo>
                  <a:pt x="5286" y="1431"/>
                </a:lnTo>
                <a:lnTo>
                  <a:pt x="5281" y="1436"/>
                </a:lnTo>
                <a:lnTo>
                  <a:pt x="5276" y="1440"/>
                </a:lnTo>
                <a:lnTo>
                  <a:pt x="5271" y="1440"/>
                </a:lnTo>
                <a:lnTo>
                  <a:pt x="5266" y="1440"/>
                </a:lnTo>
                <a:lnTo>
                  <a:pt x="5266" y="1445"/>
                </a:lnTo>
                <a:lnTo>
                  <a:pt x="5261" y="1445"/>
                </a:lnTo>
                <a:lnTo>
                  <a:pt x="5256" y="1445"/>
                </a:lnTo>
                <a:lnTo>
                  <a:pt x="5252" y="1445"/>
                </a:lnTo>
                <a:lnTo>
                  <a:pt x="5252" y="1450"/>
                </a:lnTo>
                <a:lnTo>
                  <a:pt x="5247" y="1450"/>
                </a:lnTo>
                <a:lnTo>
                  <a:pt x="5247" y="1455"/>
                </a:lnTo>
                <a:lnTo>
                  <a:pt x="5242" y="1455"/>
                </a:lnTo>
                <a:lnTo>
                  <a:pt x="5242" y="1460"/>
                </a:lnTo>
                <a:lnTo>
                  <a:pt x="5242" y="1465"/>
                </a:lnTo>
                <a:lnTo>
                  <a:pt x="5237" y="1470"/>
                </a:lnTo>
                <a:lnTo>
                  <a:pt x="5232" y="1470"/>
                </a:lnTo>
                <a:lnTo>
                  <a:pt x="5227" y="1465"/>
                </a:lnTo>
                <a:lnTo>
                  <a:pt x="5222" y="1470"/>
                </a:lnTo>
                <a:lnTo>
                  <a:pt x="5217" y="1470"/>
                </a:lnTo>
                <a:lnTo>
                  <a:pt x="5212" y="1470"/>
                </a:lnTo>
                <a:lnTo>
                  <a:pt x="5203" y="1465"/>
                </a:lnTo>
                <a:lnTo>
                  <a:pt x="5203" y="1460"/>
                </a:lnTo>
                <a:lnTo>
                  <a:pt x="5203" y="1455"/>
                </a:lnTo>
                <a:lnTo>
                  <a:pt x="5203" y="1450"/>
                </a:lnTo>
                <a:lnTo>
                  <a:pt x="5198" y="1450"/>
                </a:lnTo>
                <a:lnTo>
                  <a:pt x="5193" y="1450"/>
                </a:lnTo>
                <a:lnTo>
                  <a:pt x="5188" y="1450"/>
                </a:lnTo>
                <a:lnTo>
                  <a:pt x="5183" y="1450"/>
                </a:lnTo>
                <a:lnTo>
                  <a:pt x="5178" y="1450"/>
                </a:lnTo>
                <a:lnTo>
                  <a:pt x="5173" y="1455"/>
                </a:lnTo>
                <a:lnTo>
                  <a:pt x="5164" y="1455"/>
                </a:lnTo>
                <a:lnTo>
                  <a:pt x="5169" y="1465"/>
                </a:lnTo>
                <a:lnTo>
                  <a:pt x="5169" y="1470"/>
                </a:lnTo>
                <a:lnTo>
                  <a:pt x="5164" y="1475"/>
                </a:lnTo>
                <a:lnTo>
                  <a:pt x="5164" y="1479"/>
                </a:lnTo>
                <a:lnTo>
                  <a:pt x="5159" y="1484"/>
                </a:lnTo>
                <a:lnTo>
                  <a:pt x="5159" y="1489"/>
                </a:lnTo>
                <a:lnTo>
                  <a:pt x="5159" y="1494"/>
                </a:lnTo>
                <a:lnTo>
                  <a:pt x="5159" y="1499"/>
                </a:lnTo>
                <a:lnTo>
                  <a:pt x="5159" y="1504"/>
                </a:lnTo>
                <a:lnTo>
                  <a:pt x="5159" y="1514"/>
                </a:lnTo>
                <a:lnTo>
                  <a:pt x="5144" y="1509"/>
                </a:lnTo>
                <a:lnTo>
                  <a:pt x="5139" y="1509"/>
                </a:lnTo>
                <a:lnTo>
                  <a:pt x="5130" y="1514"/>
                </a:lnTo>
                <a:lnTo>
                  <a:pt x="5120" y="1514"/>
                </a:lnTo>
                <a:lnTo>
                  <a:pt x="5110" y="1514"/>
                </a:lnTo>
                <a:lnTo>
                  <a:pt x="5105" y="1514"/>
                </a:lnTo>
                <a:lnTo>
                  <a:pt x="5095" y="1514"/>
                </a:lnTo>
                <a:lnTo>
                  <a:pt x="5090" y="1514"/>
                </a:lnTo>
                <a:lnTo>
                  <a:pt x="5076" y="1509"/>
                </a:lnTo>
                <a:lnTo>
                  <a:pt x="5071" y="1509"/>
                </a:lnTo>
                <a:lnTo>
                  <a:pt x="5066" y="1509"/>
                </a:lnTo>
                <a:lnTo>
                  <a:pt x="5061" y="1509"/>
                </a:lnTo>
                <a:lnTo>
                  <a:pt x="5056" y="1514"/>
                </a:lnTo>
                <a:lnTo>
                  <a:pt x="5056" y="1519"/>
                </a:lnTo>
                <a:lnTo>
                  <a:pt x="5051" y="1519"/>
                </a:lnTo>
                <a:lnTo>
                  <a:pt x="5051" y="1523"/>
                </a:lnTo>
                <a:lnTo>
                  <a:pt x="5032" y="1523"/>
                </a:lnTo>
                <a:lnTo>
                  <a:pt x="5027" y="1523"/>
                </a:lnTo>
                <a:lnTo>
                  <a:pt x="5022" y="1528"/>
                </a:lnTo>
                <a:lnTo>
                  <a:pt x="5022" y="1533"/>
                </a:lnTo>
                <a:lnTo>
                  <a:pt x="5017" y="1538"/>
                </a:lnTo>
                <a:lnTo>
                  <a:pt x="5017" y="1543"/>
                </a:lnTo>
                <a:lnTo>
                  <a:pt x="5008" y="1548"/>
                </a:lnTo>
                <a:lnTo>
                  <a:pt x="5008" y="1553"/>
                </a:lnTo>
                <a:lnTo>
                  <a:pt x="4993" y="1572"/>
                </a:lnTo>
                <a:lnTo>
                  <a:pt x="4988" y="1572"/>
                </a:lnTo>
                <a:lnTo>
                  <a:pt x="4983" y="1582"/>
                </a:lnTo>
                <a:lnTo>
                  <a:pt x="4978" y="1592"/>
                </a:lnTo>
                <a:lnTo>
                  <a:pt x="4973" y="1602"/>
                </a:lnTo>
                <a:lnTo>
                  <a:pt x="4968" y="1606"/>
                </a:lnTo>
                <a:lnTo>
                  <a:pt x="4964" y="1616"/>
                </a:lnTo>
                <a:lnTo>
                  <a:pt x="4964" y="1621"/>
                </a:lnTo>
                <a:lnTo>
                  <a:pt x="4964" y="1626"/>
                </a:lnTo>
                <a:lnTo>
                  <a:pt x="4959" y="1636"/>
                </a:lnTo>
                <a:lnTo>
                  <a:pt x="4959" y="1641"/>
                </a:lnTo>
                <a:lnTo>
                  <a:pt x="4964" y="1641"/>
                </a:lnTo>
                <a:lnTo>
                  <a:pt x="4964" y="1646"/>
                </a:lnTo>
                <a:lnTo>
                  <a:pt x="4968" y="1646"/>
                </a:lnTo>
                <a:lnTo>
                  <a:pt x="4968" y="1650"/>
                </a:lnTo>
                <a:lnTo>
                  <a:pt x="4968" y="1655"/>
                </a:lnTo>
                <a:lnTo>
                  <a:pt x="4968" y="1660"/>
                </a:lnTo>
                <a:lnTo>
                  <a:pt x="4968" y="1665"/>
                </a:lnTo>
                <a:lnTo>
                  <a:pt x="4964" y="1665"/>
                </a:lnTo>
                <a:lnTo>
                  <a:pt x="4954" y="1670"/>
                </a:lnTo>
                <a:lnTo>
                  <a:pt x="4954" y="1675"/>
                </a:lnTo>
                <a:lnTo>
                  <a:pt x="4954" y="1680"/>
                </a:lnTo>
                <a:lnTo>
                  <a:pt x="4949" y="1685"/>
                </a:lnTo>
                <a:lnTo>
                  <a:pt x="4944" y="1689"/>
                </a:lnTo>
                <a:lnTo>
                  <a:pt x="4939" y="1689"/>
                </a:lnTo>
                <a:lnTo>
                  <a:pt x="4934" y="1689"/>
                </a:lnTo>
                <a:lnTo>
                  <a:pt x="4929" y="1689"/>
                </a:lnTo>
                <a:lnTo>
                  <a:pt x="4925" y="1689"/>
                </a:lnTo>
                <a:lnTo>
                  <a:pt x="4920" y="1694"/>
                </a:lnTo>
                <a:lnTo>
                  <a:pt x="4915" y="1694"/>
                </a:lnTo>
                <a:lnTo>
                  <a:pt x="4910" y="1699"/>
                </a:lnTo>
                <a:lnTo>
                  <a:pt x="4905" y="1699"/>
                </a:lnTo>
                <a:lnTo>
                  <a:pt x="4905" y="1704"/>
                </a:lnTo>
                <a:lnTo>
                  <a:pt x="4881" y="1729"/>
                </a:lnTo>
                <a:lnTo>
                  <a:pt x="4866" y="1743"/>
                </a:lnTo>
                <a:lnTo>
                  <a:pt x="4856" y="1748"/>
                </a:lnTo>
                <a:lnTo>
                  <a:pt x="4846" y="1748"/>
                </a:lnTo>
                <a:lnTo>
                  <a:pt x="4842" y="1753"/>
                </a:lnTo>
                <a:lnTo>
                  <a:pt x="4827" y="1753"/>
                </a:lnTo>
                <a:lnTo>
                  <a:pt x="4812" y="1763"/>
                </a:lnTo>
                <a:lnTo>
                  <a:pt x="4807" y="1763"/>
                </a:lnTo>
                <a:lnTo>
                  <a:pt x="4798" y="1763"/>
                </a:lnTo>
                <a:lnTo>
                  <a:pt x="4793" y="1763"/>
                </a:lnTo>
                <a:lnTo>
                  <a:pt x="4783" y="1763"/>
                </a:lnTo>
                <a:lnTo>
                  <a:pt x="4773" y="1763"/>
                </a:lnTo>
                <a:lnTo>
                  <a:pt x="4768" y="1763"/>
                </a:lnTo>
                <a:lnTo>
                  <a:pt x="4759" y="1763"/>
                </a:lnTo>
                <a:lnTo>
                  <a:pt x="4749" y="1763"/>
                </a:lnTo>
                <a:lnTo>
                  <a:pt x="4744" y="1763"/>
                </a:lnTo>
                <a:lnTo>
                  <a:pt x="4744" y="1768"/>
                </a:lnTo>
                <a:lnTo>
                  <a:pt x="4739" y="1768"/>
                </a:lnTo>
                <a:lnTo>
                  <a:pt x="4729" y="1763"/>
                </a:lnTo>
                <a:lnTo>
                  <a:pt x="4700" y="1753"/>
                </a:lnTo>
                <a:lnTo>
                  <a:pt x="4690" y="1753"/>
                </a:lnTo>
                <a:lnTo>
                  <a:pt x="4685" y="1758"/>
                </a:lnTo>
                <a:lnTo>
                  <a:pt x="4681" y="1758"/>
                </a:lnTo>
                <a:lnTo>
                  <a:pt x="4671" y="1763"/>
                </a:lnTo>
                <a:lnTo>
                  <a:pt x="4666" y="1763"/>
                </a:lnTo>
                <a:lnTo>
                  <a:pt x="4661" y="1792"/>
                </a:lnTo>
                <a:lnTo>
                  <a:pt x="4656" y="1797"/>
                </a:lnTo>
                <a:lnTo>
                  <a:pt x="4651" y="1807"/>
                </a:lnTo>
                <a:lnTo>
                  <a:pt x="4651" y="1812"/>
                </a:lnTo>
                <a:lnTo>
                  <a:pt x="4641" y="1821"/>
                </a:lnTo>
                <a:lnTo>
                  <a:pt x="4632" y="1831"/>
                </a:lnTo>
                <a:lnTo>
                  <a:pt x="4627" y="1836"/>
                </a:lnTo>
                <a:lnTo>
                  <a:pt x="4622" y="1836"/>
                </a:lnTo>
                <a:lnTo>
                  <a:pt x="4622" y="1841"/>
                </a:lnTo>
                <a:lnTo>
                  <a:pt x="4617" y="1841"/>
                </a:lnTo>
                <a:lnTo>
                  <a:pt x="4612" y="1846"/>
                </a:lnTo>
                <a:lnTo>
                  <a:pt x="4607" y="1851"/>
                </a:lnTo>
                <a:lnTo>
                  <a:pt x="4602" y="1855"/>
                </a:lnTo>
                <a:lnTo>
                  <a:pt x="4598" y="1860"/>
                </a:lnTo>
                <a:lnTo>
                  <a:pt x="4598" y="1870"/>
                </a:lnTo>
                <a:lnTo>
                  <a:pt x="4588" y="1875"/>
                </a:lnTo>
                <a:lnTo>
                  <a:pt x="4583" y="1880"/>
                </a:lnTo>
                <a:lnTo>
                  <a:pt x="4573" y="1880"/>
                </a:lnTo>
                <a:lnTo>
                  <a:pt x="4568" y="1885"/>
                </a:lnTo>
                <a:lnTo>
                  <a:pt x="4563" y="1885"/>
                </a:lnTo>
                <a:lnTo>
                  <a:pt x="4554" y="1885"/>
                </a:lnTo>
                <a:lnTo>
                  <a:pt x="4554" y="1890"/>
                </a:lnTo>
                <a:lnTo>
                  <a:pt x="4549" y="1890"/>
                </a:lnTo>
                <a:lnTo>
                  <a:pt x="4549" y="1895"/>
                </a:lnTo>
                <a:lnTo>
                  <a:pt x="4549" y="1899"/>
                </a:lnTo>
                <a:lnTo>
                  <a:pt x="4544" y="1899"/>
                </a:lnTo>
                <a:lnTo>
                  <a:pt x="4539" y="1899"/>
                </a:lnTo>
                <a:lnTo>
                  <a:pt x="4539" y="1904"/>
                </a:lnTo>
                <a:lnTo>
                  <a:pt x="4529" y="1914"/>
                </a:lnTo>
                <a:lnTo>
                  <a:pt x="4519" y="1924"/>
                </a:lnTo>
                <a:lnTo>
                  <a:pt x="4519" y="1929"/>
                </a:lnTo>
                <a:lnTo>
                  <a:pt x="4515" y="1929"/>
                </a:lnTo>
                <a:lnTo>
                  <a:pt x="4510" y="1929"/>
                </a:lnTo>
                <a:lnTo>
                  <a:pt x="4505" y="1929"/>
                </a:lnTo>
                <a:lnTo>
                  <a:pt x="4500" y="1929"/>
                </a:lnTo>
                <a:lnTo>
                  <a:pt x="4495" y="1924"/>
                </a:lnTo>
                <a:lnTo>
                  <a:pt x="4490" y="1929"/>
                </a:lnTo>
                <a:lnTo>
                  <a:pt x="4485" y="1919"/>
                </a:lnTo>
                <a:lnTo>
                  <a:pt x="4461" y="1919"/>
                </a:lnTo>
                <a:lnTo>
                  <a:pt x="4441" y="1919"/>
                </a:lnTo>
                <a:lnTo>
                  <a:pt x="4417" y="1914"/>
                </a:lnTo>
                <a:lnTo>
                  <a:pt x="4402" y="1909"/>
                </a:lnTo>
                <a:lnTo>
                  <a:pt x="4397" y="1909"/>
                </a:lnTo>
                <a:lnTo>
                  <a:pt x="4393" y="1909"/>
                </a:lnTo>
                <a:lnTo>
                  <a:pt x="4388" y="1904"/>
                </a:lnTo>
                <a:lnTo>
                  <a:pt x="4383" y="1904"/>
                </a:lnTo>
                <a:lnTo>
                  <a:pt x="4368" y="1904"/>
                </a:lnTo>
                <a:lnTo>
                  <a:pt x="4358" y="1899"/>
                </a:lnTo>
                <a:lnTo>
                  <a:pt x="4354" y="1899"/>
                </a:lnTo>
                <a:lnTo>
                  <a:pt x="4344" y="1895"/>
                </a:lnTo>
                <a:lnTo>
                  <a:pt x="4324" y="1880"/>
                </a:lnTo>
                <a:lnTo>
                  <a:pt x="4319" y="1875"/>
                </a:lnTo>
                <a:lnTo>
                  <a:pt x="4319" y="1870"/>
                </a:lnTo>
                <a:lnTo>
                  <a:pt x="4314" y="1865"/>
                </a:lnTo>
                <a:lnTo>
                  <a:pt x="4310" y="1855"/>
                </a:lnTo>
                <a:lnTo>
                  <a:pt x="4295" y="1846"/>
                </a:lnTo>
                <a:lnTo>
                  <a:pt x="4290" y="1846"/>
                </a:lnTo>
                <a:lnTo>
                  <a:pt x="4256" y="1846"/>
                </a:lnTo>
                <a:lnTo>
                  <a:pt x="4241" y="1846"/>
                </a:lnTo>
                <a:lnTo>
                  <a:pt x="4236" y="1846"/>
                </a:lnTo>
                <a:lnTo>
                  <a:pt x="4231" y="1841"/>
                </a:lnTo>
                <a:lnTo>
                  <a:pt x="4222" y="1841"/>
                </a:lnTo>
                <a:lnTo>
                  <a:pt x="4217" y="1841"/>
                </a:lnTo>
                <a:lnTo>
                  <a:pt x="4212" y="1846"/>
                </a:lnTo>
                <a:lnTo>
                  <a:pt x="4202" y="1851"/>
                </a:lnTo>
                <a:lnTo>
                  <a:pt x="4197" y="1855"/>
                </a:lnTo>
                <a:lnTo>
                  <a:pt x="4192" y="1860"/>
                </a:lnTo>
                <a:lnTo>
                  <a:pt x="4188" y="1865"/>
                </a:lnTo>
                <a:lnTo>
                  <a:pt x="4183" y="1870"/>
                </a:lnTo>
                <a:lnTo>
                  <a:pt x="4178" y="1875"/>
                </a:lnTo>
                <a:lnTo>
                  <a:pt x="4173" y="1880"/>
                </a:lnTo>
                <a:lnTo>
                  <a:pt x="4173" y="1890"/>
                </a:lnTo>
                <a:lnTo>
                  <a:pt x="4168" y="1895"/>
                </a:lnTo>
                <a:lnTo>
                  <a:pt x="4168" y="1899"/>
                </a:lnTo>
                <a:lnTo>
                  <a:pt x="4163" y="1909"/>
                </a:lnTo>
                <a:lnTo>
                  <a:pt x="4158" y="1914"/>
                </a:lnTo>
                <a:lnTo>
                  <a:pt x="4158" y="1919"/>
                </a:lnTo>
                <a:lnTo>
                  <a:pt x="4149" y="1938"/>
                </a:lnTo>
                <a:lnTo>
                  <a:pt x="4149" y="1948"/>
                </a:lnTo>
                <a:lnTo>
                  <a:pt x="4144" y="1958"/>
                </a:lnTo>
                <a:lnTo>
                  <a:pt x="4144" y="1963"/>
                </a:lnTo>
                <a:lnTo>
                  <a:pt x="4144" y="1968"/>
                </a:lnTo>
                <a:lnTo>
                  <a:pt x="4144" y="1973"/>
                </a:lnTo>
                <a:lnTo>
                  <a:pt x="4144" y="1978"/>
                </a:lnTo>
                <a:lnTo>
                  <a:pt x="4139" y="1978"/>
                </a:lnTo>
                <a:lnTo>
                  <a:pt x="4139" y="1992"/>
                </a:lnTo>
                <a:lnTo>
                  <a:pt x="4134" y="1992"/>
                </a:lnTo>
                <a:lnTo>
                  <a:pt x="4129" y="1997"/>
                </a:lnTo>
                <a:lnTo>
                  <a:pt x="4124" y="2021"/>
                </a:lnTo>
                <a:lnTo>
                  <a:pt x="4119" y="2026"/>
                </a:lnTo>
                <a:lnTo>
                  <a:pt x="4119" y="2031"/>
                </a:lnTo>
                <a:lnTo>
                  <a:pt x="4119" y="2036"/>
                </a:lnTo>
                <a:lnTo>
                  <a:pt x="4124" y="2036"/>
                </a:lnTo>
                <a:lnTo>
                  <a:pt x="4124" y="2041"/>
                </a:lnTo>
                <a:lnTo>
                  <a:pt x="4129" y="2041"/>
                </a:lnTo>
                <a:lnTo>
                  <a:pt x="4134" y="2041"/>
                </a:lnTo>
                <a:lnTo>
                  <a:pt x="4134" y="2046"/>
                </a:lnTo>
                <a:lnTo>
                  <a:pt x="4139" y="2051"/>
                </a:lnTo>
                <a:lnTo>
                  <a:pt x="4139" y="2056"/>
                </a:lnTo>
                <a:lnTo>
                  <a:pt x="4139" y="2061"/>
                </a:lnTo>
                <a:lnTo>
                  <a:pt x="4144" y="2070"/>
                </a:lnTo>
                <a:lnTo>
                  <a:pt x="4144" y="2075"/>
                </a:lnTo>
                <a:lnTo>
                  <a:pt x="4144" y="2080"/>
                </a:lnTo>
                <a:lnTo>
                  <a:pt x="4149" y="2080"/>
                </a:lnTo>
                <a:lnTo>
                  <a:pt x="4153" y="2085"/>
                </a:lnTo>
                <a:lnTo>
                  <a:pt x="4153" y="2090"/>
                </a:lnTo>
                <a:lnTo>
                  <a:pt x="4158" y="2095"/>
                </a:lnTo>
                <a:lnTo>
                  <a:pt x="4158" y="2100"/>
                </a:lnTo>
                <a:lnTo>
                  <a:pt x="4163" y="2105"/>
                </a:lnTo>
                <a:lnTo>
                  <a:pt x="4168" y="2109"/>
                </a:lnTo>
                <a:lnTo>
                  <a:pt x="4173" y="2114"/>
                </a:lnTo>
                <a:lnTo>
                  <a:pt x="4178" y="2114"/>
                </a:lnTo>
                <a:lnTo>
                  <a:pt x="4178" y="2119"/>
                </a:lnTo>
                <a:lnTo>
                  <a:pt x="4183" y="2119"/>
                </a:lnTo>
                <a:lnTo>
                  <a:pt x="4188" y="2124"/>
                </a:lnTo>
                <a:lnTo>
                  <a:pt x="4192" y="2124"/>
                </a:lnTo>
                <a:lnTo>
                  <a:pt x="4197" y="2129"/>
                </a:lnTo>
                <a:lnTo>
                  <a:pt x="4197" y="2134"/>
                </a:lnTo>
                <a:lnTo>
                  <a:pt x="4207" y="2148"/>
                </a:lnTo>
                <a:lnTo>
                  <a:pt x="4212" y="2153"/>
                </a:lnTo>
                <a:lnTo>
                  <a:pt x="4212" y="2163"/>
                </a:lnTo>
                <a:lnTo>
                  <a:pt x="4217" y="2168"/>
                </a:lnTo>
                <a:lnTo>
                  <a:pt x="4217" y="2173"/>
                </a:lnTo>
                <a:lnTo>
                  <a:pt x="4217" y="2183"/>
                </a:lnTo>
                <a:lnTo>
                  <a:pt x="4217" y="2192"/>
                </a:lnTo>
                <a:lnTo>
                  <a:pt x="4212" y="2197"/>
                </a:lnTo>
                <a:lnTo>
                  <a:pt x="4212" y="2202"/>
                </a:lnTo>
                <a:lnTo>
                  <a:pt x="4202" y="2202"/>
                </a:lnTo>
                <a:lnTo>
                  <a:pt x="4188" y="2207"/>
                </a:lnTo>
                <a:lnTo>
                  <a:pt x="4163" y="2236"/>
                </a:lnTo>
                <a:lnTo>
                  <a:pt x="4153" y="2246"/>
                </a:lnTo>
                <a:lnTo>
                  <a:pt x="4149" y="2251"/>
                </a:lnTo>
                <a:lnTo>
                  <a:pt x="4144" y="2251"/>
                </a:lnTo>
                <a:lnTo>
                  <a:pt x="4129" y="2251"/>
                </a:lnTo>
                <a:lnTo>
                  <a:pt x="4119" y="2256"/>
                </a:lnTo>
                <a:lnTo>
                  <a:pt x="4114" y="2261"/>
                </a:lnTo>
                <a:lnTo>
                  <a:pt x="4109" y="2266"/>
                </a:lnTo>
                <a:lnTo>
                  <a:pt x="4100" y="2271"/>
                </a:lnTo>
                <a:lnTo>
                  <a:pt x="4090" y="2271"/>
                </a:lnTo>
                <a:lnTo>
                  <a:pt x="4085" y="2275"/>
                </a:lnTo>
                <a:lnTo>
                  <a:pt x="4075" y="2280"/>
                </a:lnTo>
                <a:lnTo>
                  <a:pt x="4070" y="2280"/>
                </a:lnTo>
                <a:lnTo>
                  <a:pt x="4061" y="2285"/>
                </a:lnTo>
                <a:lnTo>
                  <a:pt x="4056" y="2290"/>
                </a:lnTo>
                <a:lnTo>
                  <a:pt x="4051" y="2290"/>
                </a:lnTo>
                <a:lnTo>
                  <a:pt x="4051" y="2295"/>
                </a:lnTo>
                <a:lnTo>
                  <a:pt x="4041" y="2305"/>
                </a:lnTo>
                <a:lnTo>
                  <a:pt x="4031" y="2314"/>
                </a:lnTo>
                <a:lnTo>
                  <a:pt x="4022" y="2329"/>
                </a:lnTo>
                <a:lnTo>
                  <a:pt x="4012" y="2344"/>
                </a:lnTo>
                <a:lnTo>
                  <a:pt x="4007" y="2349"/>
                </a:lnTo>
                <a:lnTo>
                  <a:pt x="4007" y="2354"/>
                </a:lnTo>
                <a:lnTo>
                  <a:pt x="4002" y="2358"/>
                </a:lnTo>
                <a:lnTo>
                  <a:pt x="3992" y="2368"/>
                </a:lnTo>
                <a:lnTo>
                  <a:pt x="3997" y="2373"/>
                </a:lnTo>
                <a:lnTo>
                  <a:pt x="3992" y="2378"/>
                </a:lnTo>
                <a:lnTo>
                  <a:pt x="3983" y="2397"/>
                </a:lnTo>
                <a:lnTo>
                  <a:pt x="3978" y="2397"/>
                </a:lnTo>
                <a:lnTo>
                  <a:pt x="3973" y="2407"/>
                </a:lnTo>
                <a:lnTo>
                  <a:pt x="3963" y="2417"/>
                </a:lnTo>
                <a:lnTo>
                  <a:pt x="3958" y="2417"/>
                </a:lnTo>
                <a:lnTo>
                  <a:pt x="3953" y="2417"/>
                </a:lnTo>
                <a:lnTo>
                  <a:pt x="3953" y="2422"/>
                </a:lnTo>
                <a:lnTo>
                  <a:pt x="3948" y="2437"/>
                </a:lnTo>
                <a:lnTo>
                  <a:pt x="3934" y="2446"/>
                </a:lnTo>
                <a:lnTo>
                  <a:pt x="3900" y="2461"/>
                </a:lnTo>
                <a:lnTo>
                  <a:pt x="3895" y="2471"/>
                </a:lnTo>
                <a:lnTo>
                  <a:pt x="3885" y="2471"/>
                </a:lnTo>
                <a:lnTo>
                  <a:pt x="3870" y="2471"/>
                </a:lnTo>
                <a:lnTo>
                  <a:pt x="3856" y="2471"/>
                </a:lnTo>
                <a:lnTo>
                  <a:pt x="3836" y="2480"/>
                </a:lnTo>
                <a:lnTo>
                  <a:pt x="3817" y="2490"/>
                </a:lnTo>
                <a:lnTo>
                  <a:pt x="3817" y="2495"/>
                </a:lnTo>
                <a:lnTo>
                  <a:pt x="3792" y="2515"/>
                </a:lnTo>
                <a:lnTo>
                  <a:pt x="3787" y="2515"/>
                </a:lnTo>
                <a:lnTo>
                  <a:pt x="3782" y="2515"/>
                </a:lnTo>
                <a:lnTo>
                  <a:pt x="3778" y="2515"/>
                </a:lnTo>
                <a:lnTo>
                  <a:pt x="3753" y="2520"/>
                </a:lnTo>
                <a:lnTo>
                  <a:pt x="3739" y="2520"/>
                </a:lnTo>
                <a:lnTo>
                  <a:pt x="3709" y="2520"/>
                </a:lnTo>
                <a:lnTo>
                  <a:pt x="3704" y="2520"/>
                </a:lnTo>
                <a:lnTo>
                  <a:pt x="3700" y="2520"/>
                </a:lnTo>
                <a:lnTo>
                  <a:pt x="3670" y="2534"/>
                </a:lnTo>
                <a:lnTo>
                  <a:pt x="3670" y="2529"/>
                </a:lnTo>
                <a:lnTo>
                  <a:pt x="3641" y="2524"/>
                </a:lnTo>
                <a:lnTo>
                  <a:pt x="3621" y="2520"/>
                </a:lnTo>
                <a:lnTo>
                  <a:pt x="3612" y="2520"/>
                </a:lnTo>
                <a:lnTo>
                  <a:pt x="3607" y="2520"/>
                </a:lnTo>
                <a:lnTo>
                  <a:pt x="3578" y="2520"/>
                </a:lnTo>
                <a:lnTo>
                  <a:pt x="3568" y="2515"/>
                </a:lnTo>
                <a:lnTo>
                  <a:pt x="3538" y="2520"/>
                </a:lnTo>
                <a:lnTo>
                  <a:pt x="3534" y="2524"/>
                </a:lnTo>
                <a:lnTo>
                  <a:pt x="3529" y="2524"/>
                </a:lnTo>
                <a:lnTo>
                  <a:pt x="3524" y="2529"/>
                </a:lnTo>
                <a:lnTo>
                  <a:pt x="3519" y="2529"/>
                </a:lnTo>
                <a:lnTo>
                  <a:pt x="3514" y="2529"/>
                </a:lnTo>
                <a:lnTo>
                  <a:pt x="3490" y="2529"/>
                </a:lnTo>
                <a:lnTo>
                  <a:pt x="3475" y="2529"/>
                </a:lnTo>
                <a:lnTo>
                  <a:pt x="3451" y="2529"/>
                </a:lnTo>
                <a:lnTo>
                  <a:pt x="3441" y="2520"/>
                </a:lnTo>
                <a:lnTo>
                  <a:pt x="3436" y="2520"/>
                </a:lnTo>
                <a:lnTo>
                  <a:pt x="3436" y="2515"/>
                </a:lnTo>
                <a:lnTo>
                  <a:pt x="3402" y="2529"/>
                </a:lnTo>
                <a:lnTo>
                  <a:pt x="3402" y="2539"/>
                </a:lnTo>
                <a:lnTo>
                  <a:pt x="3358" y="2554"/>
                </a:lnTo>
                <a:lnTo>
                  <a:pt x="3353" y="2554"/>
                </a:lnTo>
                <a:lnTo>
                  <a:pt x="3314" y="2559"/>
                </a:lnTo>
                <a:lnTo>
                  <a:pt x="3299" y="2568"/>
                </a:lnTo>
                <a:lnTo>
                  <a:pt x="3285" y="2573"/>
                </a:lnTo>
                <a:lnTo>
                  <a:pt x="3192" y="2622"/>
                </a:lnTo>
                <a:lnTo>
                  <a:pt x="3168" y="2632"/>
                </a:lnTo>
                <a:lnTo>
                  <a:pt x="3163" y="2632"/>
                </a:lnTo>
                <a:lnTo>
                  <a:pt x="3148" y="2642"/>
                </a:lnTo>
                <a:lnTo>
                  <a:pt x="3138" y="2647"/>
                </a:lnTo>
                <a:lnTo>
                  <a:pt x="3133" y="2647"/>
                </a:lnTo>
                <a:lnTo>
                  <a:pt x="3119" y="2656"/>
                </a:lnTo>
                <a:lnTo>
                  <a:pt x="3109" y="2661"/>
                </a:lnTo>
                <a:lnTo>
                  <a:pt x="3099" y="2671"/>
                </a:lnTo>
                <a:lnTo>
                  <a:pt x="3089" y="2676"/>
                </a:lnTo>
                <a:lnTo>
                  <a:pt x="3085" y="2681"/>
                </a:lnTo>
                <a:lnTo>
                  <a:pt x="3075" y="2686"/>
                </a:lnTo>
                <a:lnTo>
                  <a:pt x="3070" y="2686"/>
                </a:lnTo>
                <a:lnTo>
                  <a:pt x="3070" y="2690"/>
                </a:lnTo>
                <a:lnTo>
                  <a:pt x="3065" y="2690"/>
                </a:lnTo>
                <a:lnTo>
                  <a:pt x="3060" y="2695"/>
                </a:lnTo>
                <a:lnTo>
                  <a:pt x="3055" y="2700"/>
                </a:lnTo>
                <a:lnTo>
                  <a:pt x="3046" y="2700"/>
                </a:lnTo>
                <a:lnTo>
                  <a:pt x="3026" y="2720"/>
                </a:lnTo>
                <a:lnTo>
                  <a:pt x="3002" y="2739"/>
                </a:lnTo>
                <a:lnTo>
                  <a:pt x="2992" y="2725"/>
                </a:lnTo>
                <a:lnTo>
                  <a:pt x="2977" y="2725"/>
                </a:lnTo>
                <a:lnTo>
                  <a:pt x="2967" y="2725"/>
                </a:lnTo>
                <a:lnTo>
                  <a:pt x="2958" y="2725"/>
                </a:lnTo>
                <a:lnTo>
                  <a:pt x="2953" y="2725"/>
                </a:lnTo>
                <a:lnTo>
                  <a:pt x="2948" y="2725"/>
                </a:lnTo>
                <a:lnTo>
                  <a:pt x="2943" y="2725"/>
                </a:lnTo>
                <a:lnTo>
                  <a:pt x="2933" y="2725"/>
                </a:lnTo>
                <a:lnTo>
                  <a:pt x="2919" y="2720"/>
                </a:lnTo>
                <a:lnTo>
                  <a:pt x="2924" y="2666"/>
                </a:lnTo>
                <a:lnTo>
                  <a:pt x="2884" y="2676"/>
                </a:lnTo>
                <a:lnTo>
                  <a:pt x="2865" y="2681"/>
                </a:lnTo>
                <a:lnTo>
                  <a:pt x="2850" y="2681"/>
                </a:lnTo>
                <a:lnTo>
                  <a:pt x="2845" y="2686"/>
                </a:lnTo>
                <a:lnTo>
                  <a:pt x="2841" y="2686"/>
                </a:lnTo>
                <a:lnTo>
                  <a:pt x="2836" y="2686"/>
                </a:lnTo>
                <a:lnTo>
                  <a:pt x="2831" y="2686"/>
                </a:lnTo>
                <a:lnTo>
                  <a:pt x="2806" y="2686"/>
                </a:lnTo>
                <a:lnTo>
                  <a:pt x="2802" y="2686"/>
                </a:lnTo>
                <a:lnTo>
                  <a:pt x="2777" y="2676"/>
                </a:lnTo>
                <a:lnTo>
                  <a:pt x="2728" y="2666"/>
                </a:lnTo>
                <a:lnTo>
                  <a:pt x="2670" y="2637"/>
                </a:lnTo>
                <a:lnTo>
                  <a:pt x="2655" y="2627"/>
                </a:lnTo>
                <a:lnTo>
                  <a:pt x="2655" y="2622"/>
                </a:lnTo>
                <a:lnTo>
                  <a:pt x="2655" y="2627"/>
                </a:lnTo>
                <a:lnTo>
                  <a:pt x="2611" y="2603"/>
                </a:lnTo>
                <a:lnTo>
                  <a:pt x="2611" y="2598"/>
                </a:lnTo>
                <a:lnTo>
                  <a:pt x="2606" y="2598"/>
                </a:lnTo>
                <a:lnTo>
                  <a:pt x="2592" y="2598"/>
                </a:lnTo>
                <a:lnTo>
                  <a:pt x="2577" y="2593"/>
                </a:lnTo>
                <a:lnTo>
                  <a:pt x="2562" y="2598"/>
                </a:lnTo>
                <a:lnTo>
                  <a:pt x="2494" y="2578"/>
                </a:lnTo>
                <a:lnTo>
                  <a:pt x="2479" y="2559"/>
                </a:lnTo>
                <a:lnTo>
                  <a:pt x="2445" y="2505"/>
                </a:lnTo>
                <a:lnTo>
                  <a:pt x="2406" y="2500"/>
                </a:lnTo>
                <a:lnTo>
                  <a:pt x="2279" y="2461"/>
                </a:lnTo>
                <a:lnTo>
                  <a:pt x="2187" y="2456"/>
                </a:lnTo>
                <a:lnTo>
                  <a:pt x="2177" y="2471"/>
                </a:lnTo>
                <a:lnTo>
                  <a:pt x="2128" y="2466"/>
                </a:lnTo>
                <a:lnTo>
                  <a:pt x="2069" y="2485"/>
                </a:lnTo>
                <a:lnTo>
                  <a:pt x="2050" y="2490"/>
                </a:lnTo>
                <a:lnTo>
                  <a:pt x="2045" y="2490"/>
                </a:lnTo>
                <a:lnTo>
                  <a:pt x="1957" y="2480"/>
                </a:lnTo>
                <a:lnTo>
                  <a:pt x="1947" y="2476"/>
                </a:lnTo>
                <a:lnTo>
                  <a:pt x="1943" y="2476"/>
                </a:lnTo>
                <a:lnTo>
                  <a:pt x="1899" y="2471"/>
                </a:lnTo>
                <a:lnTo>
                  <a:pt x="1894" y="2471"/>
                </a:lnTo>
                <a:lnTo>
                  <a:pt x="1825" y="2466"/>
                </a:lnTo>
                <a:lnTo>
                  <a:pt x="1816" y="2466"/>
                </a:lnTo>
                <a:lnTo>
                  <a:pt x="1762" y="2451"/>
                </a:lnTo>
                <a:lnTo>
                  <a:pt x="1698" y="2441"/>
                </a:lnTo>
                <a:lnTo>
                  <a:pt x="1674" y="2437"/>
                </a:lnTo>
                <a:lnTo>
                  <a:pt x="1669" y="2437"/>
                </a:lnTo>
                <a:lnTo>
                  <a:pt x="1645" y="2432"/>
                </a:lnTo>
                <a:lnTo>
                  <a:pt x="1616" y="2437"/>
                </a:lnTo>
                <a:lnTo>
                  <a:pt x="1606" y="2441"/>
                </a:lnTo>
                <a:lnTo>
                  <a:pt x="1601" y="2441"/>
                </a:lnTo>
                <a:lnTo>
                  <a:pt x="1572" y="2441"/>
                </a:lnTo>
                <a:lnTo>
                  <a:pt x="1547" y="2441"/>
                </a:lnTo>
                <a:lnTo>
                  <a:pt x="1523" y="2446"/>
                </a:lnTo>
                <a:lnTo>
                  <a:pt x="1503" y="2446"/>
                </a:lnTo>
                <a:lnTo>
                  <a:pt x="1498" y="2402"/>
                </a:lnTo>
                <a:lnTo>
                  <a:pt x="1435" y="2334"/>
                </a:lnTo>
                <a:lnTo>
                  <a:pt x="1430" y="2329"/>
                </a:lnTo>
                <a:lnTo>
                  <a:pt x="1420" y="2314"/>
                </a:lnTo>
                <a:lnTo>
                  <a:pt x="1415" y="2310"/>
                </a:lnTo>
                <a:lnTo>
                  <a:pt x="1415" y="2305"/>
                </a:lnTo>
                <a:lnTo>
                  <a:pt x="1415" y="2300"/>
                </a:lnTo>
                <a:lnTo>
                  <a:pt x="1411" y="2271"/>
                </a:lnTo>
                <a:lnTo>
                  <a:pt x="1401" y="2251"/>
                </a:lnTo>
                <a:lnTo>
                  <a:pt x="1391" y="2231"/>
                </a:lnTo>
                <a:lnTo>
                  <a:pt x="1386" y="2217"/>
                </a:lnTo>
                <a:lnTo>
                  <a:pt x="1376" y="2178"/>
                </a:lnTo>
                <a:lnTo>
                  <a:pt x="1372" y="2158"/>
                </a:lnTo>
                <a:lnTo>
                  <a:pt x="1352" y="2119"/>
                </a:lnTo>
                <a:lnTo>
                  <a:pt x="1342" y="2119"/>
                </a:lnTo>
                <a:lnTo>
                  <a:pt x="1337" y="2119"/>
                </a:lnTo>
                <a:lnTo>
                  <a:pt x="1332" y="2114"/>
                </a:lnTo>
                <a:lnTo>
                  <a:pt x="1328" y="2114"/>
                </a:lnTo>
                <a:lnTo>
                  <a:pt x="1323" y="2114"/>
                </a:lnTo>
                <a:lnTo>
                  <a:pt x="1318" y="2114"/>
                </a:lnTo>
                <a:lnTo>
                  <a:pt x="1318" y="2100"/>
                </a:lnTo>
                <a:lnTo>
                  <a:pt x="1323" y="2095"/>
                </a:lnTo>
                <a:lnTo>
                  <a:pt x="1323" y="2085"/>
                </a:lnTo>
                <a:lnTo>
                  <a:pt x="1323" y="2075"/>
                </a:lnTo>
                <a:lnTo>
                  <a:pt x="1323" y="2070"/>
                </a:lnTo>
                <a:lnTo>
                  <a:pt x="1328" y="2061"/>
                </a:lnTo>
                <a:lnTo>
                  <a:pt x="1332" y="2056"/>
                </a:lnTo>
                <a:lnTo>
                  <a:pt x="1337" y="2051"/>
                </a:lnTo>
                <a:lnTo>
                  <a:pt x="1337" y="2046"/>
                </a:lnTo>
                <a:lnTo>
                  <a:pt x="1332" y="2046"/>
                </a:lnTo>
                <a:lnTo>
                  <a:pt x="1308" y="2046"/>
                </a:lnTo>
                <a:lnTo>
                  <a:pt x="1298" y="2051"/>
                </a:lnTo>
                <a:lnTo>
                  <a:pt x="1284" y="2051"/>
                </a:lnTo>
                <a:lnTo>
                  <a:pt x="1274" y="2051"/>
                </a:lnTo>
                <a:lnTo>
                  <a:pt x="1269" y="2051"/>
                </a:lnTo>
                <a:lnTo>
                  <a:pt x="1264" y="2056"/>
                </a:lnTo>
                <a:lnTo>
                  <a:pt x="1259" y="2051"/>
                </a:lnTo>
                <a:lnTo>
                  <a:pt x="1249" y="2046"/>
                </a:lnTo>
                <a:lnTo>
                  <a:pt x="1249" y="2041"/>
                </a:lnTo>
                <a:lnTo>
                  <a:pt x="1245" y="2041"/>
                </a:lnTo>
                <a:lnTo>
                  <a:pt x="1240" y="2041"/>
                </a:lnTo>
                <a:lnTo>
                  <a:pt x="1240" y="2036"/>
                </a:lnTo>
                <a:lnTo>
                  <a:pt x="1230" y="2036"/>
                </a:lnTo>
                <a:lnTo>
                  <a:pt x="1225" y="2031"/>
                </a:lnTo>
                <a:lnTo>
                  <a:pt x="1220" y="2031"/>
                </a:lnTo>
                <a:lnTo>
                  <a:pt x="1215" y="2031"/>
                </a:lnTo>
                <a:lnTo>
                  <a:pt x="1210" y="2026"/>
                </a:lnTo>
                <a:lnTo>
                  <a:pt x="1201" y="2017"/>
                </a:lnTo>
                <a:lnTo>
                  <a:pt x="1196" y="2012"/>
                </a:lnTo>
                <a:lnTo>
                  <a:pt x="1191" y="2002"/>
                </a:lnTo>
                <a:lnTo>
                  <a:pt x="1186" y="2002"/>
                </a:lnTo>
                <a:lnTo>
                  <a:pt x="1181" y="1997"/>
                </a:lnTo>
                <a:lnTo>
                  <a:pt x="1171" y="1992"/>
                </a:lnTo>
                <a:lnTo>
                  <a:pt x="1171" y="1987"/>
                </a:lnTo>
                <a:lnTo>
                  <a:pt x="1162" y="1987"/>
                </a:lnTo>
                <a:lnTo>
                  <a:pt x="1157" y="1987"/>
                </a:lnTo>
                <a:lnTo>
                  <a:pt x="1152" y="1987"/>
                </a:lnTo>
                <a:lnTo>
                  <a:pt x="1147" y="1982"/>
                </a:lnTo>
                <a:lnTo>
                  <a:pt x="1147" y="1978"/>
                </a:lnTo>
                <a:lnTo>
                  <a:pt x="1147" y="1973"/>
                </a:lnTo>
                <a:lnTo>
                  <a:pt x="1142" y="1968"/>
                </a:lnTo>
                <a:lnTo>
                  <a:pt x="1137" y="1963"/>
                </a:lnTo>
                <a:lnTo>
                  <a:pt x="1132" y="1963"/>
                </a:lnTo>
                <a:lnTo>
                  <a:pt x="1132" y="1958"/>
                </a:lnTo>
                <a:lnTo>
                  <a:pt x="1127" y="1953"/>
                </a:lnTo>
                <a:lnTo>
                  <a:pt x="1123" y="1948"/>
                </a:lnTo>
                <a:lnTo>
                  <a:pt x="1123" y="1943"/>
                </a:lnTo>
                <a:lnTo>
                  <a:pt x="1113" y="1943"/>
                </a:lnTo>
                <a:lnTo>
                  <a:pt x="1108" y="1938"/>
                </a:lnTo>
                <a:lnTo>
                  <a:pt x="1098" y="1934"/>
                </a:lnTo>
                <a:lnTo>
                  <a:pt x="1093" y="1929"/>
                </a:lnTo>
                <a:lnTo>
                  <a:pt x="1079" y="1919"/>
                </a:lnTo>
                <a:lnTo>
                  <a:pt x="1064" y="1909"/>
                </a:lnTo>
                <a:lnTo>
                  <a:pt x="1054" y="1904"/>
                </a:lnTo>
                <a:lnTo>
                  <a:pt x="1049" y="1904"/>
                </a:lnTo>
                <a:lnTo>
                  <a:pt x="1040" y="1899"/>
                </a:lnTo>
                <a:lnTo>
                  <a:pt x="1040" y="1895"/>
                </a:lnTo>
                <a:lnTo>
                  <a:pt x="1040" y="1890"/>
                </a:lnTo>
                <a:lnTo>
                  <a:pt x="1035" y="1890"/>
                </a:lnTo>
                <a:lnTo>
                  <a:pt x="1030" y="1885"/>
                </a:lnTo>
                <a:lnTo>
                  <a:pt x="1025" y="1885"/>
                </a:lnTo>
                <a:lnTo>
                  <a:pt x="1025" y="1880"/>
                </a:lnTo>
                <a:lnTo>
                  <a:pt x="1015" y="1880"/>
                </a:lnTo>
                <a:lnTo>
                  <a:pt x="1010" y="1875"/>
                </a:lnTo>
                <a:lnTo>
                  <a:pt x="1005" y="1875"/>
                </a:lnTo>
                <a:lnTo>
                  <a:pt x="1001" y="1870"/>
                </a:lnTo>
                <a:lnTo>
                  <a:pt x="1001" y="1875"/>
                </a:lnTo>
                <a:lnTo>
                  <a:pt x="996" y="1875"/>
                </a:lnTo>
                <a:lnTo>
                  <a:pt x="991" y="1875"/>
                </a:lnTo>
                <a:lnTo>
                  <a:pt x="986" y="1870"/>
                </a:lnTo>
                <a:lnTo>
                  <a:pt x="981" y="1870"/>
                </a:lnTo>
                <a:lnTo>
                  <a:pt x="976" y="1865"/>
                </a:lnTo>
                <a:lnTo>
                  <a:pt x="971" y="1865"/>
                </a:lnTo>
                <a:lnTo>
                  <a:pt x="966" y="1865"/>
                </a:lnTo>
                <a:lnTo>
                  <a:pt x="962" y="1865"/>
                </a:lnTo>
                <a:lnTo>
                  <a:pt x="957" y="1865"/>
                </a:lnTo>
                <a:lnTo>
                  <a:pt x="952" y="1860"/>
                </a:lnTo>
                <a:lnTo>
                  <a:pt x="947" y="1860"/>
                </a:lnTo>
                <a:lnTo>
                  <a:pt x="942" y="1860"/>
                </a:lnTo>
                <a:lnTo>
                  <a:pt x="937" y="1860"/>
                </a:lnTo>
                <a:lnTo>
                  <a:pt x="932" y="1860"/>
                </a:lnTo>
                <a:lnTo>
                  <a:pt x="927" y="1860"/>
                </a:lnTo>
                <a:lnTo>
                  <a:pt x="922" y="1860"/>
                </a:lnTo>
                <a:lnTo>
                  <a:pt x="913" y="1860"/>
                </a:lnTo>
                <a:lnTo>
                  <a:pt x="908" y="1860"/>
                </a:lnTo>
                <a:lnTo>
                  <a:pt x="903" y="1860"/>
                </a:lnTo>
                <a:lnTo>
                  <a:pt x="903" y="1855"/>
                </a:lnTo>
                <a:lnTo>
                  <a:pt x="898" y="1851"/>
                </a:lnTo>
                <a:lnTo>
                  <a:pt x="893" y="1851"/>
                </a:lnTo>
                <a:lnTo>
                  <a:pt x="888" y="1851"/>
                </a:lnTo>
                <a:lnTo>
                  <a:pt x="879" y="1851"/>
                </a:lnTo>
                <a:lnTo>
                  <a:pt x="874" y="1851"/>
                </a:lnTo>
                <a:lnTo>
                  <a:pt x="869" y="1851"/>
                </a:lnTo>
                <a:lnTo>
                  <a:pt x="864" y="1855"/>
                </a:lnTo>
                <a:lnTo>
                  <a:pt x="859" y="1855"/>
                </a:lnTo>
                <a:lnTo>
                  <a:pt x="854" y="1855"/>
                </a:lnTo>
                <a:lnTo>
                  <a:pt x="844" y="1860"/>
                </a:lnTo>
                <a:lnTo>
                  <a:pt x="840" y="1855"/>
                </a:lnTo>
                <a:lnTo>
                  <a:pt x="835" y="1860"/>
                </a:lnTo>
                <a:lnTo>
                  <a:pt x="830" y="1860"/>
                </a:lnTo>
                <a:lnTo>
                  <a:pt x="825" y="1860"/>
                </a:lnTo>
                <a:lnTo>
                  <a:pt x="820" y="1860"/>
                </a:lnTo>
                <a:lnTo>
                  <a:pt x="815" y="1860"/>
                </a:lnTo>
                <a:lnTo>
                  <a:pt x="810" y="1860"/>
                </a:lnTo>
                <a:lnTo>
                  <a:pt x="805" y="1860"/>
                </a:lnTo>
                <a:lnTo>
                  <a:pt x="800" y="1860"/>
                </a:lnTo>
                <a:lnTo>
                  <a:pt x="796" y="1855"/>
                </a:lnTo>
                <a:lnTo>
                  <a:pt x="791" y="1855"/>
                </a:lnTo>
                <a:lnTo>
                  <a:pt x="781" y="1860"/>
                </a:lnTo>
                <a:lnTo>
                  <a:pt x="781" y="1855"/>
                </a:lnTo>
                <a:lnTo>
                  <a:pt x="771" y="1851"/>
                </a:lnTo>
                <a:lnTo>
                  <a:pt x="766" y="1846"/>
                </a:lnTo>
                <a:lnTo>
                  <a:pt x="757" y="1841"/>
                </a:lnTo>
                <a:lnTo>
                  <a:pt x="752" y="1841"/>
                </a:lnTo>
                <a:lnTo>
                  <a:pt x="742" y="1841"/>
                </a:lnTo>
                <a:lnTo>
                  <a:pt x="752" y="1841"/>
                </a:lnTo>
                <a:lnTo>
                  <a:pt x="737" y="1841"/>
                </a:lnTo>
                <a:lnTo>
                  <a:pt x="718" y="1841"/>
                </a:lnTo>
                <a:lnTo>
                  <a:pt x="708" y="1841"/>
                </a:lnTo>
                <a:lnTo>
                  <a:pt x="703" y="1841"/>
                </a:lnTo>
                <a:lnTo>
                  <a:pt x="698" y="1841"/>
                </a:lnTo>
                <a:lnTo>
                  <a:pt x="693" y="1846"/>
                </a:lnTo>
                <a:lnTo>
                  <a:pt x="688" y="1846"/>
                </a:lnTo>
                <a:lnTo>
                  <a:pt x="683" y="1846"/>
                </a:lnTo>
                <a:lnTo>
                  <a:pt x="678" y="1846"/>
                </a:lnTo>
                <a:lnTo>
                  <a:pt x="674" y="1846"/>
                </a:lnTo>
                <a:lnTo>
                  <a:pt x="669" y="1841"/>
                </a:lnTo>
                <a:lnTo>
                  <a:pt x="664" y="1846"/>
                </a:lnTo>
                <a:lnTo>
                  <a:pt x="664" y="1841"/>
                </a:lnTo>
                <a:lnTo>
                  <a:pt x="659" y="1841"/>
                </a:lnTo>
                <a:lnTo>
                  <a:pt x="654" y="1836"/>
                </a:lnTo>
                <a:lnTo>
                  <a:pt x="649" y="1831"/>
                </a:lnTo>
                <a:lnTo>
                  <a:pt x="649" y="1826"/>
                </a:lnTo>
                <a:lnTo>
                  <a:pt x="644" y="1821"/>
                </a:lnTo>
                <a:lnTo>
                  <a:pt x="639" y="1821"/>
                </a:lnTo>
                <a:lnTo>
                  <a:pt x="639" y="1826"/>
                </a:lnTo>
                <a:lnTo>
                  <a:pt x="635" y="1826"/>
                </a:lnTo>
                <a:lnTo>
                  <a:pt x="635" y="1831"/>
                </a:lnTo>
                <a:lnTo>
                  <a:pt x="635" y="1836"/>
                </a:lnTo>
                <a:lnTo>
                  <a:pt x="630" y="1831"/>
                </a:lnTo>
                <a:lnTo>
                  <a:pt x="625" y="1831"/>
                </a:lnTo>
                <a:lnTo>
                  <a:pt x="620" y="1831"/>
                </a:lnTo>
                <a:lnTo>
                  <a:pt x="615" y="1826"/>
                </a:lnTo>
                <a:lnTo>
                  <a:pt x="610" y="1826"/>
                </a:lnTo>
                <a:lnTo>
                  <a:pt x="605" y="1826"/>
                </a:lnTo>
                <a:lnTo>
                  <a:pt x="605" y="1821"/>
                </a:lnTo>
                <a:lnTo>
                  <a:pt x="600" y="1821"/>
                </a:lnTo>
                <a:lnTo>
                  <a:pt x="595" y="1816"/>
                </a:lnTo>
                <a:lnTo>
                  <a:pt x="595" y="1812"/>
                </a:lnTo>
                <a:lnTo>
                  <a:pt x="591" y="1807"/>
                </a:lnTo>
                <a:lnTo>
                  <a:pt x="586" y="1807"/>
                </a:lnTo>
                <a:lnTo>
                  <a:pt x="581" y="1807"/>
                </a:lnTo>
                <a:lnTo>
                  <a:pt x="576" y="1812"/>
                </a:lnTo>
                <a:lnTo>
                  <a:pt x="566" y="1807"/>
                </a:lnTo>
                <a:lnTo>
                  <a:pt x="561" y="1812"/>
                </a:lnTo>
                <a:lnTo>
                  <a:pt x="556" y="1812"/>
                </a:lnTo>
                <a:lnTo>
                  <a:pt x="552" y="1812"/>
                </a:lnTo>
                <a:lnTo>
                  <a:pt x="547" y="1812"/>
                </a:lnTo>
                <a:lnTo>
                  <a:pt x="542" y="1812"/>
                </a:lnTo>
                <a:lnTo>
                  <a:pt x="547" y="1807"/>
                </a:lnTo>
                <a:lnTo>
                  <a:pt x="547" y="1802"/>
                </a:lnTo>
                <a:lnTo>
                  <a:pt x="547" y="1792"/>
                </a:lnTo>
                <a:lnTo>
                  <a:pt x="542" y="1787"/>
                </a:lnTo>
                <a:lnTo>
                  <a:pt x="537" y="1787"/>
                </a:lnTo>
                <a:lnTo>
                  <a:pt x="532" y="1787"/>
                </a:lnTo>
                <a:lnTo>
                  <a:pt x="532" y="1777"/>
                </a:lnTo>
                <a:lnTo>
                  <a:pt x="532" y="1772"/>
                </a:lnTo>
                <a:lnTo>
                  <a:pt x="527" y="1763"/>
                </a:lnTo>
                <a:lnTo>
                  <a:pt x="527" y="1758"/>
                </a:lnTo>
                <a:lnTo>
                  <a:pt x="527" y="1753"/>
                </a:lnTo>
                <a:lnTo>
                  <a:pt x="522" y="1743"/>
                </a:lnTo>
                <a:lnTo>
                  <a:pt x="517" y="1743"/>
                </a:lnTo>
                <a:lnTo>
                  <a:pt x="513" y="1743"/>
                </a:lnTo>
                <a:lnTo>
                  <a:pt x="508" y="1743"/>
                </a:lnTo>
                <a:lnTo>
                  <a:pt x="508" y="1733"/>
                </a:lnTo>
                <a:lnTo>
                  <a:pt x="508" y="1729"/>
                </a:lnTo>
                <a:lnTo>
                  <a:pt x="508" y="1724"/>
                </a:lnTo>
                <a:lnTo>
                  <a:pt x="513" y="1714"/>
                </a:lnTo>
                <a:lnTo>
                  <a:pt x="513" y="1709"/>
                </a:lnTo>
                <a:lnTo>
                  <a:pt x="513" y="1704"/>
                </a:lnTo>
                <a:lnTo>
                  <a:pt x="513" y="1689"/>
                </a:lnTo>
                <a:lnTo>
                  <a:pt x="517" y="1680"/>
                </a:lnTo>
                <a:lnTo>
                  <a:pt x="517" y="1675"/>
                </a:lnTo>
                <a:lnTo>
                  <a:pt x="522" y="1665"/>
                </a:lnTo>
                <a:lnTo>
                  <a:pt x="532" y="1650"/>
                </a:lnTo>
                <a:lnTo>
                  <a:pt x="532" y="1646"/>
                </a:lnTo>
                <a:lnTo>
                  <a:pt x="537" y="1636"/>
                </a:lnTo>
                <a:lnTo>
                  <a:pt x="542" y="1631"/>
                </a:lnTo>
                <a:lnTo>
                  <a:pt x="547" y="1626"/>
                </a:lnTo>
                <a:lnTo>
                  <a:pt x="556" y="1616"/>
                </a:lnTo>
                <a:lnTo>
                  <a:pt x="561" y="1611"/>
                </a:lnTo>
                <a:lnTo>
                  <a:pt x="566" y="1606"/>
                </a:lnTo>
                <a:lnTo>
                  <a:pt x="571" y="1602"/>
                </a:lnTo>
                <a:lnTo>
                  <a:pt x="571" y="1597"/>
                </a:lnTo>
                <a:lnTo>
                  <a:pt x="571" y="1592"/>
                </a:lnTo>
                <a:lnTo>
                  <a:pt x="566" y="1587"/>
                </a:lnTo>
                <a:lnTo>
                  <a:pt x="571" y="1582"/>
                </a:lnTo>
                <a:lnTo>
                  <a:pt x="566" y="1582"/>
                </a:lnTo>
                <a:lnTo>
                  <a:pt x="566" y="1577"/>
                </a:lnTo>
                <a:lnTo>
                  <a:pt x="566" y="1572"/>
                </a:lnTo>
                <a:lnTo>
                  <a:pt x="566" y="1567"/>
                </a:lnTo>
                <a:lnTo>
                  <a:pt x="561" y="1563"/>
                </a:lnTo>
                <a:lnTo>
                  <a:pt x="561" y="1558"/>
                </a:lnTo>
                <a:lnTo>
                  <a:pt x="556" y="1553"/>
                </a:lnTo>
                <a:lnTo>
                  <a:pt x="556" y="1548"/>
                </a:lnTo>
                <a:lnTo>
                  <a:pt x="556" y="1543"/>
                </a:lnTo>
                <a:lnTo>
                  <a:pt x="552" y="1538"/>
                </a:lnTo>
                <a:lnTo>
                  <a:pt x="552" y="1533"/>
                </a:lnTo>
                <a:lnTo>
                  <a:pt x="547" y="1528"/>
                </a:lnTo>
                <a:lnTo>
                  <a:pt x="552" y="1523"/>
                </a:lnTo>
                <a:lnTo>
                  <a:pt x="556" y="1519"/>
                </a:lnTo>
                <a:lnTo>
                  <a:pt x="561" y="1514"/>
                </a:lnTo>
                <a:lnTo>
                  <a:pt x="561" y="1509"/>
                </a:lnTo>
                <a:lnTo>
                  <a:pt x="561" y="1504"/>
                </a:lnTo>
                <a:lnTo>
                  <a:pt x="566" y="1499"/>
                </a:lnTo>
                <a:lnTo>
                  <a:pt x="566" y="1494"/>
                </a:lnTo>
                <a:lnTo>
                  <a:pt x="566" y="1489"/>
                </a:lnTo>
                <a:lnTo>
                  <a:pt x="571" y="1484"/>
                </a:lnTo>
                <a:lnTo>
                  <a:pt x="571" y="1479"/>
                </a:lnTo>
                <a:lnTo>
                  <a:pt x="571" y="1475"/>
                </a:lnTo>
                <a:lnTo>
                  <a:pt x="576" y="1475"/>
                </a:lnTo>
                <a:lnTo>
                  <a:pt x="576" y="1470"/>
                </a:lnTo>
                <a:lnTo>
                  <a:pt x="576" y="1465"/>
                </a:lnTo>
                <a:lnTo>
                  <a:pt x="581" y="1465"/>
                </a:lnTo>
                <a:lnTo>
                  <a:pt x="581" y="1460"/>
                </a:lnTo>
                <a:lnTo>
                  <a:pt x="576" y="1460"/>
                </a:lnTo>
                <a:lnTo>
                  <a:pt x="576" y="1455"/>
                </a:lnTo>
                <a:lnTo>
                  <a:pt x="571" y="1455"/>
                </a:lnTo>
                <a:lnTo>
                  <a:pt x="571" y="1445"/>
                </a:lnTo>
                <a:lnTo>
                  <a:pt x="571" y="1436"/>
                </a:lnTo>
                <a:lnTo>
                  <a:pt x="576" y="1426"/>
                </a:lnTo>
                <a:lnTo>
                  <a:pt x="576" y="1421"/>
                </a:lnTo>
                <a:lnTo>
                  <a:pt x="571" y="1416"/>
                </a:lnTo>
                <a:lnTo>
                  <a:pt x="566" y="1416"/>
                </a:lnTo>
                <a:lnTo>
                  <a:pt x="571" y="1416"/>
                </a:lnTo>
                <a:lnTo>
                  <a:pt x="571" y="1411"/>
                </a:lnTo>
                <a:lnTo>
                  <a:pt x="566" y="1411"/>
                </a:lnTo>
                <a:lnTo>
                  <a:pt x="566" y="1406"/>
                </a:lnTo>
                <a:lnTo>
                  <a:pt x="566" y="1401"/>
                </a:lnTo>
                <a:lnTo>
                  <a:pt x="561" y="1401"/>
                </a:lnTo>
                <a:lnTo>
                  <a:pt x="561" y="1396"/>
                </a:lnTo>
                <a:lnTo>
                  <a:pt x="556" y="1396"/>
                </a:lnTo>
                <a:lnTo>
                  <a:pt x="556" y="1392"/>
                </a:lnTo>
                <a:lnTo>
                  <a:pt x="561" y="1387"/>
                </a:lnTo>
                <a:lnTo>
                  <a:pt x="561" y="1382"/>
                </a:lnTo>
                <a:lnTo>
                  <a:pt x="556" y="1382"/>
                </a:lnTo>
                <a:lnTo>
                  <a:pt x="556" y="1377"/>
                </a:lnTo>
                <a:lnTo>
                  <a:pt x="552" y="1372"/>
                </a:lnTo>
                <a:lnTo>
                  <a:pt x="552" y="1367"/>
                </a:lnTo>
                <a:lnTo>
                  <a:pt x="552" y="1362"/>
                </a:lnTo>
                <a:lnTo>
                  <a:pt x="547" y="1357"/>
                </a:lnTo>
                <a:lnTo>
                  <a:pt x="542" y="1357"/>
                </a:lnTo>
                <a:lnTo>
                  <a:pt x="542" y="1353"/>
                </a:lnTo>
                <a:lnTo>
                  <a:pt x="537" y="1353"/>
                </a:lnTo>
                <a:lnTo>
                  <a:pt x="532" y="1353"/>
                </a:lnTo>
                <a:lnTo>
                  <a:pt x="527" y="1353"/>
                </a:lnTo>
                <a:lnTo>
                  <a:pt x="527" y="1348"/>
                </a:lnTo>
                <a:lnTo>
                  <a:pt x="522" y="1348"/>
                </a:lnTo>
                <a:lnTo>
                  <a:pt x="522" y="1343"/>
                </a:lnTo>
                <a:lnTo>
                  <a:pt x="517" y="1338"/>
                </a:lnTo>
                <a:lnTo>
                  <a:pt x="517" y="1333"/>
                </a:lnTo>
                <a:lnTo>
                  <a:pt x="513" y="1328"/>
                </a:lnTo>
                <a:lnTo>
                  <a:pt x="508" y="1323"/>
                </a:lnTo>
                <a:lnTo>
                  <a:pt x="508" y="1318"/>
                </a:lnTo>
                <a:lnTo>
                  <a:pt x="503" y="1313"/>
                </a:lnTo>
                <a:lnTo>
                  <a:pt x="503" y="1309"/>
                </a:lnTo>
                <a:lnTo>
                  <a:pt x="498" y="1304"/>
                </a:lnTo>
                <a:lnTo>
                  <a:pt x="498" y="1299"/>
                </a:lnTo>
                <a:lnTo>
                  <a:pt x="493" y="1299"/>
                </a:lnTo>
                <a:lnTo>
                  <a:pt x="488" y="1294"/>
                </a:lnTo>
                <a:lnTo>
                  <a:pt x="488" y="1289"/>
                </a:lnTo>
                <a:lnTo>
                  <a:pt x="488" y="1284"/>
                </a:lnTo>
                <a:lnTo>
                  <a:pt x="483" y="1279"/>
                </a:lnTo>
                <a:lnTo>
                  <a:pt x="483" y="1274"/>
                </a:lnTo>
                <a:lnTo>
                  <a:pt x="478" y="1270"/>
                </a:lnTo>
                <a:lnTo>
                  <a:pt x="478" y="1265"/>
                </a:lnTo>
                <a:lnTo>
                  <a:pt x="483" y="1260"/>
                </a:lnTo>
                <a:lnTo>
                  <a:pt x="478" y="1260"/>
                </a:lnTo>
                <a:lnTo>
                  <a:pt x="483" y="1255"/>
                </a:lnTo>
                <a:lnTo>
                  <a:pt x="483" y="1250"/>
                </a:lnTo>
                <a:lnTo>
                  <a:pt x="483" y="1245"/>
                </a:lnTo>
                <a:lnTo>
                  <a:pt x="478" y="1245"/>
                </a:lnTo>
                <a:lnTo>
                  <a:pt x="473" y="1245"/>
                </a:lnTo>
                <a:lnTo>
                  <a:pt x="473" y="1240"/>
                </a:lnTo>
                <a:lnTo>
                  <a:pt x="473" y="1235"/>
                </a:lnTo>
                <a:lnTo>
                  <a:pt x="473" y="1230"/>
                </a:lnTo>
                <a:lnTo>
                  <a:pt x="473" y="1226"/>
                </a:lnTo>
                <a:lnTo>
                  <a:pt x="473" y="1221"/>
                </a:lnTo>
                <a:lnTo>
                  <a:pt x="473" y="1216"/>
                </a:lnTo>
                <a:lnTo>
                  <a:pt x="469" y="1216"/>
                </a:lnTo>
                <a:lnTo>
                  <a:pt x="464" y="1211"/>
                </a:lnTo>
                <a:lnTo>
                  <a:pt x="464" y="1206"/>
                </a:lnTo>
                <a:lnTo>
                  <a:pt x="459" y="1201"/>
                </a:lnTo>
                <a:lnTo>
                  <a:pt x="459" y="1196"/>
                </a:lnTo>
                <a:lnTo>
                  <a:pt x="454" y="1191"/>
                </a:lnTo>
                <a:lnTo>
                  <a:pt x="454" y="1187"/>
                </a:lnTo>
                <a:lnTo>
                  <a:pt x="454" y="1182"/>
                </a:lnTo>
                <a:lnTo>
                  <a:pt x="459" y="1182"/>
                </a:lnTo>
                <a:lnTo>
                  <a:pt x="454" y="1177"/>
                </a:lnTo>
                <a:lnTo>
                  <a:pt x="449" y="1177"/>
                </a:lnTo>
                <a:lnTo>
                  <a:pt x="444" y="1172"/>
                </a:lnTo>
                <a:lnTo>
                  <a:pt x="439" y="1167"/>
                </a:lnTo>
                <a:lnTo>
                  <a:pt x="434" y="1167"/>
                </a:lnTo>
                <a:lnTo>
                  <a:pt x="430" y="1167"/>
                </a:lnTo>
                <a:lnTo>
                  <a:pt x="430" y="1162"/>
                </a:lnTo>
                <a:lnTo>
                  <a:pt x="425" y="1162"/>
                </a:lnTo>
                <a:lnTo>
                  <a:pt x="420" y="1162"/>
                </a:lnTo>
                <a:lnTo>
                  <a:pt x="415" y="1162"/>
                </a:lnTo>
                <a:lnTo>
                  <a:pt x="415" y="1157"/>
                </a:lnTo>
                <a:lnTo>
                  <a:pt x="410" y="1157"/>
                </a:lnTo>
                <a:lnTo>
                  <a:pt x="410" y="1152"/>
                </a:lnTo>
                <a:lnTo>
                  <a:pt x="405" y="1147"/>
                </a:lnTo>
                <a:lnTo>
                  <a:pt x="405" y="1143"/>
                </a:lnTo>
                <a:lnTo>
                  <a:pt x="405" y="1138"/>
                </a:lnTo>
                <a:lnTo>
                  <a:pt x="405" y="1133"/>
                </a:lnTo>
                <a:lnTo>
                  <a:pt x="405" y="1128"/>
                </a:lnTo>
                <a:lnTo>
                  <a:pt x="410" y="1128"/>
                </a:lnTo>
                <a:lnTo>
                  <a:pt x="405" y="1128"/>
                </a:lnTo>
                <a:lnTo>
                  <a:pt x="405" y="1123"/>
                </a:lnTo>
                <a:lnTo>
                  <a:pt x="400" y="1123"/>
                </a:lnTo>
                <a:lnTo>
                  <a:pt x="395" y="1123"/>
                </a:lnTo>
                <a:lnTo>
                  <a:pt x="391" y="1123"/>
                </a:lnTo>
                <a:lnTo>
                  <a:pt x="386" y="1123"/>
                </a:lnTo>
                <a:lnTo>
                  <a:pt x="386" y="1128"/>
                </a:lnTo>
                <a:lnTo>
                  <a:pt x="386" y="1133"/>
                </a:lnTo>
                <a:lnTo>
                  <a:pt x="386" y="1138"/>
                </a:lnTo>
                <a:lnTo>
                  <a:pt x="381" y="1133"/>
                </a:lnTo>
                <a:lnTo>
                  <a:pt x="376" y="1133"/>
                </a:lnTo>
                <a:lnTo>
                  <a:pt x="371" y="1133"/>
                </a:lnTo>
                <a:lnTo>
                  <a:pt x="371" y="1138"/>
                </a:lnTo>
                <a:lnTo>
                  <a:pt x="366" y="1138"/>
                </a:lnTo>
                <a:lnTo>
                  <a:pt x="361" y="1138"/>
                </a:lnTo>
                <a:lnTo>
                  <a:pt x="356" y="1138"/>
                </a:lnTo>
                <a:lnTo>
                  <a:pt x="351" y="1138"/>
                </a:lnTo>
                <a:lnTo>
                  <a:pt x="351" y="1133"/>
                </a:lnTo>
                <a:lnTo>
                  <a:pt x="347" y="1128"/>
                </a:lnTo>
                <a:lnTo>
                  <a:pt x="347" y="1123"/>
                </a:lnTo>
                <a:lnTo>
                  <a:pt x="351" y="1123"/>
                </a:lnTo>
                <a:lnTo>
                  <a:pt x="347" y="1118"/>
                </a:lnTo>
                <a:lnTo>
                  <a:pt x="342" y="1118"/>
                </a:lnTo>
                <a:lnTo>
                  <a:pt x="337" y="1118"/>
                </a:lnTo>
                <a:lnTo>
                  <a:pt x="332" y="1118"/>
                </a:lnTo>
                <a:lnTo>
                  <a:pt x="332" y="1113"/>
                </a:lnTo>
                <a:lnTo>
                  <a:pt x="332" y="1108"/>
                </a:lnTo>
                <a:lnTo>
                  <a:pt x="327" y="1104"/>
                </a:lnTo>
                <a:lnTo>
                  <a:pt x="322" y="1099"/>
                </a:lnTo>
                <a:lnTo>
                  <a:pt x="322" y="1094"/>
                </a:lnTo>
                <a:lnTo>
                  <a:pt x="317" y="1094"/>
                </a:lnTo>
                <a:lnTo>
                  <a:pt x="322" y="1089"/>
                </a:lnTo>
                <a:lnTo>
                  <a:pt x="322" y="1084"/>
                </a:lnTo>
                <a:lnTo>
                  <a:pt x="317" y="1084"/>
                </a:lnTo>
                <a:lnTo>
                  <a:pt x="312" y="1084"/>
                </a:lnTo>
                <a:lnTo>
                  <a:pt x="308" y="1084"/>
                </a:lnTo>
                <a:lnTo>
                  <a:pt x="303" y="1084"/>
                </a:lnTo>
                <a:lnTo>
                  <a:pt x="298" y="1084"/>
                </a:lnTo>
                <a:lnTo>
                  <a:pt x="293" y="1084"/>
                </a:lnTo>
                <a:lnTo>
                  <a:pt x="288" y="1084"/>
                </a:lnTo>
                <a:lnTo>
                  <a:pt x="288" y="1079"/>
                </a:lnTo>
                <a:lnTo>
                  <a:pt x="283" y="1079"/>
                </a:lnTo>
                <a:lnTo>
                  <a:pt x="283" y="1084"/>
                </a:lnTo>
                <a:lnTo>
                  <a:pt x="278" y="1089"/>
                </a:lnTo>
                <a:lnTo>
                  <a:pt x="278" y="1084"/>
                </a:lnTo>
                <a:lnTo>
                  <a:pt x="273" y="1089"/>
                </a:lnTo>
                <a:lnTo>
                  <a:pt x="269" y="1094"/>
                </a:lnTo>
                <a:lnTo>
                  <a:pt x="264" y="1094"/>
                </a:lnTo>
                <a:lnTo>
                  <a:pt x="259" y="1099"/>
                </a:lnTo>
                <a:lnTo>
                  <a:pt x="254" y="1099"/>
                </a:lnTo>
                <a:lnTo>
                  <a:pt x="249" y="1094"/>
                </a:lnTo>
                <a:lnTo>
                  <a:pt x="244" y="1094"/>
                </a:lnTo>
                <a:lnTo>
                  <a:pt x="239" y="1094"/>
                </a:lnTo>
                <a:lnTo>
                  <a:pt x="234" y="1094"/>
                </a:lnTo>
                <a:lnTo>
                  <a:pt x="229" y="1094"/>
                </a:lnTo>
                <a:lnTo>
                  <a:pt x="229" y="1089"/>
                </a:lnTo>
                <a:lnTo>
                  <a:pt x="220" y="1079"/>
                </a:lnTo>
                <a:lnTo>
                  <a:pt x="220" y="1074"/>
                </a:lnTo>
                <a:lnTo>
                  <a:pt x="215" y="1074"/>
                </a:lnTo>
                <a:lnTo>
                  <a:pt x="210" y="1069"/>
                </a:lnTo>
                <a:lnTo>
                  <a:pt x="210" y="1064"/>
                </a:lnTo>
                <a:lnTo>
                  <a:pt x="205" y="1064"/>
                </a:lnTo>
                <a:lnTo>
                  <a:pt x="200" y="1064"/>
                </a:lnTo>
                <a:lnTo>
                  <a:pt x="195" y="1064"/>
                </a:lnTo>
                <a:lnTo>
                  <a:pt x="190" y="1064"/>
                </a:lnTo>
                <a:lnTo>
                  <a:pt x="186" y="1064"/>
                </a:lnTo>
                <a:lnTo>
                  <a:pt x="186" y="1060"/>
                </a:lnTo>
                <a:lnTo>
                  <a:pt x="181" y="1060"/>
                </a:lnTo>
                <a:lnTo>
                  <a:pt x="176" y="1055"/>
                </a:lnTo>
                <a:lnTo>
                  <a:pt x="171" y="1055"/>
                </a:lnTo>
                <a:lnTo>
                  <a:pt x="171" y="1050"/>
                </a:lnTo>
                <a:lnTo>
                  <a:pt x="171" y="1045"/>
                </a:lnTo>
                <a:lnTo>
                  <a:pt x="166" y="1045"/>
                </a:lnTo>
                <a:lnTo>
                  <a:pt x="161" y="1050"/>
                </a:lnTo>
                <a:lnTo>
                  <a:pt x="156" y="1050"/>
                </a:lnTo>
                <a:lnTo>
                  <a:pt x="156" y="1045"/>
                </a:lnTo>
                <a:lnTo>
                  <a:pt x="156" y="1040"/>
                </a:lnTo>
                <a:lnTo>
                  <a:pt x="156" y="1035"/>
                </a:lnTo>
                <a:lnTo>
                  <a:pt x="146" y="1035"/>
                </a:lnTo>
                <a:lnTo>
                  <a:pt x="151" y="1035"/>
                </a:lnTo>
                <a:lnTo>
                  <a:pt x="151" y="1025"/>
                </a:lnTo>
                <a:lnTo>
                  <a:pt x="146" y="1020"/>
                </a:lnTo>
                <a:lnTo>
                  <a:pt x="146" y="1016"/>
                </a:lnTo>
                <a:lnTo>
                  <a:pt x="151" y="1006"/>
                </a:lnTo>
                <a:lnTo>
                  <a:pt x="146" y="1001"/>
                </a:lnTo>
                <a:lnTo>
                  <a:pt x="142" y="996"/>
                </a:lnTo>
                <a:lnTo>
                  <a:pt x="137" y="996"/>
                </a:lnTo>
                <a:lnTo>
                  <a:pt x="137" y="991"/>
                </a:lnTo>
                <a:lnTo>
                  <a:pt x="137" y="986"/>
                </a:lnTo>
                <a:lnTo>
                  <a:pt x="132" y="986"/>
                </a:lnTo>
                <a:lnTo>
                  <a:pt x="127" y="991"/>
                </a:lnTo>
                <a:lnTo>
                  <a:pt x="122" y="991"/>
                </a:lnTo>
                <a:lnTo>
                  <a:pt x="117" y="986"/>
                </a:lnTo>
                <a:lnTo>
                  <a:pt x="112" y="981"/>
                </a:lnTo>
                <a:lnTo>
                  <a:pt x="107" y="981"/>
                </a:lnTo>
                <a:lnTo>
                  <a:pt x="107" y="977"/>
                </a:lnTo>
                <a:lnTo>
                  <a:pt x="107" y="972"/>
                </a:lnTo>
                <a:lnTo>
                  <a:pt x="103" y="972"/>
                </a:lnTo>
                <a:lnTo>
                  <a:pt x="98" y="967"/>
                </a:lnTo>
                <a:lnTo>
                  <a:pt x="93" y="967"/>
                </a:lnTo>
                <a:lnTo>
                  <a:pt x="88" y="962"/>
                </a:lnTo>
                <a:lnTo>
                  <a:pt x="83" y="962"/>
                </a:lnTo>
                <a:lnTo>
                  <a:pt x="78" y="962"/>
                </a:lnTo>
                <a:lnTo>
                  <a:pt x="73" y="957"/>
                </a:lnTo>
                <a:lnTo>
                  <a:pt x="68" y="957"/>
                </a:lnTo>
                <a:lnTo>
                  <a:pt x="64" y="957"/>
                </a:lnTo>
                <a:lnTo>
                  <a:pt x="59" y="952"/>
                </a:lnTo>
                <a:lnTo>
                  <a:pt x="54" y="952"/>
                </a:lnTo>
                <a:lnTo>
                  <a:pt x="49" y="947"/>
                </a:lnTo>
                <a:lnTo>
                  <a:pt x="44" y="942"/>
                </a:lnTo>
                <a:lnTo>
                  <a:pt x="39" y="942"/>
                </a:lnTo>
                <a:lnTo>
                  <a:pt x="39" y="937"/>
                </a:lnTo>
                <a:lnTo>
                  <a:pt x="44" y="933"/>
                </a:lnTo>
                <a:lnTo>
                  <a:pt x="49" y="933"/>
                </a:lnTo>
                <a:lnTo>
                  <a:pt x="49" y="928"/>
                </a:lnTo>
                <a:lnTo>
                  <a:pt x="49" y="923"/>
                </a:lnTo>
                <a:lnTo>
                  <a:pt x="59" y="918"/>
                </a:lnTo>
                <a:lnTo>
                  <a:pt x="59" y="913"/>
                </a:lnTo>
                <a:lnTo>
                  <a:pt x="64" y="908"/>
                </a:lnTo>
                <a:lnTo>
                  <a:pt x="59" y="908"/>
                </a:lnTo>
                <a:lnTo>
                  <a:pt x="54" y="908"/>
                </a:lnTo>
                <a:lnTo>
                  <a:pt x="54" y="903"/>
                </a:lnTo>
                <a:lnTo>
                  <a:pt x="49" y="898"/>
                </a:lnTo>
                <a:lnTo>
                  <a:pt x="44" y="898"/>
                </a:lnTo>
                <a:lnTo>
                  <a:pt x="39" y="894"/>
                </a:lnTo>
                <a:lnTo>
                  <a:pt x="34" y="898"/>
                </a:lnTo>
                <a:lnTo>
                  <a:pt x="29" y="894"/>
                </a:lnTo>
                <a:lnTo>
                  <a:pt x="24" y="889"/>
                </a:lnTo>
                <a:lnTo>
                  <a:pt x="20" y="889"/>
                </a:lnTo>
                <a:lnTo>
                  <a:pt x="15" y="884"/>
                </a:lnTo>
                <a:lnTo>
                  <a:pt x="15" y="879"/>
                </a:lnTo>
                <a:lnTo>
                  <a:pt x="10" y="879"/>
                </a:lnTo>
                <a:lnTo>
                  <a:pt x="15" y="879"/>
                </a:lnTo>
                <a:lnTo>
                  <a:pt x="15" y="874"/>
                </a:lnTo>
                <a:lnTo>
                  <a:pt x="10" y="874"/>
                </a:lnTo>
                <a:lnTo>
                  <a:pt x="10" y="869"/>
                </a:lnTo>
                <a:lnTo>
                  <a:pt x="5" y="869"/>
                </a:lnTo>
                <a:lnTo>
                  <a:pt x="0" y="864"/>
                </a:lnTo>
                <a:lnTo>
                  <a:pt x="5" y="859"/>
                </a:lnTo>
                <a:lnTo>
                  <a:pt x="5" y="854"/>
                </a:lnTo>
                <a:lnTo>
                  <a:pt x="5" y="850"/>
                </a:lnTo>
                <a:lnTo>
                  <a:pt x="10" y="850"/>
                </a:lnTo>
                <a:lnTo>
                  <a:pt x="15" y="850"/>
                </a:lnTo>
                <a:lnTo>
                  <a:pt x="15" y="845"/>
                </a:lnTo>
                <a:lnTo>
                  <a:pt x="24" y="845"/>
                </a:lnTo>
                <a:lnTo>
                  <a:pt x="29" y="840"/>
                </a:lnTo>
                <a:lnTo>
                  <a:pt x="29" y="835"/>
                </a:lnTo>
                <a:lnTo>
                  <a:pt x="24" y="835"/>
                </a:lnTo>
                <a:lnTo>
                  <a:pt x="24" y="830"/>
                </a:lnTo>
                <a:lnTo>
                  <a:pt x="24" y="825"/>
                </a:lnTo>
                <a:lnTo>
                  <a:pt x="20" y="825"/>
                </a:lnTo>
                <a:lnTo>
                  <a:pt x="20" y="820"/>
                </a:lnTo>
                <a:lnTo>
                  <a:pt x="24" y="820"/>
                </a:lnTo>
                <a:lnTo>
                  <a:pt x="24" y="815"/>
                </a:lnTo>
                <a:lnTo>
                  <a:pt x="24" y="811"/>
                </a:lnTo>
                <a:lnTo>
                  <a:pt x="20" y="811"/>
                </a:lnTo>
                <a:lnTo>
                  <a:pt x="20" y="806"/>
                </a:lnTo>
                <a:lnTo>
                  <a:pt x="24" y="806"/>
                </a:lnTo>
                <a:lnTo>
                  <a:pt x="20" y="806"/>
                </a:lnTo>
                <a:lnTo>
                  <a:pt x="20" y="801"/>
                </a:lnTo>
                <a:lnTo>
                  <a:pt x="15" y="796"/>
                </a:lnTo>
                <a:lnTo>
                  <a:pt x="15" y="791"/>
                </a:lnTo>
                <a:lnTo>
                  <a:pt x="20" y="791"/>
                </a:lnTo>
                <a:lnTo>
                  <a:pt x="24" y="791"/>
                </a:lnTo>
                <a:lnTo>
                  <a:pt x="29" y="791"/>
                </a:lnTo>
                <a:lnTo>
                  <a:pt x="34" y="791"/>
                </a:lnTo>
                <a:lnTo>
                  <a:pt x="34" y="786"/>
                </a:lnTo>
                <a:lnTo>
                  <a:pt x="39" y="786"/>
                </a:lnTo>
                <a:lnTo>
                  <a:pt x="44" y="786"/>
                </a:lnTo>
                <a:lnTo>
                  <a:pt x="49" y="786"/>
                </a:lnTo>
                <a:lnTo>
                  <a:pt x="49" y="781"/>
                </a:lnTo>
                <a:lnTo>
                  <a:pt x="49" y="776"/>
                </a:lnTo>
                <a:lnTo>
                  <a:pt x="54" y="776"/>
                </a:lnTo>
                <a:lnTo>
                  <a:pt x="54" y="771"/>
                </a:lnTo>
                <a:lnTo>
                  <a:pt x="59" y="767"/>
                </a:lnTo>
                <a:lnTo>
                  <a:pt x="64" y="767"/>
                </a:lnTo>
                <a:lnTo>
                  <a:pt x="68" y="767"/>
                </a:lnTo>
                <a:lnTo>
                  <a:pt x="68" y="762"/>
                </a:lnTo>
                <a:lnTo>
                  <a:pt x="73" y="762"/>
                </a:lnTo>
                <a:lnTo>
                  <a:pt x="78" y="762"/>
                </a:lnTo>
                <a:lnTo>
                  <a:pt x="78" y="757"/>
                </a:lnTo>
                <a:lnTo>
                  <a:pt x="73" y="747"/>
                </a:lnTo>
                <a:lnTo>
                  <a:pt x="73" y="742"/>
                </a:lnTo>
                <a:lnTo>
                  <a:pt x="68" y="737"/>
                </a:lnTo>
                <a:lnTo>
                  <a:pt x="68" y="732"/>
                </a:lnTo>
                <a:lnTo>
                  <a:pt x="73" y="732"/>
                </a:lnTo>
                <a:lnTo>
                  <a:pt x="78" y="728"/>
                </a:lnTo>
                <a:lnTo>
                  <a:pt x="78" y="723"/>
                </a:lnTo>
                <a:lnTo>
                  <a:pt x="78" y="718"/>
                </a:lnTo>
                <a:lnTo>
                  <a:pt x="83" y="718"/>
                </a:lnTo>
                <a:lnTo>
                  <a:pt x="83" y="713"/>
                </a:lnTo>
                <a:lnTo>
                  <a:pt x="88" y="713"/>
                </a:lnTo>
                <a:lnTo>
                  <a:pt x="93" y="713"/>
                </a:lnTo>
                <a:lnTo>
                  <a:pt x="98" y="713"/>
                </a:lnTo>
                <a:lnTo>
                  <a:pt x="103" y="713"/>
                </a:lnTo>
                <a:lnTo>
                  <a:pt x="103" y="708"/>
                </a:lnTo>
                <a:lnTo>
                  <a:pt x="107" y="708"/>
                </a:lnTo>
                <a:lnTo>
                  <a:pt x="107" y="713"/>
                </a:lnTo>
                <a:lnTo>
                  <a:pt x="112" y="713"/>
                </a:lnTo>
                <a:lnTo>
                  <a:pt x="117" y="708"/>
                </a:lnTo>
                <a:lnTo>
                  <a:pt x="122" y="713"/>
                </a:lnTo>
                <a:lnTo>
                  <a:pt x="127" y="713"/>
                </a:lnTo>
                <a:lnTo>
                  <a:pt x="132" y="713"/>
                </a:lnTo>
                <a:lnTo>
                  <a:pt x="137" y="713"/>
                </a:lnTo>
                <a:lnTo>
                  <a:pt x="137" y="708"/>
                </a:lnTo>
                <a:lnTo>
                  <a:pt x="142" y="713"/>
                </a:lnTo>
                <a:lnTo>
                  <a:pt x="142" y="708"/>
                </a:lnTo>
                <a:lnTo>
                  <a:pt x="146" y="708"/>
                </a:lnTo>
                <a:lnTo>
                  <a:pt x="151" y="708"/>
                </a:lnTo>
                <a:lnTo>
                  <a:pt x="156" y="708"/>
                </a:lnTo>
                <a:lnTo>
                  <a:pt x="161" y="713"/>
                </a:lnTo>
                <a:lnTo>
                  <a:pt x="166" y="718"/>
                </a:lnTo>
                <a:lnTo>
                  <a:pt x="171" y="718"/>
                </a:lnTo>
                <a:lnTo>
                  <a:pt x="176" y="718"/>
                </a:lnTo>
                <a:lnTo>
                  <a:pt x="181" y="718"/>
                </a:lnTo>
                <a:lnTo>
                  <a:pt x="186" y="718"/>
                </a:lnTo>
                <a:lnTo>
                  <a:pt x="190" y="718"/>
                </a:lnTo>
                <a:lnTo>
                  <a:pt x="190" y="723"/>
                </a:lnTo>
                <a:lnTo>
                  <a:pt x="195" y="723"/>
                </a:lnTo>
                <a:lnTo>
                  <a:pt x="195" y="718"/>
                </a:lnTo>
                <a:lnTo>
                  <a:pt x="200" y="713"/>
                </a:lnTo>
                <a:lnTo>
                  <a:pt x="195" y="713"/>
                </a:lnTo>
                <a:lnTo>
                  <a:pt x="195" y="708"/>
                </a:lnTo>
                <a:lnTo>
                  <a:pt x="200" y="708"/>
                </a:lnTo>
                <a:lnTo>
                  <a:pt x="200" y="703"/>
                </a:lnTo>
                <a:lnTo>
                  <a:pt x="200" y="698"/>
                </a:lnTo>
                <a:lnTo>
                  <a:pt x="200" y="693"/>
                </a:lnTo>
                <a:lnTo>
                  <a:pt x="205" y="693"/>
                </a:lnTo>
                <a:lnTo>
                  <a:pt x="205" y="698"/>
                </a:lnTo>
                <a:lnTo>
                  <a:pt x="205" y="693"/>
                </a:lnTo>
                <a:lnTo>
                  <a:pt x="210" y="698"/>
                </a:lnTo>
                <a:lnTo>
                  <a:pt x="210" y="703"/>
                </a:lnTo>
                <a:lnTo>
                  <a:pt x="210" y="708"/>
                </a:lnTo>
                <a:lnTo>
                  <a:pt x="215" y="708"/>
                </a:lnTo>
                <a:lnTo>
                  <a:pt x="215" y="713"/>
                </a:lnTo>
                <a:lnTo>
                  <a:pt x="215" y="718"/>
                </a:lnTo>
                <a:lnTo>
                  <a:pt x="220" y="718"/>
                </a:lnTo>
                <a:lnTo>
                  <a:pt x="220" y="713"/>
                </a:lnTo>
                <a:lnTo>
                  <a:pt x="225" y="718"/>
                </a:lnTo>
                <a:lnTo>
                  <a:pt x="225" y="713"/>
                </a:lnTo>
                <a:lnTo>
                  <a:pt x="225" y="708"/>
                </a:lnTo>
                <a:lnTo>
                  <a:pt x="229" y="713"/>
                </a:lnTo>
                <a:lnTo>
                  <a:pt x="234" y="713"/>
                </a:lnTo>
                <a:lnTo>
                  <a:pt x="239" y="708"/>
                </a:lnTo>
                <a:lnTo>
                  <a:pt x="244" y="708"/>
                </a:lnTo>
                <a:lnTo>
                  <a:pt x="249" y="703"/>
                </a:lnTo>
                <a:lnTo>
                  <a:pt x="254" y="703"/>
                </a:lnTo>
                <a:lnTo>
                  <a:pt x="254" y="698"/>
                </a:lnTo>
                <a:lnTo>
                  <a:pt x="259" y="698"/>
                </a:lnTo>
                <a:lnTo>
                  <a:pt x="259" y="693"/>
                </a:lnTo>
                <a:lnTo>
                  <a:pt x="259" y="688"/>
                </a:lnTo>
                <a:lnTo>
                  <a:pt x="254" y="688"/>
                </a:lnTo>
                <a:lnTo>
                  <a:pt x="254" y="684"/>
                </a:lnTo>
                <a:lnTo>
                  <a:pt x="254" y="679"/>
                </a:lnTo>
                <a:lnTo>
                  <a:pt x="254" y="674"/>
                </a:lnTo>
                <a:lnTo>
                  <a:pt x="259" y="674"/>
                </a:lnTo>
                <a:lnTo>
                  <a:pt x="259" y="669"/>
                </a:lnTo>
                <a:lnTo>
                  <a:pt x="264" y="669"/>
                </a:lnTo>
                <a:lnTo>
                  <a:pt x="264" y="674"/>
                </a:lnTo>
                <a:lnTo>
                  <a:pt x="269" y="674"/>
                </a:lnTo>
                <a:lnTo>
                  <a:pt x="269" y="679"/>
                </a:lnTo>
                <a:lnTo>
                  <a:pt x="273" y="679"/>
                </a:lnTo>
                <a:lnTo>
                  <a:pt x="278" y="679"/>
                </a:lnTo>
                <a:lnTo>
                  <a:pt x="278" y="684"/>
                </a:lnTo>
                <a:lnTo>
                  <a:pt x="283" y="684"/>
                </a:lnTo>
                <a:lnTo>
                  <a:pt x="278" y="688"/>
                </a:lnTo>
                <a:lnTo>
                  <a:pt x="283" y="688"/>
                </a:lnTo>
                <a:lnTo>
                  <a:pt x="283" y="684"/>
                </a:lnTo>
                <a:lnTo>
                  <a:pt x="288" y="684"/>
                </a:lnTo>
                <a:lnTo>
                  <a:pt x="288" y="679"/>
                </a:lnTo>
                <a:lnTo>
                  <a:pt x="293" y="679"/>
                </a:lnTo>
                <a:lnTo>
                  <a:pt x="298" y="674"/>
                </a:lnTo>
                <a:lnTo>
                  <a:pt x="298" y="669"/>
                </a:lnTo>
                <a:lnTo>
                  <a:pt x="298" y="664"/>
                </a:lnTo>
                <a:lnTo>
                  <a:pt x="303" y="664"/>
                </a:lnTo>
                <a:lnTo>
                  <a:pt x="303" y="669"/>
                </a:lnTo>
                <a:lnTo>
                  <a:pt x="308" y="669"/>
                </a:lnTo>
                <a:lnTo>
                  <a:pt x="308" y="664"/>
                </a:lnTo>
                <a:lnTo>
                  <a:pt x="312" y="664"/>
                </a:lnTo>
                <a:lnTo>
                  <a:pt x="312" y="659"/>
                </a:lnTo>
                <a:lnTo>
                  <a:pt x="317" y="659"/>
                </a:lnTo>
                <a:lnTo>
                  <a:pt x="322" y="659"/>
                </a:lnTo>
                <a:lnTo>
                  <a:pt x="327" y="659"/>
                </a:lnTo>
                <a:lnTo>
                  <a:pt x="332" y="659"/>
                </a:lnTo>
                <a:lnTo>
                  <a:pt x="332" y="654"/>
                </a:lnTo>
                <a:lnTo>
                  <a:pt x="337" y="654"/>
                </a:lnTo>
                <a:lnTo>
                  <a:pt x="342" y="649"/>
                </a:lnTo>
                <a:lnTo>
                  <a:pt x="347" y="649"/>
                </a:lnTo>
                <a:lnTo>
                  <a:pt x="347" y="645"/>
                </a:lnTo>
                <a:lnTo>
                  <a:pt x="347" y="640"/>
                </a:lnTo>
                <a:lnTo>
                  <a:pt x="347" y="635"/>
                </a:lnTo>
                <a:lnTo>
                  <a:pt x="342" y="635"/>
                </a:lnTo>
                <a:lnTo>
                  <a:pt x="337" y="635"/>
                </a:lnTo>
                <a:lnTo>
                  <a:pt x="337" y="630"/>
                </a:lnTo>
                <a:lnTo>
                  <a:pt x="332" y="630"/>
                </a:lnTo>
                <a:lnTo>
                  <a:pt x="332" y="625"/>
                </a:lnTo>
                <a:lnTo>
                  <a:pt x="332" y="620"/>
                </a:lnTo>
                <a:lnTo>
                  <a:pt x="327" y="615"/>
                </a:lnTo>
                <a:lnTo>
                  <a:pt x="327" y="610"/>
                </a:lnTo>
                <a:lnTo>
                  <a:pt x="332" y="605"/>
                </a:lnTo>
                <a:lnTo>
                  <a:pt x="327" y="605"/>
                </a:lnTo>
                <a:lnTo>
                  <a:pt x="327" y="601"/>
                </a:lnTo>
                <a:lnTo>
                  <a:pt x="322" y="601"/>
                </a:lnTo>
                <a:lnTo>
                  <a:pt x="327" y="601"/>
                </a:lnTo>
                <a:lnTo>
                  <a:pt x="332" y="601"/>
                </a:lnTo>
                <a:lnTo>
                  <a:pt x="337" y="596"/>
                </a:lnTo>
                <a:lnTo>
                  <a:pt x="342" y="596"/>
                </a:lnTo>
                <a:lnTo>
                  <a:pt x="347" y="596"/>
                </a:lnTo>
                <a:lnTo>
                  <a:pt x="351" y="596"/>
                </a:lnTo>
                <a:lnTo>
                  <a:pt x="356" y="591"/>
                </a:lnTo>
                <a:lnTo>
                  <a:pt x="361" y="591"/>
                </a:lnTo>
                <a:lnTo>
                  <a:pt x="366" y="591"/>
                </a:lnTo>
                <a:lnTo>
                  <a:pt x="371" y="591"/>
                </a:lnTo>
                <a:lnTo>
                  <a:pt x="376" y="591"/>
                </a:lnTo>
                <a:lnTo>
                  <a:pt x="381" y="591"/>
                </a:lnTo>
                <a:lnTo>
                  <a:pt x="386" y="586"/>
                </a:lnTo>
                <a:lnTo>
                  <a:pt x="391" y="586"/>
                </a:lnTo>
                <a:lnTo>
                  <a:pt x="391" y="581"/>
                </a:lnTo>
                <a:lnTo>
                  <a:pt x="395" y="581"/>
                </a:lnTo>
                <a:lnTo>
                  <a:pt x="395" y="586"/>
                </a:lnTo>
                <a:lnTo>
                  <a:pt x="400" y="581"/>
                </a:lnTo>
                <a:lnTo>
                  <a:pt x="400" y="576"/>
                </a:lnTo>
                <a:lnTo>
                  <a:pt x="400" y="571"/>
                </a:lnTo>
                <a:lnTo>
                  <a:pt x="395" y="571"/>
                </a:lnTo>
                <a:lnTo>
                  <a:pt x="395" y="566"/>
                </a:lnTo>
                <a:lnTo>
                  <a:pt x="400" y="562"/>
                </a:lnTo>
                <a:lnTo>
                  <a:pt x="405" y="562"/>
                </a:lnTo>
                <a:lnTo>
                  <a:pt x="405" y="557"/>
                </a:lnTo>
                <a:lnTo>
                  <a:pt x="410" y="557"/>
                </a:lnTo>
                <a:lnTo>
                  <a:pt x="415" y="552"/>
                </a:lnTo>
                <a:lnTo>
                  <a:pt x="420" y="552"/>
                </a:lnTo>
                <a:lnTo>
                  <a:pt x="425" y="552"/>
                </a:lnTo>
                <a:lnTo>
                  <a:pt x="430" y="552"/>
                </a:lnTo>
                <a:lnTo>
                  <a:pt x="434" y="552"/>
                </a:lnTo>
                <a:lnTo>
                  <a:pt x="439" y="552"/>
                </a:lnTo>
                <a:lnTo>
                  <a:pt x="444" y="552"/>
                </a:lnTo>
                <a:lnTo>
                  <a:pt x="444" y="547"/>
                </a:lnTo>
                <a:lnTo>
                  <a:pt x="449" y="547"/>
                </a:lnTo>
                <a:lnTo>
                  <a:pt x="449" y="542"/>
                </a:lnTo>
                <a:lnTo>
                  <a:pt x="454" y="537"/>
                </a:lnTo>
                <a:lnTo>
                  <a:pt x="464" y="527"/>
                </a:lnTo>
                <a:lnTo>
                  <a:pt x="469" y="527"/>
                </a:lnTo>
                <a:lnTo>
                  <a:pt x="473" y="527"/>
                </a:lnTo>
                <a:lnTo>
                  <a:pt x="483" y="537"/>
                </a:lnTo>
                <a:lnTo>
                  <a:pt x="473" y="527"/>
                </a:lnTo>
                <a:lnTo>
                  <a:pt x="478" y="527"/>
                </a:lnTo>
                <a:lnTo>
                  <a:pt x="478" y="522"/>
                </a:lnTo>
                <a:lnTo>
                  <a:pt x="483" y="518"/>
                </a:lnTo>
                <a:lnTo>
                  <a:pt x="488" y="518"/>
                </a:lnTo>
                <a:lnTo>
                  <a:pt x="493" y="518"/>
                </a:lnTo>
                <a:lnTo>
                  <a:pt x="498" y="518"/>
                </a:lnTo>
                <a:lnTo>
                  <a:pt x="503" y="522"/>
                </a:lnTo>
                <a:lnTo>
                  <a:pt x="508" y="522"/>
                </a:lnTo>
                <a:lnTo>
                  <a:pt x="513" y="522"/>
                </a:lnTo>
                <a:lnTo>
                  <a:pt x="513" y="527"/>
                </a:lnTo>
                <a:lnTo>
                  <a:pt x="517" y="522"/>
                </a:lnTo>
                <a:lnTo>
                  <a:pt x="522" y="518"/>
                </a:lnTo>
                <a:lnTo>
                  <a:pt x="522" y="508"/>
                </a:lnTo>
                <a:lnTo>
                  <a:pt x="517" y="498"/>
                </a:lnTo>
                <a:lnTo>
                  <a:pt x="522" y="498"/>
                </a:lnTo>
                <a:lnTo>
                  <a:pt x="527" y="498"/>
                </a:lnTo>
                <a:lnTo>
                  <a:pt x="527" y="493"/>
                </a:lnTo>
                <a:lnTo>
                  <a:pt x="532" y="493"/>
                </a:lnTo>
                <a:lnTo>
                  <a:pt x="537" y="493"/>
                </a:lnTo>
                <a:lnTo>
                  <a:pt x="537" y="488"/>
                </a:lnTo>
                <a:lnTo>
                  <a:pt x="542" y="488"/>
                </a:lnTo>
                <a:lnTo>
                  <a:pt x="542" y="493"/>
                </a:lnTo>
                <a:lnTo>
                  <a:pt x="547" y="493"/>
                </a:lnTo>
                <a:lnTo>
                  <a:pt x="547" y="488"/>
                </a:lnTo>
                <a:lnTo>
                  <a:pt x="552" y="488"/>
                </a:lnTo>
                <a:lnTo>
                  <a:pt x="552" y="493"/>
                </a:lnTo>
                <a:lnTo>
                  <a:pt x="552" y="488"/>
                </a:lnTo>
                <a:lnTo>
                  <a:pt x="556" y="483"/>
                </a:lnTo>
                <a:lnTo>
                  <a:pt x="552" y="474"/>
                </a:lnTo>
                <a:lnTo>
                  <a:pt x="556" y="474"/>
                </a:lnTo>
                <a:lnTo>
                  <a:pt x="561" y="474"/>
                </a:lnTo>
                <a:lnTo>
                  <a:pt x="566" y="469"/>
                </a:lnTo>
                <a:lnTo>
                  <a:pt x="571" y="469"/>
                </a:lnTo>
                <a:lnTo>
                  <a:pt x="576" y="469"/>
                </a:lnTo>
                <a:lnTo>
                  <a:pt x="581" y="469"/>
                </a:lnTo>
                <a:lnTo>
                  <a:pt x="586" y="469"/>
                </a:lnTo>
                <a:lnTo>
                  <a:pt x="591" y="469"/>
                </a:lnTo>
                <a:lnTo>
                  <a:pt x="595" y="474"/>
                </a:lnTo>
                <a:lnTo>
                  <a:pt x="600" y="474"/>
                </a:lnTo>
                <a:lnTo>
                  <a:pt x="600" y="469"/>
                </a:lnTo>
                <a:lnTo>
                  <a:pt x="605" y="469"/>
                </a:lnTo>
                <a:lnTo>
                  <a:pt x="605" y="464"/>
                </a:lnTo>
                <a:lnTo>
                  <a:pt x="610" y="464"/>
                </a:lnTo>
                <a:lnTo>
                  <a:pt x="615" y="464"/>
                </a:lnTo>
                <a:lnTo>
                  <a:pt x="620" y="459"/>
                </a:lnTo>
                <a:lnTo>
                  <a:pt x="625" y="459"/>
                </a:lnTo>
                <a:lnTo>
                  <a:pt x="630" y="459"/>
                </a:lnTo>
                <a:lnTo>
                  <a:pt x="635" y="459"/>
                </a:lnTo>
                <a:lnTo>
                  <a:pt x="635" y="464"/>
                </a:lnTo>
                <a:lnTo>
                  <a:pt x="639" y="464"/>
                </a:lnTo>
                <a:lnTo>
                  <a:pt x="639" y="459"/>
                </a:lnTo>
                <a:lnTo>
                  <a:pt x="639" y="454"/>
                </a:lnTo>
                <a:lnTo>
                  <a:pt x="644" y="454"/>
                </a:lnTo>
                <a:lnTo>
                  <a:pt x="649" y="454"/>
                </a:lnTo>
                <a:lnTo>
                  <a:pt x="649" y="449"/>
                </a:lnTo>
                <a:lnTo>
                  <a:pt x="649" y="444"/>
                </a:lnTo>
                <a:lnTo>
                  <a:pt x="649" y="439"/>
                </a:lnTo>
                <a:lnTo>
                  <a:pt x="659" y="439"/>
                </a:lnTo>
                <a:lnTo>
                  <a:pt x="659" y="435"/>
                </a:lnTo>
                <a:lnTo>
                  <a:pt x="664" y="430"/>
                </a:lnTo>
                <a:lnTo>
                  <a:pt x="674" y="430"/>
                </a:lnTo>
                <a:lnTo>
                  <a:pt x="683" y="430"/>
                </a:lnTo>
                <a:lnTo>
                  <a:pt x="683" y="420"/>
                </a:lnTo>
                <a:lnTo>
                  <a:pt x="683" y="415"/>
                </a:lnTo>
                <a:lnTo>
                  <a:pt x="688" y="410"/>
                </a:lnTo>
                <a:lnTo>
                  <a:pt x="693" y="405"/>
                </a:lnTo>
                <a:lnTo>
                  <a:pt x="693" y="400"/>
                </a:lnTo>
                <a:lnTo>
                  <a:pt x="698" y="400"/>
                </a:lnTo>
                <a:lnTo>
                  <a:pt x="703" y="400"/>
                </a:lnTo>
                <a:lnTo>
                  <a:pt x="703" y="395"/>
                </a:lnTo>
                <a:lnTo>
                  <a:pt x="708" y="395"/>
                </a:lnTo>
                <a:lnTo>
                  <a:pt x="713" y="395"/>
                </a:lnTo>
                <a:lnTo>
                  <a:pt x="713" y="391"/>
                </a:lnTo>
                <a:lnTo>
                  <a:pt x="718" y="391"/>
                </a:lnTo>
                <a:lnTo>
                  <a:pt x="727" y="395"/>
                </a:lnTo>
                <a:lnTo>
                  <a:pt x="737" y="395"/>
                </a:lnTo>
                <a:lnTo>
                  <a:pt x="742" y="395"/>
                </a:lnTo>
                <a:lnTo>
                  <a:pt x="747" y="400"/>
                </a:lnTo>
                <a:lnTo>
                  <a:pt x="757" y="400"/>
                </a:lnTo>
                <a:lnTo>
                  <a:pt x="761" y="400"/>
                </a:lnTo>
                <a:lnTo>
                  <a:pt x="771" y="400"/>
                </a:lnTo>
                <a:lnTo>
                  <a:pt x="776" y="395"/>
                </a:lnTo>
                <a:lnTo>
                  <a:pt x="781" y="395"/>
                </a:lnTo>
                <a:lnTo>
                  <a:pt x="786" y="395"/>
                </a:lnTo>
                <a:lnTo>
                  <a:pt x="791" y="391"/>
                </a:lnTo>
                <a:lnTo>
                  <a:pt x="796" y="386"/>
                </a:lnTo>
                <a:lnTo>
                  <a:pt x="800" y="386"/>
                </a:lnTo>
                <a:lnTo>
                  <a:pt x="800" y="381"/>
                </a:lnTo>
                <a:lnTo>
                  <a:pt x="796" y="376"/>
                </a:lnTo>
                <a:lnTo>
                  <a:pt x="796" y="371"/>
                </a:lnTo>
                <a:lnTo>
                  <a:pt x="800" y="366"/>
                </a:lnTo>
                <a:lnTo>
                  <a:pt x="800" y="361"/>
                </a:lnTo>
                <a:lnTo>
                  <a:pt x="796" y="356"/>
                </a:lnTo>
                <a:lnTo>
                  <a:pt x="800" y="356"/>
                </a:lnTo>
                <a:lnTo>
                  <a:pt x="800" y="352"/>
                </a:lnTo>
                <a:lnTo>
                  <a:pt x="805" y="352"/>
                </a:lnTo>
                <a:lnTo>
                  <a:pt x="805" y="356"/>
                </a:lnTo>
                <a:lnTo>
                  <a:pt x="810" y="356"/>
                </a:lnTo>
                <a:lnTo>
                  <a:pt x="815" y="361"/>
                </a:lnTo>
                <a:lnTo>
                  <a:pt x="815" y="366"/>
                </a:lnTo>
                <a:lnTo>
                  <a:pt x="815" y="371"/>
                </a:lnTo>
                <a:lnTo>
                  <a:pt x="815" y="376"/>
                </a:lnTo>
                <a:lnTo>
                  <a:pt x="820" y="376"/>
                </a:lnTo>
                <a:lnTo>
                  <a:pt x="825" y="376"/>
                </a:lnTo>
                <a:lnTo>
                  <a:pt x="830" y="381"/>
                </a:lnTo>
                <a:lnTo>
                  <a:pt x="835" y="381"/>
                </a:lnTo>
                <a:lnTo>
                  <a:pt x="835" y="376"/>
                </a:lnTo>
                <a:lnTo>
                  <a:pt x="840" y="376"/>
                </a:lnTo>
                <a:lnTo>
                  <a:pt x="844" y="376"/>
                </a:lnTo>
                <a:lnTo>
                  <a:pt x="849" y="381"/>
                </a:lnTo>
                <a:lnTo>
                  <a:pt x="849" y="386"/>
                </a:lnTo>
                <a:lnTo>
                  <a:pt x="849" y="391"/>
                </a:lnTo>
                <a:lnTo>
                  <a:pt x="849" y="395"/>
                </a:lnTo>
                <a:lnTo>
                  <a:pt x="854" y="400"/>
                </a:lnTo>
                <a:lnTo>
                  <a:pt x="859" y="400"/>
                </a:lnTo>
                <a:lnTo>
                  <a:pt x="864" y="400"/>
                </a:lnTo>
                <a:lnTo>
                  <a:pt x="869" y="395"/>
                </a:lnTo>
                <a:lnTo>
                  <a:pt x="874" y="395"/>
                </a:lnTo>
                <a:lnTo>
                  <a:pt x="879" y="391"/>
                </a:lnTo>
                <a:lnTo>
                  <a:pt x="879" y="386"/>
                </a:lnTo>
                <a:lnTo>
                  <a:pt x="874" y="386"/>
                </a:lnTo>
                <a:lnTo>
                  <a:pt x="874" y="381"/>
                </a:lnTo>
                <a:lnTo>
                  <a:pt x="879" y="381"/>
                </a:lnTo>
                <a:lnTo>
                  <a:pt x="879" y="376"/>
                </a:lnTo>
                <a:lnTo>
                  <a:pt x="883" y="376"/>
                </a:lnTo>
                <a:lnTo>
                  <a:pt x="883" y="371"/>
                </a:lnTo>
                <a:lnTo>
                  <a:pt x="888" y="371"/>
                </a:lnTo>
                <a:lnTo>
                  <a:pt x="893" y="371"/>
                </a:lnTo>
                <a:lnTo>
                  <a:pt x="898" y="376"/>
                </a:lnTo>
                <a:lnTo>
                  <a:pt x="903" y="376"/>
                </a:lnTo>
                <a:lnTo>
                  <a:pt x="908" y="376"/>
                </a:lnTo>
                <a:lnTo>
                  <a:pt x="913" y="376"/>
                </a:lnTo>
                <a:lnTo>
                  <a:pt x="918" y="376"/>
                </a:lnTo>
                <a:lnTo>
                  <a:pt x="922" y="381"/>
                </a:lnTo>
                <a:lnTo>
                  <a:pt x="922" y="386"/>
                </a:lnTo>
                <a:lnTo>
                  <a:pt x="922" y="391"/>
                </a:lnTo>
                <a:lnTo>
                  <a:pt x="922" y="395"/>
                </a:lnTo>
                <a:lnTo>
                  <a:pt x="918" y="400"/>
                </a:lnTo>
                <a:lnTo>
                  <a:pt x="913" y="410"/>
                </a:lnTo>
                <a:lnTo>
                  <a:pt x="918" y="420"/>
                </a:lnTo>
                <a:lnTo>
                  <a:pt x="918" y="425"/>
                </a:lnTo>
                <a:lnTo>
                  <a:pt x="922" y="425"/>
                </a:lnTo>
                <a:lnTo>
                  <a:pt x="927" y="425"/>
                </a:lnTo>
                <a:lnTo>
                  <a:pt x="932" y="425"/>
                </a:lnTo>
                <a:lnTo>
                  <a:pt x="937" y="430"/>
                </a:lnTo>
                <a:lnTo>
                  <a:pt x="942" y="430"/>
                </a:lnTo>
                <a:lnTo>
                  <a:pt x="942" y="425"/>
                </a:lnTo>
                <a:lnTo>
                  <a:pt x="947" y="425"/>
                </a:lnTo>
                <a:lnTo>
                  <a:pt x="952" y="425"/>
                </a:lnTo>
                <a:lnTo>
                  <a:pt x="952" y="430"/>
                </a:lnTo>
                <a:lnTo>
                  <a:pt x="957" y="430"/>
                </a:lnTo>
                <a:lnTo>
                  <a:pt x="962" y="430"/>
                </a:lnTo>
                <a:lnTo>
                  <a:pt x="962" y="425"/>
                </a:lnTo>
                <a:lnTo>
                  <a:pt x="966" y="425"/>
                </a:lnTo>
                <a:lnTo>
                  <a:pt x="971" y="425"/>
                </a:lnTo>
                <a:lnTo>
                  <a:pt x="976" y="425"/>
                </a:lnTo>
                <a:lnTo>
                  <a:pt x="981" y="425"/>
                </a:lnTo>
                <a:lnTo>
                  <a:pt x="981" y="420"/>
                </a:lnTo>
                <a:lnTo>
                  <a:pt x="986" y="420"/>
                </a:lnTo>
                <a:lnTo>
                  <a:pt x="991" y="420"/>
                </a:lnTo>
                <a:lnTo>
                  <a:pt x="996" y="420"/>
                </a:lnTo>
                <a:lnTo>
                  <a:pt x="1001" y="420"/>
                </a:lnTo>
                <a:lnTo>
                  <a:pt x="1005" y="425"/>
                </a:lnTo>
                <a:lnTo>
                  <a:pt x="1010" y="425"/>
                </a:lnTo>
                <a:lnTo>
                  <a:pt x="1015" y="425"/>
                </a:lnTo>
                <a:lnTo>
                  <a:pt x="1020" y="425"/>
                </a:lnTo>
                <a:lnTo>
                  <a:pt x="1025" y="425"/>
                </a:lnTo>
                <a:lnTo>
                  <a:pt x="1030" y="425"/>
                </a:lnTo>
                <a:lnTo>
                  <a:pt x="1030" y="430"/>
                </a:lnTo>
                <a:lnTo>
                  <a:pt x="1035" y="430"/>
                </a:lnTo>
                <a:lnTo>
                  <a:pt x="1040" y="430"/>
                </a:lnTo>
                <a:lnTo>
                  <a:pt x="1045" y="430"/>
                </a:lnTo>
                <a:lnTo>
                  <a:pt x="1049" y="430"/>
                </a:lnTo>
                <a:lnTo>
                  <a:pt x="1054" y="430"/>
                </a:lnTo>
                <a:lnTo>
                  <a:pt x="1059" y="430"/>
                </a:lnTo>
                <a:lnTo>
                  <a:pt x="1064" y="430"/>
                </a:lnTo>
                <a:lnTo>
                  <a:pt x="1069" y="430"/>
                </a:lnTo>
                <a:lnTo>
                  <a:pt x="1074" y="430"/>
                </a:lnTo>
                <a:lnTo>
                  <a:pt x="1079" y="430"/>
                </a:lnTo>
                <a:lnTo>
                  <a:pt x="1084" y="430"/>
                </a:lnTo>
                <a:lnTo>
                  <a:pt x="1088" y="430"/>
                </a:lnTo>
                <a:lnTo>
                  <a:pt x="1088" y="425"/>
                </a:lnTo>
                <a:lnTo>
                  <a:pt x="1093" y="425"/>
                </a:lnTo>
                <a:lnTo>
                  <a:pt x="1093" y="430"/>
                </a:lnTo>
                <a:lnTo>
                  <a:pt x="1098" y="430"/>
                </a:lnTo>
                <a:lnTo>
                  <a:pt x="1103" y="430"/>
                </a:lnTo>
                <a:lnTo>
                  <a:pt x="1108" y="430"/>
                </a:lnTo>
                <a:lnTo>
                  <a:pt x="1113" y="430"/>
                </a:lnTo>
                <a:lnTo>
                  <a:pt x="1127" y="430"/>
                </a:lnTo>
                <a:lnTo>
                  <a:pt x="1132" y="430"/>
                </a:lnTo>
                <a:lnTo>
                  <a:pt x="1137" y="435"/>
                </a:lnTo>
                <a:lnTo>
                  <a:pt x="1142" y="435"/>
                </a:lnTo>
                <a:lnTo>
                  <a:pt x="1142" y="439"/>
                </a:lnTo>
                <a:lnTo>
                  <a:pt x="1142" y="444"/>
                </a:lnTo>
                <a:lnTo>
                  <a:pt x="1147" y="449"/>
                </a:lnTo>
                <a:lnTo>
                  <a:pt x="1147" y="454"/>
                </a:lnTo>
                <a:lnTo>
                  <a:pt x="1152" y="454"/>
                </a:lnTo>
                <a:lnTo>
                  <a:pt x="1152" y="459"/>
                </a:lnTo>
                <a:lnTo>
                  <a:pt x="1152" y="464"/>
                </a:lnTo>
                <a:lnTo>
                  <a:pt x="1152" y="474"/>
                </a:lnTo>
                <a:lnTo>
                  <a:pt x="1152" y="478"/>
                </a:lnTo>
                <a:lnTo>
                  <a:pt x="1152" y="488"/>
                </a:lnTo>
                <a:lnTo>
                  <a:pt x="1157" y="493"/>
                </a:lnTo>
                <a:lnTo>
                  <a:pt x="1157" y="498"/>
                </a:lnTo>
                <a:lnTo>
                  <a:pt x="1157" y="508"/>
                </a:lnTo>
                <a:lnTo>
                  <a:pt x="1157" y="513"/>
                </a:lnTo>
                <a:lnTo>
                  <a:pt x="1157" y="518"/>
                </a:lnTo>
                <a:lnTo>
                  <a:pt x="1157" y="522"/>
                </a:lnTo>
                <a:lnTo>
                  <a:pt x="1157" y="527"/>
                </a:lnTo>
                <a:lnTo>
                  <a:pt x="1162" y="527"/>
                </a:lnTo>
                <a:lnTo>
                  <a:pt x="1162" y="532"/>
                </a:lnTo>
                <a:lnTo>
                  <a:pt x="1167" y="532"/>
                </a:lnTo>
                <a:lnTo>
                  <a:pt x="1171" y="532"/>
                </a:lnTo>
                <a:lnTo>
                  <a:pt x="1176" y="532"/>
                </a:lnTo>
                <a:lnTo>
                  <a:pt x="1176" y="537"/>
                </a:lnTo>
                <a:lnTo>
                  <a:pt x="1181" y="547"/>
                </a:lnTo>
                <a:lnTo>
                  <a:pt x="1181" y="552"/>
                </a:lnTo>
                <a:lnTo>
                  <a:pt x="1186" y="552"/>
                </a:lnTo>
                <a:lnTo>
                  <a:pt x="1186" y="557"/>
                </a:lnTo>
                <a:lnTo>
                  <a:pt x="1191" y="557"/>
                </a:lnTo>
                <a:lnTo>
                  <a:pt x="1191" y="562"/>
                </a:lnTo>
                <a:lnTo>
                  <a:pt x="1191" y="566"/>
                </a:lnTo>
                <a:lnTo>
                  <a:pt x="1196" y="571"/>
                </a:lnTo>
                <a:lnTo>
                  <a:pt x="1201" y="571"/>
                </a:lnTo>
                <a:lnTo>
                  <a:pt x="1206" y="571"/>
                </a:lnTo>
                <a:lnTo>
                  <a:pt x="1215" y="571"/>
                </a:lnTo>
                <a:lnTo>
                  <a:pt x="1220" y="566"/>
                </a:lnTo>
                <a:lnTo>
                  <a:pt x="1230" y="566"/>
                </a:lnTo>
                <a:lnTo>
                  <a:pt x="1240" y="566"/>
                </a:lnTo>
                <a:lnTo>
                  <a:pt x="1249" y="571"/>
                </a:lnTo>
                <a:lnTo>
                  <a:pt x="1254" y="571"/>
                </a:lnTo>
                <a:lnTo>
                  <a:pt x="1259" y="571"/>
                </a:lnTo>
                <a:lnTo>
                  <a:pt x="1264" y="571"/>
                </a:lnTo>
                <a:lnTo>
                  <a:pt x="1264" y="581"/>
                </a:lnTo>
                <a:lnTo>
                  <a:pt x="1264" y="586"/>
                </a:lnTo>
                <a:lnTo>
                  <a:pt x="1269" y="586"/>
                </a:lnTo>
                <a:lnTo>
                  <a:pt x="1274" y="586"/>
                </a:lnTo>
                <a:lnTo>
                  <a:pt x="1274" y="591"/>
                </a:lnTo>
                <a:lnTo>
                  <a:pt x="1284" y="591"/>
                </a:lnTo>
                <a:lnTo>
                  <a:pt x="1293" y="591"/>
                </a:lnTo>
                <a:lnTo>
                  <a:pt x="1298" y="591"/>
                </a:lnTo>
                <a:lnTo>
                  <a:pt x="1308" y="591"/>
                </a:lnTo>
                <a:lnTo>
                  <a:pt x="1313" y="591"/>
                </a:lnTo>
                <a:lnTo>
                  <a:pt x="1332" y="591"/>
                </a:lnTo>
                <a:lnTo>
                  <a:pt x="1337" y="591"/>
                </a:lnTo>
                <a:lnTo>
                  <a:pt x="1342" y="596"/>
                </a:lnTo>
                <a:lnTo>
                  <a:pt x="1352" y="601"/>
                </a:lnTo>
                <a:lnTo>
                  <a:pt x="1357" y="605"/>
                </a:lnTo>
                <a:lnTo>
                  <a:pt x="1362" y="605"/>
                </a:lnTo>
                <a:lnTo>
                  <a:pt x="1362" y="601"/>
                </a:lnTo>
                <a:lnTo>
                  <a:pt x="1362" y="596"/>
                </a:lnTo>
                <a:lnTo>
                  <a:pt x="1367" y="596"/>
                </a:lnTo>
                <a:lnTo>
                  <a:pt x="1367" y="591"/>
                </a:lnTo>
                <a:lnTo>
                  <a:pt x="1376" y="591"/>
                </a:lnTo>
                <a:lnTo>
                  <a:pt x="1381" y="591"/>
                </a:lnTo>
                <a:lnTo>
                  <a:pt x="1386" y="591"/>
                </a:lnTo>
                <a:lnTo>
                  <a:pt x="1391" y="591"/>
                </a:lnTo>
                <a:lnTo>
                  <a:pt x="1396" y="591"/>
                </a:lnTo>
                <a:lnTo>
                  <a:pt x="1401" y="591"/>
                </a:lnTo>
                <a:lnTo>
                  <a:pt x="1406" y="591"/>
                </a:lnTo>
                <a:lnTo>
                  <a:pt x="1406" y="586"/>
                </a:lnTo>
                <a:lnTo>
                  <a:pt x="1401" y="586"/>
                </a:lnTo>
                <a:lnTo>
                  <a:pt x="1396" y="581"/>
                </a:lnTo>
                <a:lnTo>
                  <a:pt x="1396" y="576"/>
                </a:lnTo>
                <a:lnTo>
                  <a:pt x="1401" y="576"/>
                </a:lnTo>
                <a:lnTo>
                  <a:pt x="1401" y="571"/>
                </a:lnTo>
                <a:lnTo>
                  <a:pt x="1406" y="571"/>
                </a:lnTo>
                <a:lnTo>
                  <a:pt x="1411" y="571"/>
                </a:lnTo>
                <a:lnTo>
                  <a:pt x="1415" y="571"/>
                </a:lnTo>
                <a:lnTo>
                  <a:pt x="1420" y="571"/>
                </a:lnTo>
                <a:lnTo>
                  <a:pt x="1420" y="576"/>
                </a:lnTo>
                <a:lnTo>
                  <a:pt x="1425" y="576"/>
                </a:lnTo>
                <a:lnTo>
                  <a:pt x="1425" y="581"/>
                </a:lnTo>
                <a:lnTo>
                  <a:pt x="1425" y="586"/>
                </a:lnTo>
                <a:lnTo>
                  <a:pt x="1430" y="586"/>
                </a:lnTo>
                <a:lnTo>
                  <a:pt x="1430" y="591"/>
                </a:lnTo>
                <a:lnTo>
                  <a:pt x="1435" y="591"/>
                </a:lnTo>
                <a:lnTo>
                  <a:pt x="1440" y="591"/>
                </a:lnTo>
                <a:lnTo>
                  <a:pt x="1440" y="586"/>
                </a:lnTo>
                <a:lnTo>
                  <a:pt x="1445" y="581"/>
                </a:lnTo>
                <a:lnTo>
                  <a:pt x="1454" y="581"/>
                </a:lnTo>
                <a:lnTo>
                  <a:pt x="1459" y="586"/>
                </a:lnTo>
                <a:lnTo>
                  <a:pt x="1464" y="586"/>
                </a:lnTo>
                <a:lnTo>
                  <a:pt x="1469" y="586"/>
                </a:lnTo>
                <a:lnTo>
                  <a:pt x="1479" y="586"/>
                </a:lnTo>
                <a:lnTo>
                  <a:pt x="1484" y="586"/>
                </a:lnTo>
                <a:lnTo>
                  <a:pt x="1484" y="591"/>
                </a:lnTo>
                <a:lnTo>
                  <a:pt x="1489" y="591"/>
                </a:lnTo>
                <a:lnTo>
                  <a:pt x="1489" y="596"/>
                </a:lnTo>
                <a:lnTo>
                  <a:pt x="1498" y="605"/>
                </a:lnTo>
                <a:lnTo>
                  <a:pt x="1503" y="605"/>
                </a:lnTo>
                <a:lnTo>
                  <a:pt x="1508" y="610"/>
                </a:lnTo>
                <a:lnTo>
                  <a:pt x="1508" y="615"/>
                </a:lnTo>
                <a:lnTo>
                  <a:pt x="1513" y="615"/>
                </a:lnTo>
                <a:lnTo>
                  <a:pt x="1513" y="610"/>
                </a:lnTo>
                <a:lnTo>
                  <a:pt x="1518" y="610"/>
                </a:lnTo>
                <a:lnTo>
                  <a:pt x="1518" y="605"/>
                </a:lnTo>
                <a:lnTo>
                  <a:pt x="1523" y="605"/>
                </a:lnTo>
                <a:lnTo>
                  <a:pt x="1523" y="601"/>
                </a:lnTo>
                <a:lnTo>
                  <a:pt x="1528" y="601"/>
                </a:lnTo>
                <a:lnTo>
                  <a:pt x="1528" y="596"/>
                </a:lnTo>
                <a:lnTo>
                  <a:pt x="1533" y="596"/>
                </a:lnTo>
                <a:lnTo>
                  <a:pt x="1537" y="596"/>
                </a:lnTo>
                <a:lnTo>
                  <a:pt x="1537" y="601"/>
                </a:lnTo>
                <a:lnTo>
                  <a:pt x="1537" y="605"/>
                </a:lnTo>
                <a:lnTo>
                  <a:pt x="1542" y="610"/>
                </a:lnTo>
                <a:lnTo>
                  <a:pt x="1542" y="615"/>
                </a:lnTo>
                <a:lnTo>
                  <a:pt x="1552" y="605"/>
                </a:lnTo>
                <a:lnTo>
                  <a:pt x="1557" y="601"/>
                </a:lnTo>
                <a:lnTo>
                  <a:pt x="1562" y="601"/>
                </a:lnTo>
                <a:lnTo>
                  <a:pt x="1567" y="601"/>
                </a:lnTo>
                <a:lnTo>
                  <a:pt x="1567" y="605"/>
                </a:lnTo>
                <a:lnTo>
                  <a:pt x="1572" y="605"/>
                </a:lnTo>
                <a:lnTo>
                  <a:pt x="1576" y="605"/>
                </a:lnTo>
                <a:lnTo>
                  <a:pt x="1581" y="605"/>
                </a:lnTo>
                <a:lnTo>
                  <a:pt x="1586" y="605"/>
                </a:lnTo>
                <a:lnTo>
                  <a:pt x="1591" y="610"/>
                </a:lnTo>
                <a:lnTo>
                  <a:pt x="1596" y="610"/>
                </a:lnTo>
                <a:lnTo>
                  <a:pt x="1606" y="610"/>
                </a:lnTo>
                <a:lnTo>
                  <a:pt x="1611" y="610"/>
                </a:lnTo>
                <a:lnTo>
                  <a:pt x="1616" y="615"/>
                </a:lnTo>
                <a:lnTo>
                  <a:pt x="1611" y="615"/>
                </a:lnTo>
                <a:lnTo>
                  <a:pt x="1611" y="620"/>
                </a:lnTo>
                <a:lnTo>
                  <a:pt x="1616" y="625"/>
                </a:lnTo>
                <a:lnTo>
                  <a:pt x="1620" y="625"/>
                </a:lnTo>
                <a:lnTo>
                  <a:pt x="1625" y="630"/>
                </a:lnTo>
                <a:lnTo>
                  <a:pt x="1635" y="630"/>
                </a:lnTo>
                <a:lnTo>
                  <a:pt x="1635" y="635"/>
                </a:lnTo>
                <a:lnTo>
                  <a:pt x="1645" y="640"/>
                </a:lnTo>
                <a:lnTo>
                  <a:pt x="1645" y="645"/>
                </a:lnTo>
                <a:lnTo>
                  <a:pt x="1650" y="645"/>
                </a:lnTo>
                <a:lnTo>
                  <a:pt x="1650" y="649"/>
                </a:lnTo>
                <a:lnTo>
                  <a:pt x="1655" y="645"/>
                </a:lnTo>
                <a:lnTo>
                  <a:pt x="1664" y="645"/>
                </a:lnTo>
                <a:lnTo>
                  <a:pt x="1669" y="645"/>
                </a:lnTo>
                <a:lnTo>
                  <a:pt x="1674" y="640"/>
                </a:lnTo>
                <a:lnTo>
                  <a:pt x="1679" y="640"/>
                </a:lnTo>
                <a:lnTo>
                  <a:pt x="1679" y="635"/>
                </a:lnTo>
                <a:lnTo>
                  <a:pt x="1684" y="635"/>
                </a:lnTo>
                <a:lnTo>
                  <a:pt x="1684" y="640"/>
                </a:lnTo>
                <a:lnTo>
                  <a:pt x="1689" y="635"/>
                </a:lnTo>
                <a:lnTo>
                  <a:pt x="1694" y="635"/>
                </a:lnTo>
                <a:lnTo>
                  <a:pt x="1698" y="635"/>
                </a:lnTo>
                <a:lnTo>
                  <a:pt x="1698" y="630"/>
                </a:lnTo>
                <a:lnTo>
                  <a:pt x="1703" y="625"/>
                </a:lnTo>
                <a:lnTo>
                  <a:pt x="1708" y="625"/>
                </a:lnTo>
                <a:lnTo>
                  <a:pt x="1708" y="620"/>
                </a:lnTo>
                <a:lnTo>
                  <a:pt x="1713" y="620"/>
                </a:lnTo>
                <a:lnTo>
                  <a:pt x="1713" y="615"/>
                </a:lnTo>
                <a:lnTo>
                  <a:pt x="1713" y="610"/>
                </a:lnTo>
                <a:lnTo>
                  <a:pt x="1713" y="605"/>
                </a:lnTo>
                <a:lnTo>
                  <a:pt x="1708" y="605"/>
                </a:lnTo>
                <a:lnTo>
                  <a:pt x="1708" y="601"/>
                </a:lnTo>
                <a:lnTo>
                  <a:pt x="1713" y="601"/>
                </a:lnTo>
                <a:lnTo>
                  <a:pt x="1718" y="601"/>
                </a:lnTo>
                <a:lnTo>
                  <a:pt x="1723" y="596"/>
                </a:lnTo>
                <a:lnTo>
                  <a:pt x="1728" y="596"/>
                </a:lnTo>
                <a:lnTo>
                  <a:pt x="1728" y="591"/>
                </a:lnTo>
                <a:lnTo>
                  <a:pt x="1733" y="591"/>
                </a:lnTo>
                <a:lnTo>
                  <a:pt x="1738" y="591"/>
                </a:lnTo>
                <a:lnTo>
                  <a:pt x="1742" y="586"/>
                </a:lnTo>
                <a:lnTo>
                  <a:pt x="1747" y="586"/>
                </a:lnTo>
                <a:lnTo>
                  <a:pt x="1752" y="586"/>
                </a:lnTo>
                <a:lnTo>
                  <a:pt x="1747" y="586"/>
                </a:lnTo>
                <a:lnTo>
                  <a:pt x="1747" y="591"/>
                </a:lnTo>
                <a:lnTo>
                  <a:pt x="1752" y="596"/>
                </a:lnTo>
                <a:lnTo>
                  <a:pt x="1752" y="601"/>
                </a:lnTo>
                <a:lnTo>
                  <a:pt x="1757" y="601"/>
                </a:lnTo>
                <a:lnTo>
                  <a:pt x="1762" y="605"/>
                </a:lnTo>
                <a:lnTo>
                  <a:pt x="1762" y="601"/>
                </a:lnTo>
                <a:lnTo>
                  <a:pt x="1767" y="601"/>
                </a:lnTo>
                <a:lnTo>
                  <a:pt x="1767" y="596"/>
                </a:lnTo>
                <a:lnTo>
                  <a:pt x="1762" y="596"/>
                </a:lnTo>
                <a:lnTo>
                  <a:pt x="1762" y="591"/>
                </a:lnTo>
                <a:lnTo>
                  <a:pt x="1767" y="591"/>
                </a:lnTo>
                <a:lnTo>
                  <a:pt x="1767" y="586"/>
                </a:lnTo>
                <a:lnTo>
                  <a:pt x="1772" y="586"/>
                </a:lnTo>
                <a:lnTo>
                  <a:pt x="1777" y="591"/>
                </a:lnTo>
                <a:lnTo>
                  <a:pt x="1777" y="586"/>
                </a:lnTo>
                <a:lnTo>
                  <a:pt x="1781" y="586"/>
                </a:lnTo>
                <a:lnTo>
                  <a:pt x="1781" y="581"/>
                </a:lnTo>
                <a:lnTo>
                  <a:pt x="1786" y="576"/>
                </a:lnTo>
                <a:lnTo>
                  <a:pt x="1791" y="576"/>
                </a:lnTo>
                <a:lnTo>
                  <a:pt x="1796" y="571"/>
                </a:lnTo>
                <a:lnTo>
                  <a:pt x="1801" y="571"/>
                </a:lnTo>
                <a:lnTo>
                  <a:pt x="1801" y="566"/>
                </a:lnTo>
                <a:lnTo>
                  <a:pt x="1801" y="562"/>
                </a:lnTo>
                <a:lnTo>
                  <a:pt x="1806" y="562"/>
                </a:lnTo>
                <a:lnTo>
                  <a:pt x="1806" y="557"/>
                </a:lnTo>
                <a:lnTo>
                  <a:pt x="1811" y="557"/>
                </a:lnTo>
                <a:lnTo>
                  <a:pt x="1806" y="552"/>
                </a:lnTo>
                <a:lnTo>
                  <a:pt x="1806" y="547"/>
                </a:lnTo>
                <a:lnTo>
                  <a:pt x="1811" y="547"/>
                </a:lnTo>
                <a:lnTo>
                  <a:pt x="1816" y="547"/>
                </a:lnTo>
                <a:lnTo>
                  <a:pt x="1816" y="542"/>
                </a:lnTo>
                <a:lnTo>
                  <a:pt x="1821" y="542"/>
                </a:lnTo>
                <a:lnTo>
                  <a:pt x="1821" y="537"/>
                </a:lnTo>
                <a:lnTo>
                  <a:pt x="1816" y="537"/>
                </a:lnTo>
                <a:lnTo>
                  <a:pt x="1816" y="532"/>
                </a:lnTo>
                <a:lnTo>
                  <a:pt x="1816" y="527"/>
                </a:lnTo>
                <a:lnTo>
                  <a:pt x="1821" y="527"/>
                </a:lnTo>
                <a:lnTo>
                  <a:pt x="1825" y="527"/>
                </a:lnTo>
                <a:lnTo>
                  <a:pt x="1825" y="522"/>
                </a:lnTo>
                <a:lnTo>
                  <a:pt x="1825" y="518"/>
                </a:lnTo>
                <a:lnTo>
                  <a:pt x="1830" y="513"/>
                </a:lnTo>
                <a:lnTo>
                  <a:pt x="1835" y="508"/>
                </a:lnTo>
                <a:lnTo>
                  <a:pt x="1835" y="503"/>
                </a:lnTo>
                <a:lnTo>
                  <a:pt x="1840" y="498"/>
                </a:lnTo>
                <a:lnTo>
                  <a:pt x="1840" y="493"/>
                </a:lnTo>
                <a:lnTo>
                  <a:pt x="1835" y="488"/>
                </a:lnTo>
                <a:lnTo>
                  <a:pt x="1835" y="483"/>
                </a:lnTo>
                <a:lnTo>
                  <a:pt x="1835" y="478"/>
                </a:lnTo>
                <a:lnTo>
                  <a:pt x="1835" y="474"/>
                </a:lnTo>
                <a:lnTo>
                  <a:pt x="1840" y="474"/>
                </a:lnTo>
                <a:lnTo>
                  <a:pt x="1840" y="469"/>
                </a:lnTo>
                <a:lnTo>
                  <a:pt x="1840" y="464"/>
                </a:lnTo>
                <a:lnTo>
                  <a:pt x="1840" y="459"/>
                </a:lnTo>
                <a:lnTo>
                  <a:pt x="1845" y="459"/>
                </a:lnTo>
                <a:lnTo>
                  <a:pt x="1845" y="454"/>
                </a:lnTo>
                <a:lnTo>
                  <a:pt x="1840" y="454"/>
                </a:lnTo>
                <a:lnTo>
                  <a:pt x="1840" y="449"/>
                </a:lnTo>
                <a:lnTo>
                  <a:pt x="1835" y="444"/>
                </a:lnTo>
                <a:lnTo>
                  <a:pt x="1830" y="439"/>
                </a:lnTo>
                <a:lnTo>
                  <a:pt x="1825" y="439"/>
                </a:lnTo>
                <a:lnTo>
                  <a:pt x="1821" y="439"/>
                </a:lnTo>
                <a:lnTo>
                  <a:pt x="1816" y="435"/>
                </a:lnTo>
                <a:lnTo>
                  <a:pt x="1811" y="435"/>
                </a:lnTo>
                <a:lnTo>
                  <a:pt x="1811" y="430"/>
                </a:lnTo>
                <a:lnTo>
                  <a:pt x="1806" y="430"/>
                </a:lnTo>
                <a:lnTo>
                  <a:pt x="1806" y="425"/>
                </a:lnTo>
                <a:lnTo>
                  <a:pt x="1801" y="425"/>
                </a:lnTo>
                <a:lnTo>
                  <a:pt x="1796" y="420"/>
                </a:lnTo>
                <a:lnTo>
                  <a:pt x="1796" y="415"/>
                </a:lnTo>
                <a:lnTo>
                  <a:pt x="1791" y="415"/>
                </a:lnTo>
                <a:lnTo>
                  <a:pt x="1791" y="410"/>
                </a:lnTo>
                <a:lnTo>
                  <a:pt x="1786" y="405"/>
                </a:lnTo>
                <a:lnTo>
                  <a:pt x="1791" y="405"/>
                </a:lnTo>
                <a:lnTo>
                  <a:pt x="1786" y="400"/>
                </a:lnTo>
                <a:lnTo>
                  <a:pt x="1786" y="395"/>
                </a:lnTo>
                <a:lnTo>
                  <a:pt x="1781" y="391"/>
                </a:lnTo>
                <a:lnTo>
                  <a:pt x="1781" y="386"/>
                </a:lnTo>
                <a:lnTo>
                  <a:pt x="1781" y="381"/>
                </a:lnTo>
                <a:lnTo>
                  <a:pt x="1781" y="376"/>
                </a:lnTo>
                <a:lnTo>
                  <a:pt x="1781" y="371"/>
                </a:lnTo>
                <a:lnTo>
                  <a:pt x="1786" y="371"/>
                </a:lnTo>
                <a:lnTo>
                  <a:pt x="1786" y="366"/>
                </a:lnTo>
                <a:lnTo>
                  <a:pt x="1791" y="366"/>
                </a:lnTo>
                <a:lnTo>
                  <a:pt x="1791" y="361"/>
                </a:lnTo>
                <a:lnTo>
                  <a:pt x="1791" y="356"/>
                </a:lnTo>
                <a:lnTo>
                  <a:pt x="1786" y="356"/>
                </a:lnTo>
                <a:lnTo>
                  <a:pt x="1777" y="352"/>
                </a:lnTo>
                <a:lnTo>
                  <a:pt x="1777" y="347"/>
                </a:lnTo>
                <a:lnTo>
                  <a:pt x="1772" y="347"/>
                </a:lnTo>
                <a:lnTo>
                  <a:pt x="1772" y="342"/>
                </a:lnTo>
                <a:lnTo>
                  <a:pt x="1767" y="337"/>
                </a:lnTo>
                <a:lnTo>
                  <a:pt x="1762" y="337"/>
                </a:lnTo>
                <a:lnTo>
                  <a:pt x="1762" y="332"/>
                </a:lnTo>
                <a:lnTo>
                  <a:pt x="1762" y="327"/>
                </a:lnTo>
                <a:lnTo>
                  <a:pt x="1757" y="322"/>
                </a:lnTo>
                <a:lnTo>
                  <a:pt x="1762" y="317"/>
                </a:lnTo>
                <a:lnTo>
                  <a:pt x="1762" y="312"/>
                </a:lnTo>
                <a:lnTo>
                  <a:pt x="1762" y="308"/>
                </a:lnTo>
                <a:lnTo>
                  <a:pt x="1767" y="303"/>
                </a:lnTo>
                <a:lnTo>
                  <a:pt x="1767" y="298"/>
                </a:lnTo>
                <a:lnTo>
                  <a:pt x="1767" y="293"/>
                </a:lnTo>
                <a:lnTo>
                  <a:pt x="1767" y="288"/>
                </a:lnTo>
                <a:lnTo>
                  <a:pt x="1772" y="288"/>
                </a:lnTo>
                <a:lnTo>
                  <a:pt x="1772" y="278"/>
                </a:lnTo>
                <a:lnTo>
                  <a:pt x="1777" y="273"/>
                </a:lnTo>
                <a:lnTo>
                  <a:pt x="1777" y="269"/>
                </a:lnTo>
                <a:lnTo>
                  <a:pt x="1781" y="264"/>
                </a:lnTo>
                <a:lnTo>
                  <a:pt x="1777" y="259"/>
                </a:lnTo>
                <a:lnTo>
                  <a:pt x="1781" y="249"/>
                </a:lnTo>
                <a:lnTo>
                  <a:pt x="1781" y="244"/>
                </a:lnTo>
                <a:lnTo>
                  <a:pt x="1781" y="239"/>
                </a:lnTo>
                <a:lnTo>
                  <a:pt x="1781" y="234"/>
                </a:lnTo>
                <a:lnTo>
                  <a:pt x="1786" y="229"/>
                </a:lnTo>
                <a:lnTo>
                  <a:pt x="1786" y="225"/>
                </a:lnTo>
                <a:lnTo>
                  <a:pt x="1791" y="220"/>
                </a:lnTo>
                <a:lnTo>
                  <a:pt x="1791" y="215"/>
                </a:lnTo>
                <a:lnTo>
                  <a:pt x="1796" y="215"/>
                </a:lnTo>
                <a:lnTo>
                  <a:pt x="1796" y="210"/>
                </a:lnTo>
                <a:lnTo>
                  <a:pt x="1801" y="210"/>
                </a:lnTo>
                <a:lnTo>
                  <a:pt x="1801" y="205"/>
                </a:lnTo>
                <a:lnTo>
                  <a:pt x="1806" y="205"/>
                </a:lnTo>
                <a:lnTo>
                  <a:pt x="1811" y="205"/>
                </a:lnTo>
                <a:lnTo>
                  <a:pt x="1816" y="205"/>
                </a:lnTo>
                <a:lnTo>
                  <a:pt x="1821" y="210"/>
                </a:lnTo>
                <a:lnTo>
                  <a:pt x="1825" y="210"/>
                </a:lnTo>
                <a:lnTo>
                  <a:pt x="1825" y="205"/>
                </a:lnTo>
                <a:lnTo>
                  <a:pt x="1825" y="200"/>
                </a:lnTo>
                <a:lnTo>
                  <a:pt x="1830" y="200"/>
                </a:lnTo>
                <a:lnTo>
                  <a:pt x="1830" y="195"/>
                </a:lnTo>
                <a:lnTo>
                  <a:pt x="1830" y="190"/>
                </a:lnTo>
                <a:lnTo>
                  <a:pt x="1830" y="186"/>
                </a:lnTo>
                <a:lnTo>
                  <a:pt x="1825" y="186"/>
                </a:lnTo>
                <a:lnTo>
                  <a:pt x="1825" y="181"/>
                </a:lnTo>
                <a:lnTo>
                  <a:pt x="1830" y="176"/>
                </a:lnTo>
                <a:lnTo>
                  <a:pt x="1830" y="171"/>
                </a:lnTo>
                <a:lnTo>
                  <a:pt x="1835" y="166"/>
                </a:lnTo>
                <a:lnTo>
                  <a:pt x="1840" y="161"/>
                </a:lnTo>
                <a:lnTo>
                  <a:pt x="1840" y="156"/>
                </a:lnTo>
                <a:lnTo>
                  <a:pt x="1840" y="151"/>
                </a:lnTo>
                <a:lnTo>
                  <a:pt x="1845" y="151"/>
                </a:lnTo>
                <a:lnTo>
                  <a:pt x="1845" y="146"/>
                </a:lnTo>
                <a:lnTo>
                  <a:pt x="1850" y="146"/>
                </a:lnTo>
                <a:lnTo>
                  <a:pt x="1850" y="142"/>
                </a:lnTo>
                <a:lnTo>
                  <a:pt x="1850" y="137"/>
                </a:lnTo>
                <a:lnTo>
                  <a:pt x="1855" y="137"/>
                </a:lnTo>
                <a:lnTo>
                  <a:pt x="1860" y="137"/>
                </a:lnTo>
                <a:lnTo>
                  <a:pt x="1864" y="137"/>
                </a:lnTo>
                <a:lnTo>
                  <a:pt x="1869" y="137"/>
                </a:lnTo>
                <a:lnTo>
                  <a:pt x="1869" y="132"/>
                </a:lnTo>
                <a:lnTo>
                  <a:pt x="1874" y="127"/>
                </a:lnTo>
                <a:lnTo>
                  <a:pt x="1879" y="127"/>
                </a:lnTo>
                <a:lnTo>
                  <a:pt x="1879" y="122"/>
                </a:lnTo>
                <a:lnTo>
                  <a:pt x="1884" y="122"/>
                </a:lnTo>
                <a:lnTo>
                  <a:pt x="1889" y="122"/>
                </a:lnTo>
                <a:lnTo>
                  <a:pt x="1899" y="122"/>
                </a:lnTo>
                <a:lnTo>
                  <a:pt x="1899" y="117"/>
                </a:lnTo>
                <a:lnTo>
                  <a:pt x="1903" y="112"/>
                </a:lnTo>
                <a:lnTo>
                  <a:pt x="1908" y="112"/>
                </a:lnTo>
                <a:lnTo>
                  <a:pt x="1913" y="107"/>
                </a:lnTo>
                <a:lnTo>
                  <a:pt x="1918" y="107"/>
                </a:lnTo>
                <a:lnTo>
                  <a:pt x="1923" y="103"/>
                </a:lnTo>
                <a:lnTo>
                  <a:pt x="1923" y="98"/>
                </a:lnTo>
                <a:lnTo>
                  <a:pt x="1923" y="93"/>
                </a:lnTo>
                <a:lnTo>
                  <a:pt x="1923" y="88"/>
                </a:lnTo>
                <a:lnTo>
                  <a:pt x="1923" y="83"/>
                </a:lnTo>
                <a:lnTo>
                  <a:pt x="1928" y="78"/>
                </a:lnTo>
                <a:lnTo>
                  <a:pt x="1928" y="73"/>
                </a:lnTo>
                <a:lnTo>
                  <a:pt x="1928" y="68"/>
                </a:lnTo>
                <a:lnTo>
                  <a:pt x="1928" y="63"/>
                </a:lnTo>
                <a:lnTo>
                  <a:pt x="1923" y="59"/>
                </a:lnTo>
                <a:lnTo>
                  <a:pt x="1928" y="44"/>
                </a:lnTo>
                <a:lnTo>
                  <a:pt x="1923" y="24"/>
                </a:lnTo>
                <a:lnTo>
                  <a:pt x="1923" y="19"/>
                </a:lnTo>
                <a:lnTo>
                  <a:pt x="1933" y="0"/>
                </a:lnTo>
                <a:lnTo>
                  <a:pt x="1943" y="5"/>
                </a:lnTo>
                <a:lnTo>
                  <a:pt x="1952" y="15"/>
                </a:lnTo>
                <a:lnTo>
                  <a:pt x="1952" y="29"/>
                </a:lnTo>
                <a:lnTo>
                  <a:pt x="1957" y="39"/>
                </a:lnTo>
                <a:lnTo>
                  <a:pt x="1962" y="39"/>
                </a:lnTo>
                <a:lnTo>
                  <a:pt x="1967" y="39"/>
                </a:lnTo>
                <a:lnTo>
                  <a:pt x="1972" y="39"/>
                </a:lnTo>
                <a:lnTo>
                  <a:pt x="1977" y="39"/>
                </a:lnTo>
                <a:lnTo>
                  <a:pt x="1982" y="39"/>
                </a:lnTo>
                <a:lnTo>
                  <a:pt x="1986" y="44"/>
                </a:lnTo>
                <a:lnTo>
                  <a:pt x="1986" y="49"/>
                </a:lnTo>
                <a:lnTo>
                  <a:pt x="1986" y="54"/>
                </a:lnTo>
                <a:lnTo>
                  <a:pt x="1996" y="54"/>
                </a:lnTo>
                <a:lnTo>
                  <a:pt x="2001" y="54"/>
                </a:lnTo>
                <a:lnTo>
                  <a:pt x="2001" y="59"/>
                </a:lnTo>
                <a:lnTo>
                  <a:pt x="2006" y="63"/>
                </a:lnTo>
                <a:lnTo>
                  <a:pt x="2006" y="68"/>
                </a:lnTo>
                <a:lnTo>
                  <a:pt x="2006" y="73"/>
                </a:lnTo>
                <a:lnTo>
                  <a:pt x="2011" y="73"/>
                </a:lnTo>
                <a:lnTo>
                  <a:pt x="2006" y="78"/>
                </a:lnTo>
                <a:lnTo>
                  <a:pt x="2011" y="78"/>
                </a:lnTo>
                <a:lnTo>
                  <a:pt x="2016" y="83"/>
                </a:lnTo>
                <a:lnTo>
                  <a:pt x="2021" y="83"/>
                </a:lnTo>
                <a:lnTo>
                  <a:pt x="2025" y="88"/>
                </a:lnTo>
                <a:lnTo>
                  <a:pt x="2025" y="83"/>
                </a:lnTo>
                <a:lnTo>
                  <a:pt x="2030" y="83"/>
                </a:lnTo>
                <a:lnTo>
                  <a:pt x="2035" y="83"/>
                </a:lnTo>
                <a:lnTo>
                  <a:pt x="2040" y="83"/>
                </a:lnTo>
                <a:lnTo>
                  <a:pt x="2045" y="88"/>
                </a:lnTo>
                <a:lnTo>
                  <a:pt x="2055" y="88"/>
                </a:lnTo>
                <a:lnTo>
                  <a:pt x="2060" y="93"/>
                </a:lnTo>
                <a:lnTo>
                  <a:pt x="2069" y="93"/>
                </a:lnTo>
                <a:lnTo>
                  <a:pt x="2079" y="93"/>
                </a:lnTo>
                <a:lnTo>
                  <a:pt x="2089" y="93"/>
                </a:lnTo>
                <a:lnTo>
                  <a:pt x="2094" y="93"/>
                </a:lnTo>
                <a:lnTo>
                  <a:pt x="2094" y="98"/>
                </a:lnTo>
                <a:lnTo>
                  <a:pt x="2099" y="107"/>
                </a:lnTo>
                <a:lnTo>
                  <a:pt x="2108" y="117"/>
                </a:lnTo>
                <a:lnTo>
                  <a:pt x="2113" y="127"/>
                </a:lnTo>
                <a:lnTo>
                  <a:pt x="2128" y="132"/>
                </a:lnTo>
                <a:lnTo>
                  <a:pt x="2133" y="132"/>
                </a:lnTo>
                <a:lnTo>
                  <a:pt x="2133" y="137"/>
                </a:lnTo>
                <a:lnTo>
                  <a:pt x="2138" y="137"/>
                </a:lnTo>
                <a:lnTo>
                  <a:pt x="2143" y="137"/>
                </a:lnTo>
                <a:lnTo>
                  <a:pt x="2148" y="137"/>
                </a:lnTo>
                <a:lnTo>
                  <a:pt x="2152" y="137"/>
                </a:lnTo>
                <a:lnTo>
                  <a:pt x="2152" y="132"/>
                </a:lnTo>
                <a:lnTo>
                  <a:pt x="2157" y="132"/>
                </a:lnTo>
                <a:lnTo>
                  <a:pt x="2162" y="132"/>
                </a:lnTo>
                <a:lnTo>
                  <a:pt x="2167" y="137"/>
                </a:lnTo>
                <a:lnTo>
                  <a:pt x="2172" y="137"/>
                </a:lnTo>
                <a:lnTo>
                  <a:pt x="2177" y="137"/>
                </a:lnTo>
                <a:lnTo>
                  <a:pt x="2182" y="137"/>
                </a:lnTo>
                <a:lnTo>
                  <a:pt x="2187" y="137"/>
                </a:lnTo>
                <a:lnTo>
                  <a:pt x="2191" y="137"/>
                </a:lnTo>
                <a:lnTo>
                  <a:pt x="2196" y="137"/>
                </a:lnTo>
                <a:lnTo>
                  <a:pt x="2201" y="137"/>
                </a:lnTo>
                <a:lnTo>
                  <a:pt x="2206" y="137"/>
                </a:lnTo>
                <a:lnTo>
                  <a:pt x="2206" y="142"/>
                </a:lnTo>
                <a:lnTo>
                  <a:pt x="2211" y="142"/>
                </a:lnTo>
                <a:lnTo>
                  <a:pt x="2211" y="137"/>
                </a:lnTo>
                <a:lnTo>
                  <a:pt x="2216" y="137"/>
                </a:lnTo>
                <a:lnTo>
                  <a:pt x="2221" y="137"/>
                </a:lnTo>
                <a:lnTo>
                  <a:pt x="2226" y="132"/>
                </a:lnTo>
                <a:lnTo>
                  <a:pt x="2226" y="137"/>
                </a:lnTo>
                <a:lnTo>
                  <a:pt x="2230" y="137"/>
                </a:lnTo>
                <a:lnTo>
                  <a:pt x="2235" y="137"/>
                </a:lnTo>
                <a:lnTo>
                  <a:pt x="2235" y="142"/>
                </a:lnTo>
                <a:lnTo>
                  <a:pt x="2245" y="142"/>
                </a:lnTo>
                <a:lnTo>
                  <a:pt x="2250" y="146"/>
                </a:lnTo>
                <a:lnTo>
                  <a:pt x="2255" y="146"/>
                </a:lnTo>
                <a:lnTo>
                  <a:pt x="2260" y="151"/>
                </a:lnTo>
                <a:lnTo>
                  <a:pt x="2260" y="156"/>
                </a:lnTo>
                <a:lnTo>
                  <a:pt x="2265" y="156"/>
                </a:lnTo>
                <a:lnTo>
                  <a:pt x="2270" y="156"/>
                </a:lnTo>
                <a:lnTo>
                  <a:pt x="2274" y="156"/>
                </a:lnTo>
                <a:lnTo>
                  <a:pt x="2274" y="161"/>
                </a:lnTo>
                <a:lnTo>
                  <a:pt x="2279" y="161"/>
                </a:lnTo>
                <a:lnTo>
                  <a:pt x="2284" y="161"/>
                </a:lnTo>
                <a:lnTo>
                  <a:pt x="2284" y="166"/>
                </a:lnTo>
                <a:lnTo>
                  <a:pt x="2284" y="171"/>
                </a:lnTo>
                <a:lnTo>
                  <a:pt x="2289" y="171"/>
                </a:lnTo>
                <a:lnTo>
                  <a:pt x="2294" y="171"/>
                </a:lnTo>
                <a:lnTo>
                  <a:pt x="2299" y="171"/>
                </a:lnTo>
                <a:lnTo>
                  <a:pt x="2304" y="171"/>
                </a:lnTo>
                <a:lnTo>
                  <a:pt x="2309" y="171"/>
                </a:lnTo>
                <a:lnTo>
                  <a:pt x="2309" y="176"/>
                </a:lnTo>
                <a:lnTo>
                  <a:pt x="2309" y="181"/>
                </a:lnTo>
                <a:lnTo>
                  <a:pt x="2318" y="181"/>
                </a:lnTo>
                <a:lnTo>
                  <a:pt x="2323" y="181"/>
                </a:lnTo>
                <a:lnTo>
                  <a:pt x="2323" y="176"/>
                </a:lnTo>
                <a:lnTo>
                  <a:pt x="2328" y="176"/>
                </a:lnTo>
                <a:lnTo>
                  <a:pt x="2328" y="181"/>
                </a:lnTo>
                <a:lnTo>
                  <a:pt x="2328" y="186"/>
                </a:lnTo>
                <a:lnTo>
                  <a:pt x="2328" y="190"/>
                </a:lnTo>
                <a:lnTo>
                  <a:pt x="2333" y="190"/>
                </a:lnTo>
                <a:lnTo>
                  <a:pt x="2333" y="195"/>
                </a:lnTo>
                <a:lnTo>
                  <a:pt x="2333" y="190"/>
                </a:lnTo>
                <a:lnTo>
                  <a:pt x="2338" y="190"/>
                </a:lnTo>
                <a:lnTo>
                  <a:pt x="2338" y="195"/>
                </a:lnTo>
                <a:lnTo>
                  <a:pt x="2343" y="195"/>
                </a:lnTo>
                <a:lnTo>
                  <a:pt x="2343" y="190"/>
                </a:lnTo>
                <a:lnTo>
                  <a:pt x="2348" y="190"/>
                </a:lnTo>
                <a:lnTo>
                  <a:pt x="2348" y="186"/>
                </a:lnTo>
                <a:lnTo>
                  <a:pt x="2352" y="186"/>
                </a:lnTo>
                <a:lnTo>
                  <a:pt x="2352" y="190"/>
                </a:lnTo>
                <a:lnTo>
                  <a:pt x="2357" y="195"/>
                </a:lnTo>
                <a:lnTo>
                  <a:pt x="2362" y="200"/>
                </a:lnTo>
                <a:lnTo>
                  <a:pt x="2367" y="200"/>
                </a:lnTo>
                <a:lnTo>
                  <a:pt x="2367" y="205"/>
                </a:lnTo>
                <a:lnTo>
                  <a:pt x="2372" y="205"/>
                </a:lnTo>
                <a:lnTo>
                  <a:pt x="2372" y="210"/>
                </a:lnTo>
                <a:lnTo>
                  <a:pt x="2377" y="210"/>
                </a:lnTo>
                <a:lnTo>
                  <a:pt x="2382" y="210"/>
                </a:lnTo>
                <a:lnTo>
                  <a:pt x="2387" y="205"/>
                </a:lnTo>
                <a:lnTo>
                  <a:pt x="2392" y="200"/>
                </a:lnTo>
                <a:lnTo>
                  <a:pt x="2396" y="200"/>
                </a:lnTo>
                <a:lnTo>
                  <a:pt x="2401" y="200"/>
                </a:lnTo>
                <a:lnTo>
                  <a:pt x="2406" y="200"/>
                </a:lnTo>
                <a:lnTo>
                  <a:pt x="2406" y="205"/>
                </a:lnTo>
                <a:lnTo>
                  <a:pt x="2411" y="205"/>
                </a:lnTo>
                <a:lnTo>
                  <a:pt x="2416" y="205"/>
                </a:lnTo>
                <a:lnTo>
                  <a:pt x="2416" y="210"/>
                </a:lnTo>
                <a:lnTo>
                  <a:pt x="2416" y="215"/>
                </a:lnTo>
                <a:lnTo>
                  <a:pt x="2421" y="215"/>
                </a:lnTo>
                <a:lnTo>
                  <a:pt x="2426" y="210"/>
                </a:lnTo>
                <a:lnTo>
                  <a:pt x="2431" y="210"/>
                </a:lnTo>
                <a:lnTo>
                  <a:pt x="2435" y="210"/>
                </a:lnTo>
                <a:lnTo>
                  <a:pt x="2440" y="210"/>
                </a:lnTo>
                <a:lnTo>
                  <a:pt x="2445" y="215"/>
                </a:lnTo>
                <a:lnTo>
                  <a:pt x="2450" y="215"/>
                </a:lnTo>
                <a:lnTo>
                  <a:pt x="2450" y="220"/>
                </a:lnTo>
                <a:lnTo>
                  <a:pt x="2455" y="220"/>
                </a:lnTo>
                <a:lnTo>
                  <a:pt x="2460" y="220"/>
                </a:lnTo>
                <a:lnTo>
                  <a:pt x="2460" y="225"/>
                </a:lnTo>
                <a:lnTo>
                  <a:pt x="2465" y="220"/>
                </a:lnTo>
                <a:lnTo>
                  <a:pt x="2470" y="220"/>
                </a:lnTo>
                <a:lnTo>
                  <a:pt x="2475" y="220"/>
                </a:lnTo>
                <a:lnTo>
                  <a:pt x="2475" y="225"/>
                </a:lnTo>
                <a:lnTo>
                  <a:pt x="2479" y="225"/>
                </a:lnTo>
                <a:lnTo>
                  <a:pt x="2484" y="225"/>
                </a:lnTo>
                <a:lnTo>
                  <a:pt x="2489" y="225"/>
                </a:lnTo>
                <a:lnTo>
                  <a:pt x="2494" y="229"/>
                </a:lnTo>
                <a:lnTo>
                  <a:pt x="2499" y="229"/>
                </a:lnTo>
                <a:lnTo>
                  <a:pt x="2504" y="229"/>
                </a:lnTo>
                <a:lnTo>
                  <a:pt x="2504" y="234"/>
                </a:lnTo>
                <a:lnTo>
                  <a:pt x="2509" y="239"/>
                </a:lnTo>
                <a:lnTo>
                  <a:pt x="2509" y="244"/>
                </a:lnTo>
                <a:lnTo>
                  <a:pt x="2514" y="244"/>
                </a:lnTo>
                <a:lnTo>
                  <a:pt x="2514" y="249"/>
                </a:lnTo>
                <a:lnTo>
                  <a:pt x="2514" y="254"/>
                </a:lnTo>
                <a:lnTo>
                  <a:pt x="2509" y="254"/>
                </a:lnTo>
                <a:lnTo>
                  <a:pt x="2504" y="254"/>
                </a:lnTo>
                <a:lnTo>
                  <a:pt x="2504" y="259"/>
                </a:lnTo>
                <a:lnTo>
                  <a:pt x="2504" y="264"/>
                </a:lnTo>
                <a:lnTo>
                  <a:pt x="2499" y="264"/>
                </a:lnTo>
                <a:lnTo>
                  <a:pt x="2504" y="269"/>
                </a:lnTo>
                <a:lnTo>
                  <a:pt x="2504" y="273"/>
                </a:lnTo>
                <a:lnTo>
                  <a:pt x="2509" y="273"/>
                </a:lnTo>
                <a:lnTo>
                  <a:pt x="2509" y="278"/>
                </a:lnTo>
                <a:lnTo>
                  <a:pt x="2509" y="283"/>
                </a:lnTo>
                <a:lnTo>
                  <a:pt x="2504" y="283"/>
                </a:lnTo>
                <a:lnTo>
                  <a:pt x="2504" y="288"/>
                </a:lnTo>
                <a:lnTo>
                  <a:pt x="2504" y="293"/>
                </a:lnTo>
                <a:lnTo>
                  <a:pt x="2504" y="298"/>
                </a:lnTo>
                <a:lnTo>
                  <a:pt x="2509" y="298"/>
                </a:lnTo>
                <a:lnTo>
                  <a:pt x="2509" y="303"/>
                </a:lnTo>
                <a:lnTo>
                  <a:pt x="2509" y="308"/>
                </a:lnTo>
                <a:lnTo>
                  <a:pt x="2509" y="312"/>
                </a:lnTo>
                <a:lnTo>
                  <a:pt x="2514" y="312"/>
                </a:lnTo>
                <a:lnTo>
                  <a:pt x="2518" y="317"/>
                </a:lnTo>
                <a:lnTo>
                  <a:pt x="2518" y="322"/>
                </a:lnTo>
                <a:lnTo>
                  <a:pt x="2518" y="327"/>
                </a:lnTo>
                <a:lnTo>
                  <a:pt x="2523" y="327"/>
                </a:lnTo>
                <a:lnTo>
                  <a:pt x="2523" y="332"/>
                </a:lnTo>
                <a:lnTo>
                  <a:pt x="2518" y="337"/>
                </a:lnTo>
                <a:lnTo>
                  <a:pt x="2518" y="342"/>
                </a:lnTo>
                <a:lnTo>
                  <a:pt x="2523" y="347"/>
                </a:lnTo>
                <a:lnTo>
                  <a:pt x="2523" y="352"/>
                </a:lnTo>
                <a:lnTo>
                  <a:pt x="2518" y="356"/>
                </a:lnTo>
                <a:lnTo>
                  <a:pt x="2518" y="361"/>
                </a:lnTo>
                <a:lnTo>
                  <a:pt x="2518" y="366"/>
                </a:lnTo>
                <a:lnTo>
                  <a:pt x="2518" y="371"/>
                </a:lnTo>
                <a:lnTo>
                  <a:pt x="2523" y="376"/>
                </a:lnTo>
                <a:lnTo>
                  <a:pt x="2528" y="376"/>
                </a:lnTo>
                <a:lnTo>
                  <a:pt x="2528" y="381"/>
                </a:lnTo>
                <a:lnTo>
                  <a:pt x="2533" y="381"/>
                </a:lnTo>
                <a:lnTo>
                  <a:pt x="2533" y="386"/>
                </a:lnTo>
                <a:lnTo>
                  <a:pt x="2538" y="391"/>
                </a:lnTo>
                <a:lnTo>
                  <a:pt x="2538" y="395"/>
                </a:lnTo>
                <a:lnTo>
                  <a:pt x="2538" y="400"/>
                </a:lnTo>
                <a:lnTo>
                  <a:pt x="2533" y="400"/>
                </a:lnTo>
                <a:lnTo>
                  <a:pt x="2533" y="405"/>
                </a:lnTo>
                <a:lnTo>
                  <a:pt x="2533" y="410"/>
                </a:lnTo>
                <a:lnTo>
                  <a:pt x="2528" y="410"/>
                </a:lnTo>
                <a:lnTo>
                  <a:pt x="2528" y="415"/>
                </a:lnTo>
                <a:lnTo>
                  <a:pt x="2528" y="420"/>
                </a:lnTo>
                <a:lnTo>
                  <a:pt x="2528" y="425"/>
                </a:lnTo>
                <a:lnTo>
                  <a:pt x="2528" y="430"/>
                </a:lnTo>
                <a:lnTo>
                  <a:pt x="2533" y="430"/>
                </a:lnTo>
                <a:lnTo>
                  <a:pt x="2533" y="435"/>
                </a:lnTo>
                <a:lnTo>
                  <a:pt x="2538" y="435"/>
                </a:lnTo>
                <a:lnTo>
                  <a:pt x="2543" y="435"/>
                </a:lnTo>
                <a:lnTo>
                  <a:pt x="2543" y="439"/>
                </a:lnTo>
                <a:lnTo>
                  <a:pt x="2548" y="444"/>
                </a:lnTo>
                <a:lnTo>
                  <a:pt x="2553" y="444"/>
                </a:lnTo>
                <a:lnTo>
                  <a:pt x="2557" y="444"/>
                </a:lnTo>
                <a:lnTo>
                  <a:pt x="2562" y="444"/>
                </a:lnTo>
                <a:lnTo>
                  <a:pt x="2562" y="449"/>
                </a:lnTo>
                <a:lnTo>
                  <a:pt x="2567" y="449"/>
                </a:lnTo>
                <a:lnTo>
                  <a:pt x="2567" y="454"/>
                </a:lnTo>
                <a:lnTo>
                  <a:pt x="2572" y="454"/>
                </a:lnTo>
                <a:lnTo>
                  <a:pt x="2572" y="459"/>
                </a:lnTo>
                <a:lnTo>
                  <a:pt x="2577" y="459"/>
                </a:lnTo>
                <a:lnTo>
                  <a:pt x="2577" y="464"/>
                </a:lnTo>
                <a:lnTo>
                  <a:pt x="2582" y="469"/>
                </a:lnTo>
                <a:lnTo>
                  <a:pt x="2582" y="474"/>
                </a:lnTo>
                <a:lnTo>
                  <a:pt x="2582" y="478"/>
                </a:lnTo>
                <a:lnTo>
                  <a:pt x="2587" y="478"/>
                </a:lnTo>
                <a:lnTo>
                  <a:pt x="2592" y="478"/>
                </a:lnTo>
                <a:lnTo>
                  <a:pt x="2597" y="478"/>
                </a:lnTo>
                <a:lnTo>
                  <a:pt x="2601" y="478"/>
                </a:lnTo>
                <a:lnTo>
                  <a:pt x="2601" y="483"/>
                </a:lnTo>
                <a:lnTo>
                  <a:pt x="2606" y="483"/>
                </a:lnTo>
                <a:lnTo>
                  <a:pt x="2611" y="483"/>
                </a:lnTo>
                <a:lnTo>
                  <a:pt x="2611" y="488"/>
                </a:lnTo>
                <a:lnTo>
                  <a:pt x="2616" y="488"/>
                </a:lnTo>
                <a:lnTo>
                  <a:pt x="2621" y="488"/>
                </a:lnTo>
                <a:lnTo>
                  <a:pt x="2626" y="493"/>
                </a:lnTo>
                <a:lnTo>
                  <a:pt x="2626" y="498"/>
                </a:lnTo>
                <a:lnTo>
                  <a:pt x="2631" y="498"/>
                </a:lnTo>
                <a:lnTo>
                  <a:pt x="2636" y="498"/>
                </a:lnTo>
                <a:lnTo>
                  <a:pt x="2640" y="503"/>
                </a:lnTo>
                <a:lnTo>
                  <a:pt x="2645" y="503"/>
                </a:lnTo>
                <a:lnTo>
                  <a:pt x="2650" y="503"/>
                </a:lnTo>
                <a:lnTo>
                  <a:pt x="2655" y="503"/>
                </a:lnTo>
                <a:lnTo>
                  <a:pt x="2660" y="503"/>
                </a:lnTo>
                <a:lnTo>
                  <a:pt x="2665" y="503"/>
                </a:lnTo>
                <a:lnTo>
                  <a:pt x="2670" y="503"/>
                </a:lnTo>
                <a:lnTo>
                  <a:pt x="2675" y="503"/>
                </a:lnTo>
                <a:lnTo>
                  <a:pt x="2679" y="503"/>
                </a:lnTo>
                <a:lnTo>
                  <a:pt x="2684" y="503"/>
                </a:lnTo>
                <a:lnTo>
                  <a:pt x="2689" y="503"/>
                </a:lnTo>
                <a:lnTo>
                  <a:pt x="2694" y="503"/>
                </a:lnTo>
                <a:lnTo>
                  <a:pt x="2699" y="503"/>
                </a:lnTo>
                <a:lnTo>
                  <a:pt x="2699" y="508"/>
                </a:lnTo>
                <a:lnTo>
                  <a:pt x="2699" y="513"/>
                </a:lnTo>
                <a:lnTo>
                  <a:pt x="2699" y="518"/>
                </a:lnTo>
                <a:lnTo>
                  <a:pt x="2699" y="522"/>
                </a:lnTo>
                <a:lnTo>
                  <a:pt x="2704" y="522"/>
                </a:lnTo>
                <a:lnTo>
                  <a:pt x="2704" y="527"/>
                </a:lnTo>
                <a:lnTo>
                  <a:pt x="2699" y="527"/>
                </a:lnTo>
                <a:lnTo>
                  <a:pt x="2704" y="532"/>
                </a:lnTo>
                <a:lnTo>
                  <a:pt x="2709" y="537"/>
                </a:lnTo>
                <a:lnTo>
                  <a:pt x="2709" y="532"/>
                </a:lnTo>
                <a:lnTo>
                  <a:pt x="2714" y="532"/>
                </a:lnTo>
                <a:lnTo>
                  <a:pt x="2719" y="532"/>
                </a:lnTo>
                <a:lnTo>
                  <a:pt x="2723" y="532"/>
                </a:lnTo>
                <a:lnTo>
                  <a:pt x="2723" y="527"/>
                </a:lnTo>
                <a:lnTo>
                  <a:pt x="2728" y="527"/>
                </a:lnTo>
                <a:lnTo>
                  <a:pt x="2733" y="527"/>
                </a:lnTo>
                <a:lnTo>
                  <a:pt x="2738" y="532"/>
                </a:lnTo>
                <a:lnTo>
                  <a:pt x="2743" y="532"/>
                </a:lnTo>
                <a:lnTo>
                  <a:pt x="2748" y="532"/>
                </a:lnTo>
                <a:lnTo>
                  <a:pt x="2748" y="537"/>
                </a:lnTo>
                <a:lnTo>
                  <a:pt x="2753" y="542"/>
                </a:lnTo>
                <a:lnTo>
                  <a:pt x="2758" y="542"/>
                </a:lnTo>
                <a:lnTo>
                  <a:pt x="2762" y="542"/>
                </a:lnTo>
                <a:lnTo>
                  <a:pt x="2762" y="547"/>
                </a:lnTo>
                <a:lnTo>
                  <a:pt x="2767" y="542"/>
                </a:lnTo>
                <a:lnTo>
                  <a:pt x="2767" y="547"/>
                </a:lnTo>
                <a:lnTo>
                  <a:pt x="2772" y="547"/>
                </a:lnTo>
                <a:lnTo>
                  <a:pt x="2777" y="547"/>
                </a:lnTo>
                <a:lnTo>
                  <a:pt x="2777" y="552"/>
                </a:lnTo>
                <a:lnTo>
                  <a:pt x="2782" y="552"/>
                </a:lnTo>
                <a:lnTo>
                  <a:pt x="2782" y="547"/>
                </a:lnTo>
                <a:lnTo>
                  <a:pt x="2787" y="542"/>
                </a:lnTo>
                <a:lnTo>
                  <a:pt x="2792" y="542"/>
                </a:lnTo>
                <a:lnTo>
                  <a:pt x="2792" y="537"/>
                </a:lnTo>
                <a:lnTo>
                  <a:pt x="2792" y="532"/>
                </a:lnTo>
                <a:lnTo>
                  <a:pt x="2797" y="532"/>
                </a:lnTo>
                <a:lnTo>
                  <a:pt x="2802" y="532"/>
                </a:lnTo>
                <a:lnTo>
                  <a:pt x="2806" y="532"/>
                </a:lnTo>
                <a:lnTo>
                  <a:pt x="2811" y="537"/>
                </a:lnTo>
                <a:lnTo>
                  <a:pt x="2816" y="537"/>
                </a:lnTo>
                <a:lnTo>
                  <a:pt x="2821" y="537"/>
                </a:lnTo>
                <a:lnTo>
                  <a:pt x="2821" y="542"/>
                </a:lnTo>
                <a:lnTo>
                  <a:pt x="2826" y="542"/>
                </a:lnTo>
                <a:lnTo>
                  <a:pt x="2831" y="542"/>
                </a:lnTo>
                <a:lnTo>
                  <a:pt x="2836" y="547"/>
                </a:lnTo>
                <a:lnTo>
                  <a:pt x="2841" y="547"/>
                </a:lnTo>
                <a:lnTo>
                  <a:pt x="2845" y="547"/>
                </a:lnTo>
                <a:lnTo>
                  <a:pt x="2850" y="547"/>
                </a:lnTo>
                <a:lnTo>
                  <a:pt x="2855" y="547"/>
                </a:lnTo>
                <a:lnTo>
                  <a:pt x="2865" y="537"/>
                </a:lnTo>
                <a:lnTo>
                  <a:pt x="2870" y="537"/>
                </a:lnTo>
                <a:lnTo>
                  <a:pt x="2875" y="537"/>
                </a:lnTo>
                <a:lnTo>
                  <a:pt x="2875" y="532"/>
                </a:lnTo>
                <a:lnTo>
                  <a:pt x="2880" y="532"/>
                </a:lnTo>
                <a:lnTo>
                  <a:pt x="2880" y="527"/>
                </a:lnTo>
                <a:lnTo>
                  <a:pt x="2880" y="522"/>
                </a:lnTo>
                <a:lnTo>
                  <a:pt x="2884" y="522"/>
                </a:lnTo>
                <a:lnTo>
                  <a:pt x="2889" y="522"/>
                </a:lnTo>
                <a:lnTo>
                  <a:pt x="2889" y="518"/>
                </a:lnTo>
                <a:lnTo>
                  <a:pt x="2894" y="518"/>
                </a:lnTo>
                <a:lnTo>
                  <a:pt x="2894" y="513"/>
                </a:lnTo>
                <a:lnTo>
                  <a:pt x="2894" y="508"/>
                </a:lnTo>
                <a:lnTo>
                  <a:pt x="2899" y="508"/>
                </a:lnTo>
                <a:lnTo>
                  <a:pt x="2899" y="503"/>
                </a:lnTo>
                <a:lnTo>
                  <a:pt x="2904" y="503"/>
                </a:lnTo>
                <a:lnTo>
                  <a:pt x="2909" y="503"/>
                </a:lnTo>
                <a:lnTo>
                  <a:pt x="2914" y="503"/>
                </a:lnTo>
                <a:lnTo>
                  <a:pt x="2919" y="503"/>
                </a:lnTo>
                <a:lnTo>
                  <a:pt x="2924" y="503"/>
                </a:lnTo>
                <a:lnTo>
                  <a:pt x="2928" y="503"/>
                </a:lnTo>
                <a:lnTo>
                  <a:pt x="2933" y="503"/>
                </a:lnTo>
                <a:lnTo>
                  <a:pt x="2938" y="503"/>
                </a:lnTo>
                <a:lnTo>
                  <a:pt x="2943" y="498"/>
                </a:lnTo>
                <a:lnTo>
                  <a:pt x="2948" y="498"/>
                </a:lnTo>
                <a:lnTo>
                  <a:pt x="2948" y="493"/>
                </a:lnTo>
                <a:lnTo>
                  <a:pt x="2953" y="493"/>
                </a:lnTo>
                <a:lnTo>
                  <a:pt x="2958" y="493"/>
                </a:lnTo>
                <a:lnTo>
                  <a:pt x="2963" y="493"/>
                </a:lnTo>
                <a:lnTo>
                  <a:pt x="2963" y="498"/>
                </a:lnTo>
                <a:lnTo>
                  <a:pt x="2963" y="493"/>
                </a:lnTo>
                <a:lnTo>
                  <a:pt x="2967" y="493"/>
                </a:lnTo>
                <a:lnTo>
                  <a:pt x="2967" y="498"/>
                </a:lnTo>
                <a:lnTo>
                  <a:pt x="2972" y="493"/>
                </a:lnTo>
                <a:lnTo>
                  <a:pt x="2977" y="493"/>
                </a:lnTo>
                <a:lnTo>
                  <a:pt x="2977" y="488"/>
                </a:lnTo>
                <a:lnTo>
                  <a:pt x="2982" y="488"/>
                </a:lnTo>
                <a:lnTo>
                  <a:pt x="2987" y="488"/>
                </a:lnTo>
                <a:lnTo>
                  <a:pt x="2987" y="483"/>
                </a:lnTo>
                <a:lnTo>
                  <a:pt x="2992" y="483"/>
                </a:lnTo>
                <a:lnTo>
                  <a:pt x="2992" y="478"/>
                </a:lnTo>
                <a:lnTo>
                  <a:pt x="2997" y="478"/>
                </a:lnTo>
                <a:lnTo>
                  <a:pt x="3002" y="478"/>
                </a:lnTo>
                <a:lnTo>
                  <a:pt x="3002" y="483"/>
                </a:lnTo>
                <a:lnTo>
                  <a:pt x="3006" y="483"/>
                </a:lnTo>
                <a:lnTo>
                  <a:pt x="3011" y="483"/>
                </a:lnTo>
                <a:lnTo>
                  <a:pt x="3016" y="483"/>
                </a:lnTo>
                <a:lnTo>
                  <a:pt x="3021" y="483"/>
                </a:lnTo>
                <a:lnTo>
                  <a:pt x="3026" y="483"/>
                </a:lnTo>
                <a:lnTo>
                  <a:pt x="3031" y="478"/>
                </a:lnTo>
                <a:lnTo>
                  <a:pt x="3036" y="478"/>
                </a:lnTo>
                <a:lnTo>
                  <a:pt x="3046" y="474"/>
                </a:lnTo>
                <a:lnTo>
                  <a:pt x="3050" y="469"/>
                </a:lnTo>
                <a:lnTo>
                  <a:pt x="3050" y="464"/>
                </a:lnTo>
                <a:lnTo>
                  <a:pt x="3060" y="459"/>
                </a:lnTo>
                <a:lnTo>
                  <a:pt x="3065" y="459"/>
                </a:lnTo>
                <a:lnTo>
                  <a:pt x="3070" y="464"/>
                </a:lnTo>
                <a:lnTo>
                  <a:pt x="3075" y="464"/>
                </a:lnTo>
                <a:lnTo>
                  <a:pt x="3080" y="469"/>
                </a:lnTo>
                <a:lnTo>
                  <a:pt x="3080" y="464"/>
                </a:lnTo>
                <a:lnTo>
                  <a:pt x="3089" y="469"/>
                </a:lnTo>
                <a:lnTo>
                  <a:pt x="3094" y="464"/>
                </a:lnTo>
                <a:lnTo>
                  <a:pt x="3099" y="469"/>
                </a:lnTo>
                <a:lnTo>
                  <a:pt x="3104" y="469"/>
                </a:lnTo>
                <a:lnTo>
                  <a:pt x="3104" y="474"/>
                </a:lnTo>
                <a:lnTo>
                  <a:pt x="3109" y="474"/>
                </a:lnTo>
                <a:lnTo>
                  <a:pt x="3114" y="474"/>
                </a:lnTo>
                <a:lnTo>
                  <a:pt x="3119" y="474"/>
                </a:lnTo>
                <a:lnTo>
                  <a:pt x="3124" y="474"/>
                </a:lnTo>
                <a:lnTo>
                  <a:pt x="3128" y="474"/>
                </a:lnTo>
                <a:lnTo>
                  <a:pt x="3133" y="474"/>
                </a:lnTo>
                <a:lnTo>
                  <a:pt x="3143" y="469"/>
                </a:lnTo>
                <a:lnTo>
                  <a:pt x="3148" y="469"/>
                </a:lnTo>
                <a:lnTo>
                  <a:pt x="3153" y="474"/>
                </a:lnTo>
                <a:lnTo>
                  <a:pt x="3158" y="474"/>
                </a:lnTo>
                <a:lnTo>
                  <a:pt x="3158" y="478"/>
                </a:lnTo>
                <a:lnTo>
                  <a:pt x="3163" y="478"/>
                </a:lnTo>
                <a:lnTo>
                  <a:pt x="3163" y="474"/>
                </a:lnTo>
                <a:lnTo>
                  <a:pt x="3168" y="474"/>
                </a:lnTo>
                <a:lnTo>
                  <a:pt x="3172" y="474"/>
                </a:lnTo>
                <a:lnTo>
                  <a:pt x="3177" y="478"/>
                </a:lnTo>
                <a:lnTo>
                  <a:pt x="3182" y="478"/>
                </a:lnTo>
                <a:lnTo>
                  <a:pt x="3187" y="478"/>
                </a:lnTo>
                <a:lnTo>
                  <a:pt x="3187" y="483"/>
                </a:lnTo>
                <a:lnTo>
                  <a:pt x="3192" y="483"/>
                </a:lnTo>
                <a:lnTo>
                  <a:pt x="3192" y="488"/>
                </a:lnTo>
                <a:lnTo>
                  <a:pt x="3187" y="488"/>
                </a:lnTo>
                <a:lnTo>
                  <a:pt x="3187" y="493"/>
                </a:lnTo>
                <a:lnTo>
                  <a:pt x="3192" y="493"/>
                </a:lnTo>
                <a:lnTo>
                  <a:pt x="3192" y="498"/>
                </a:lnTo>
                <a:lnTo>
                  <a:pt x="3197" y="498"/>
                </a:lnTo>
                <a:lnTo>
                  <a:pt x="3207" y="493"/>
                </a:lnTo>
                <a:lnTo>
                  <a:pt x="3207" y="498"/>
                </a:lnTo>
                <a:lnTo>
                  <a:pt x="3211" y="498"/>
                </a:lnTo>
                <a:lnTo>
                  <a:pt x="3216" y="498"/>
                </a:lnTo>
                <a:lnTo>
                  <a:pt x="3216" y="503"/>
                </a:lnTo>
                <a:lnTo>
                  <a:pt x="3221" y="503"/>
                </a:lnTo>
                <a:lnTo>
                  <a:pt x="3226" y="508"/>
                </a:lnTo>
                <a:lnTo>
                  <a:pt x="3231" y="508"/>
                </a:lnTo>
                <a:lnTo>
                  <a:pt x="3236" y="503"/>
                </a:lnTo>
                <a:lnTo>
                  <a:pt x="3246" y="498"/>
                </a:lnTo>
                <a:lnTo>
                  <a:pt x="3251" y="498"/>
                </a:lnTo>
                <a:lnTo>
                  <a:pt x="3251" y="503"/>
                </a:lnTo>
                <a:lnTo>
                  <a:pt x="3255" y="503"/>
                </a:lnTo>
                <a:lnTo>
                  <a:pt x="3260" y="503"/>
                </a:lnTo>
                <a:lnTo>
                  <a:pt x="3260" y="498"/>
                </a:lnTo>
                <a:lnTo>
                  <a:pt x="3265" y="498"/>
                </a:lnTo>
                <a:lnTo>
                  <a:pt x="3270" y="493"/>
                </a:lnTo>
                <a:lnTo>
                  <a:pt x="3275" y="498"/>
                </a:lnTo>
                <a:lnTo>
                  <a:pt x="3280" y="498"/>
                </a:lnTo>
                <a:lnTo>
                  <a:pt x="3285" y="498"/>
                </a:lnTo>
                <a:lnTo>
                  <a:pt x="3294" y="498"/>
                </a:lnTo>
                <a:lnTo>
                  <a:pt x="3299" y="503"/>
                </a:lnTo>
                <a:lnTo>
                  <a:pt x="3309" y="503"/>
                </a:lnTo>
                <a:lnTo>
                  <a:pt x="3319" y="508"/>
                </a:lnTo>
                <a:lnTo>
                  <a:pt x="3324" y="508"/>
                </a:lnTo>
                <a:lnTo>
                  <a:pt x="3329" y="513"/>
                </a:lnTo>
                <a:lnTo>
                  <a:pt x="3338" y="518"/>
                </a:lnTo>
                <a:lnTo>
                  <a:pt x="3343" y="527"/>
                </a:lnTo>
                <a:lnTo>
                  <a:pt x="3353" y="532"/>
                </a:lnTo>
                <a:lnTo>
                  <a:pt x="3353" y="537"/>
                </a:lnTo>
                <a:lnTo>
                  <a:pt x="3353" y="542"/>
                </a:lnTo>
                <a:lnTo>
                  <a:pt x="3353" y="547"/>
                </a:lnTo>
                <a:lnTo>
                  <a:pt x="3358" y="547"/>
                </a:lnTo>
                <a:lnTo>
                  <a:pt x="3358" y="552"/>
                </a:lnTo>
                <a:lnTo>
                  <a:pt x="3363" y="562"/>
                </a:lnTo>
                <a:lnTo>
                  <a:pt x="3368" y="566"/>
                </a:lnTo>
                <a:lnTo>
                  <a:pt x="3368" y="571"/>
                </a:lnTo>
                <a:lnTo>
                  <a:pt x="3373" y="571"/>
                </a:lnTo>
                <a:lnTo>
                  <a:pt x="3377" y="571"/>
                </a:lnTo>
                <a:lnTo>
                  <a:pt x="3377" y="576"/>
                </a:lnTo>
                <a:lnTo>
                  <a:pt x="3382" y="581"/>
                </a:lnTo>
                <a:lnTo>
                  <a:pt x="3387" y="581"/>
                </a:lnTo>
                <a:lnTo>
                  <a:pt x="3387" y="586"/>
                </a:lnTo>
                <a:lnTo>
                  <a:pt x="3392" y="586"/>
                </a:lnTo>
                <a:lnTo>
                  <a:pt x="3397" y="586"/>
                </a:lnTo>
                <a:lnTo>
                  <a:pt x="3402" y="581"/>
                </a:lnTo>
                <a:lnTo>
                  <a:pt x="3407" y="581"/>
                </a:lnTo>
                <a:lnTo>
                  <a:pt x="3412" y="586"/>
                </a:lnTo>
                <a:lnTo>
                  <a:pt x="3416" y="586"/>
                </a:lnTo>
                <a:lnTo>
                  <a:pt x="3421" y="591"/>
                </a:lnTo>
                <a:lnTo>
                  <a:pt x="3426" y="591"/>
                </a:lnTo>
                <a:lnTo>
                  <a:pt x="3431" y="591"/>
                </a:lnTo>
                <a:lnTo>
                  <a:pt x="3436" y="591"/>
                </a:lnTo>
                <a:lnTo>
                  <a:pt x="3441" y="591"/>
                </a:lnTo>
                <a:lnTo>
                  <a:pt x="3446" y="586"/>
                </a:lnTo>
                <a:lnTo>
                  <a:pt x="3451" y="591"/>
                </a:lnTo>
                <a:lnTo>
                  <a:pt x="3455" y="591"/>
                </a:lnTo>
                <a:lnTo>
                  <a:pt x="3460" y="591"/>
                </a:lnTo>
                <a:lnTo>
                  <a:pt x="3465" y="591"/>
                </a:lnTo>
                <a:lnTo>
                  <a:pt x="3470" y="591"/>
                </a:lnTo>
                <a:lnTo>
                  <a:pt x="3475" y="591"/>
                </a:lnTo>
                <a:lnTo>
                  <a:pt x="3480" y="591"/>
                </a:lnTo>
                <a:lnTo>
                  <a:pt x="3485" y="591"/>
                </a:lnTo>
                <a:lnTo>
                  <a:pt x="3485" y="596"/>
                </a:lnTo>
                <a:lnTo>
                  <a:pt x="3490" y="601"/>
                </a:lnTo>
                <a:lnTo>
                  <a:pt x="3495" y="601"/>
                </a:lnTo>
                <a:lnTo>
                  <a:pt x="3495" y="596"/>
                </a:lnTo>
                <a:lnTo>
                  <a:pt x="3499" y="596"/>
                </a:lnTo>
                <a:lnTo>
                  <a:pt x="3499" y="601"/>
                </a:lnTo>
                <a:lnTo>
                  <a:pt x="3504" y="601"/>
                </a:lnTo>
                <a:lnTo>
                  <a:pt x="3509" y="601"/>
                </a:lnTo>
                <a:lnTo>
                  <a:pt x="3514" y="601"/>
                </a:lnTo>
                <a:lnTo>
                  <a:pt x="3519" y="601"/>
                </a:lnTo>
                <a:lnTo>
                  <a:pt x="3524" y="601"/>
                </a:lnTo>
                <a:lnTo>
                  <a:pt x="3519" y="615"/>
                </a:lnTo>
                <a:lnTo>
                  <a:pt x="3514" y="615"/>
                </a:lnTo>
                <a:lnTo>
                  <a:pt x="3514" y="620"/>
                </a:lnTo>
                <a:lnTo>
                  <a:pt x="3519" y="620"/>
                </a:lnTo>
                <a:lnTo>
                  <a:pt x="3519" y="625"/>
                </a:lnTo>
                <a:lnTo>
                  <a:pt x="3519" y="630"/>
                </a:lnTo>
                <a:lnTo>
                  <a:pt x="3519" y="635"/>
                </a:lnTo>
                <a:lnTo>
                  <a:pt x="3519" y="640"/>
                </a:lnTo>
                <a:lnTo>
                  <a:pt x="3519" y="645"/>
                </a:lnTo>
                <a:lnTo>
                  <a:pt x="3524" y="645"/>
                </a:lnTo>
                <a:lnTo>
                  <a:pt x="3524" y="649"/>
                </a:lnTo>
                <a:lnTo>
                  <a:pt x="3524" y="654"/>
                </a:lnTo>
                <a:lnTo>
                  <a:pt x="3519" y="654"/>
                </a:lnTo>
                <a:lnTo>
                  <a:pt x="3519" y="659"/>
                </a:lnTo>
                <a:lnTo>
                  <a:pt x="3519" y="664"/>
                </a:lnTo>
                <a:lnTo>
                  <a:pt x="3519" y="669"/>
                </a:lnTo>
                <a:lnTo>
                  <a:pt x="3524" y="669"/>
                </a:lnTo>
                <a:lnTo>
                  <a:pt x="3529" y="669"/>
                </a:lnTo>
                <a:lnTo>
                  <a:pt x="3529" y="674"/>
                </a:lnTo>
                <a:lnTo>
                  <a:pt x="3524" y="674"/>
                </a:lnTo>
                <a:lnTo>
                  <a:pt x="3529" y="679"/>
                </a:lnTo>
                <a:close/>
              </a:path>
            </a:pathLst>
          </a:custGeom>
          <a:gradFill rotWithShape="1">
            <a:gsLst>
              <a:gs pos="0">
                <a:schemeClr val="accent1">
                  <a:gamma/>
                  <a:tint val="0"/>
                  <a:invGamma/>
                </a:schemeClr>
              </a:gs>
              <a:gs pos="100000">
                <a:schemeClr val="accent1">
                  <a:alpha val="39999"/>
                </a:schemeClr>
              </a:gs>
            </a:gsLst>
            <a:path path="rect">
              <a:fillToRect l="50000" t="50000" r="50000" b="50000"/>
            </a:path>
          </a:gradFill>
          <a:ln w="9525">
            <a:solidFill>
              <a:srgbClr val="FFFF00"/>
            </a:solidFill>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0901" name="Freeform 6"/>
          <p:cNvSpPr>
            <a:spLocks/>
          </p:cNvSpPr>
          <p:nvPr/>
        </p:nvSpPr>
        <p:spPr bwMode="auto">
          <a:xfrm>
            <a:off x="473075" y="1028700"/>
            <a:ext cx="20638" cy="17463"/>
          </a:xfrm>
          <a:custGeom>
            <a:avLst/>
            <a:gdLst>
              <a:gd name="T0" fmla="*/ 20638 w 39"/>
              <a:gd name="T1" fmla="*/ 8955 h 39"/>
              <a:gd name="T2" fmla="*/ 20638 w 39"/>
              <a:gd name="T3" fmla="*/ 6717 h 39"/>
              <a:gd name="T4" fmla="*/ 20638 w 39"/>
              <a:gd name="T5" fmla="*/ 4478 h 39"/>
              <a:gd name="T6" fmla="*/ 17992 w 39"/>
              <a:gd name="T7" fmla="*/ 4478 h 39"/>
              <a:gd name="T8" fmla="*/ 15875 w 39"/>
              <a:gd name="T9" fmla="*/ 2239 h 39"/>
              <a:gd name="T10" fmla="*/ 15875 w 39"/>
              <a:gd name="T11" fmla="*/ 0 h 39"/>
              <a:gd name="T12" fmla="*/ 13229 w 39"/>
              <a:gd name="T13" fmla="*/ 0 h 39"/>
              <a:gd name="T14" fmla="*/ 10584 w 39"/>
              <a:gd name="T15" fmla="*/ 0 h 39"/>
              <a:gd name="T16" fmla="*/ 10584 w 39"/>
              <a:gd name="T17" fmla="*/ 0 h 39"/>
              <a:gd name="T18" fmla="*/ 7938 w 39"/>
              <a:gd name="T19" fmla="*/ 0 h 39"/>
              <a:gd name="T20" fmla="*/ 5292 w 39"/>
              <a:gd name="T21" fmla="*/ 0 h 39"/>
              <a:gd name="T22" fmla="*/ 5292 w 39"/>
              <a:gd name="T23" fmla="*/ 2239 h 39"/>
              <a:gd name="T24" fmla="*/ 2646 w 39"/>
              <a:gd name="T25" fmla="*/ 4478 h 39"/>
              <a:gd name="T26" fmla="*/ 0 w 39"/>
              <a:gd name="T27" fmla="*/ 4478 h 39"/>
              <a:gd name="T28" fmla="*/ 0 w 39"/>
              <a:gd name="T29" fmla="*/ 6717 h 39"/>
              <a:gd name="T30" fmla="*/ 0 w 39"/>
              <a:gd name="T31" fmla="*/ 8955 h 39"/>
              <a:gd name="T32" fmla="*/ 0 w 39"/>
              <a:gd name="T33" fmla="*/ 8955 h 39"/>
              <a:gd name="T34" fmla="*/ 0 w 39"/>
              <a:gd name="T35" fmla="*/ 10746 h 39"/>
              <a:gd name="T36" fmla="*/ 0 w 39"/>
              <a:gd name="T37" fmla="*/ 12985 h 39"/>
              <a:gd name="T38" fmla="*/ 2646 w 39"/>
              <a:gd name="T39" fmla="*/ 12985 h 39"/>
              <a:gd name="T40" fmla="*/ 5292 w 39"/>
              <a:gd name="T41" fmla="*/ 15224 h 39"/>
              <a:gd name="T42" fmla="*/ 5292 w 39"/>
              <a:gd name="T43" fmla="*/ 17463 h 39"/>
              <a:gd name="T44" fmla="*/ 7938 w 39"/>
              <a:gd name="T45" fmla="*/ 17463 h 39"/>
              <a:gd name="T46" fmla="*/ 10584 w 39"/>
              <a:gd name="T47" fmla="*/ 17463 h 39"/>
              <a:gd name="T48" fmla="*/ 10584 w 39"/>
              <a:gd name="T49" fmla="*/ 17463 h 39"/>
              <a:gd name="T50" fmla="*/ 13229 w 39"/>
              <a:gd name="T51" fmla="*/ 17463 h 39"/>
              <a:gd name="T52" fmla="*/ 15875 w 39"/>
              <a:gd name="T53" fmla="*/ 17463 h 39"/>
              <a:gd name="T54" fmla="*/ 15875 w 39"/>
              <a:gd name="T55" fmla="*/ 15224 h 39"/>
              <a:gd name="T56" fmla="*/ 17992 w 39"/>
              <a:gd name="T57" fmla="*/ 12985 h 39"/>
              <a:gd name="T58" fmla="*/ 20638 w 39"/>
              <a:gd name="T59" fmla="*/ 12985 h 39"/>
              <a:gd name="T60" fmla="*/ 20638 w 39"/>
              <a:gd name="T61" fmla="*/ 10746 h 39"/>
              <a:gd name="T62" fmla="*/ 20638 w 39"/>
              <a:gd name="T63" fmla="*/ 8955 h 39"/>
              <a:gd name="T64" fmla="*/ 20638 w 39"/>
              <a:gd name="T65" fmla="*/ 8955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30" y="5"/>
                </a:lnTo>
                <a:lnTo>
                  <a:pt x="30" y="0"/>
                </a:lnTo>
                <a:lnTo>
                  <a:pt x="25" y="0"/>
                </a:lnTo>
                <a:lnTo>
                  <a:pt x="20" y="0"/>
                </a:lnTo>
                <a:lnTo>
                  <a:pt x="15" y="0"/>
                </a:lnTo>
                <a:lnTo>
                  <a:pt x="10" y="0"/>
                </a:lnTo>
                <a:lnTo>
                  <a:pt x="10" y="5"/>
                </a:lnTo>
                <a:lnTo>
                  <a:pt x="5" y="10"/>
                </a:lnTo>
                <a:lnTo>
                  <a:pt x="0" y="10"/>
                </a:lnTo>
                <a:lnTo>
                  <a:pt x="0" y="15"/>
                </a:lnTo>
                <a:lnTo>
                  <a:pt x="0" y="20"/>
                </a:lnTo>
                <a:lnTo>
                  <a:pt x="0" y="24"/>
                </a:lnTo>
                <a:lnTo>
                  <a:pt x="0" y="29"/>
                </a:lnTo>
                <a:lnTo>
                  <a:pt x="5" y="29"/>
                </a:lnTo>
                <a:lnTo>
                  <a:pt x="10" y="34"/>
                </a:lnTo>
                <a:lnTo>
                  <a:pt x="10" y="39"/>
                </a:lnTo>
                <a:lnTo>
                  <a:pt x="15" y="39"/>
                </a:lnTo>
                <a:lnTo>
                  <a:pt x="20" y="39"/>
                </a:lnTo>
                <a:lnTo>
                  <a:pt x="25" y="39"/>
                </a:lnTo>
                <a:lnTo>
                  <a:pt x="30" y="39"/>
                </a:lnTo>
                <a:lnTo>
                  <a:pt x="30" y="34"/>
                </a:lnTo>
                <a:lnTo>
                  <a:pt x="34" y="29"/>
                </a:lnTo>
                <a:lnTo>
                  <a:pt x="39" y="29"/>
                </a:lnTo>
                <a:lnTo>
                  <a:pt x="39" y="24"/>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02" name="Freeform 7"/>
          <p:cNvSpPr>
            <a:spLocks/>
          </p:cNvSpPr>
          <p:nvPr/>
        </p:nvSpPr>
        <p:spPr bwMode="auto">
          <a:xfrm>
            <a:off x="560388" y="1374775"/>
            <a:ext cx="17462" cy="19050"/>
          </a:xfrm>
          <a:custGeom>
            <a:avLst/>
            <a:gdLst>
              <a:gd name="T0" fmla="*/ 17462 w 39"/>
              <a:gd name="T1" fmla="*/ 9769 h 39"/>
              <a:gd name="T2" fmla="*/ 17462 w 39"/>
              <a:gd name="T3" fmla="*/ 7327 h 39"/>
              <a:gd name="T4" fmla="*/ 17462 w 39"/>
              <a:gd name="T5" fmla="*/ 4885 h 39"/>
              <a:gd name="T6" fmla="*/ 15223 w 39"/>
              <a:gd name="T7" fmla="*/ 4885 h 39"/>
              <a:gd name="T8" fmla="*/ 12985 w 39"/>
              <a:gd name="T9" fmla="*/ 2442 h 39"/>
              <a:gd name="T10" fmla="*/ 12985 w 39"/>
              <a:gd name="T11" fmla="*/ 0 h 39"/>
              <a:gd name="T12" fmla="*/ 10746 w 39"/>
              <a:gd name="T13" fmla="*/ 0 h 39"/>
              <a:gd name="T14" fmla="*/ 8507 w 39"/>
              <a:gd name="T15" fmla="*/ 0 h 39"/>
              <a:gd name="T16" fmla="*/ 8507 w 39"/>
              <a:gd name="T17" fmla="*/ 0 h 39"/>
              <a:gd name="T18" fmla="*/ 6268 w 39"/>
              <a:gd name="T19" fmla="*/ 0 h 39"/>
              <a:gd name="T20" fmla="*/ 4030 w 39"/>
              <a:gd name="T21" fmla="*/ 0 h 39"/>
              <a:gd name="T22" fmla="*/ 4030 w 39"/>
              <a:gd name="T23" fmla="*/ 2442 h 39"/>
              <a:gd name="T24" fmla="*/ 1791 w 39"/>
              <a:gd name="T25" fmla="*/ 4885 h 39"/>
              <a:gd name="T26" fmla="*/ 0 w 39"/>
              <a:gd name="T27" fmla="*/ 4885 h 39"/>
              <a:gd name="T28" fmla="*/ 0 w 39"/>
              <a:gd name="T29" fmla="*/ 7327 h 39"/>
              <a:gd name="T30" fmla="*/ 0 w 39"/>
              <a:gd name="T31" fmla="*/ 9769 h 39"/>
              <a:gd name="T32" fmla="*/ 0 w 39"/>
              <a:gd name="T33" fmla="*/ 9769 h 39"/>
              <a:gd name="T34" fmla="*/ 0 w 39"/>
              <a:gd name="T35" fmla="*/ 11723 h 39"/>
              <a:gd name="T36" fmla="*/ 0 w 39"/>
              <a:gd name="T37" fmla="*/ 14165 h 39"/>
              <a:gd name="T38" fmla="*/ 1791 w 39"/>
              <a:gd name="T39" fmla="*/ 14165 h 39"/>
              <a:gd name="T40" fmla="*/ 4030 w 39"/>
              <a:gd name="T41" fmla="*/ 16608 h 39"/>
              <a:gd name="T42" fmla="*/ 4030 w 39"/>
              <a:gd name="T43" fmla="*/ 19050 h 39"/>
              <a:gd name="T44" fmla="*/ 6268 w 39"/>
              <a:gd name="T45" fmla="*/ 19050 h 39"/>
              <a:gd name="T46" fmla="*/ 8507 w 39"/>
              <a:gd name="T47" fmla="*/ 19050 h 39"/>
              <a:gd name="T48" fmla="*/ 8507 w 39"/>
              <a:gd name="T49" fmla="*/ 19050 h 39"/>
              <a:gd name="T50" fmla="*/ 10746 w 39"/>
              <a:gd name="T51" fmla="*/ 19050 h 39"/>
              <a:gd name="T52" fmla="*/ 12985 w 39"/>
              <a:gd name="T53" fmla="*/ 19050 h 39"/>
              <a:gd name="T54" fmla="*/ 12985 w 39"/>
              <a:gd name="T55" fmla="*/ 16608 h 39"/>
              <a:gd name="T56" fmla="*/ 15223 w 39"/>
              <a:gd name="T57" fmla="*/ 14165 h 39"/>
              <a:gd name="T58" fmla="*/ 17462 w 39"/>
              <a:gd name="T59" fmla="*/ 14165 h 39"/>
              <a:gd name="T60" fmla="*/ 17462 w 39"/>
              <a:gd name="T61" fmla="*/ 11723 h 39"/>
              <a:gd name="T62" fmla="*/ 17462 w 39"/>
              <a:gd name="T63" fmla="*/ 9769 h 39"/>
              <a:gd name="T64" fmla="*/ 17462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19" y="0"/>
                </a:lnTo>
                <a:lnTo>
                  <a:pt x="14" y="0"/>
                </a:lnTo>
                <a:lnTo>
                  <a:pt x="9" y="0"/>
                </a:lnTo>
                <a:lnTo>
                  <a:pt x="9" y="5"/>
                </a:lnTo>
                <a:lnTo>
                  <a:pt x="4" y="10"/>
                </a:lnTo>
                <a:lnTo>
                  <a:pt x="0" y="10"/>
                </a:lnTo>
                <a:lnTo>
                  <a:pt x="0" y="15"/>
                </a:lnTo>
                <a:lnTo>
                  <a:pt x="0" y="20"/>
                </a:lnTo>
                <a:lnTo>
                  <a:pt x="0" y="24"/>
                </a:lnTo>
                <a:lnTo>
                  <a:pt x="0" y="29"/>
                </a:lnTo>
                <a:lnTo>
                  <a:pt x="4" y="29"/>
                </a:lnTo>
                <a:lnTo>
                  <a:pt x="9" y="34"/>
                </a:lnTo>
                <a:lnTo>
                  <a:pt x="9" y="39"/>
                </a:lnTo>
                <a:lnTo>
                  <a:pt x="14" y="39"/>
                </a:lnTo>
                <a:lnTo>
                  <a:pt x="19" y="39"/>
                </a:lnTo>
                <a:lnTo>
                  <a:pt x="24" y="39"/>
                </a:lnTo>
                <a:lnTo>
                  <a:pt x="29" y="39"/>
                </a:lnTo>
                <a:lnTo>
                  <a:pt x="29" y="34"/>
                </a:lnTo>
                <a:lnTo>
                  <a:pt x="34" y="29"/>
                </a:lnTo>
                <a:lnTo>
                  <a:pt x="39" y="29"/>
                </a:lnTo>
                <a:lnTo>
                  <a:pt x="39" y="24"/>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03" name="Freeform 8"/>
          <p:cNvSpPr>
            <a:spLocks/>
          </p:cNvSpPr>
          <p:nvPr/>
        </p:nvSpPr>
        <p:spPr bwMode="auto">
          <a:xfrm>
            <a:off x="560388" y="1365250"/>
            <a:ext cx="17462" cy="20638"/>
          </a:xfrm>
          <a:custGeom>
            <a:avLst/>
            <a:gdLst>
              <a:gd name="T0" fmla="*/ 17462 w 39"/>
              <a:gd name="T1" fmla="*/ 10584 h 39"/>
              <a:gd name="T2" fmla="*/ 17462 w 39"/>
              <a:gd name="T3" fmla="*/ 7938 h 39"/>
              <a:gd name="T4" fmla="*/ 17462 w 39"/>
              <a:gd name="T5" fmla="*/ 5292 h 39"/>
              <a:gd name="T6" fmla="*/ 15223 w 39"/>
              <a:gd name="T7" fmla="*/ 5292 h 39"/>
              <a:gd name="T8" fmla="*/ 12985 w 39"/>
              <a:gd name="T9" fmla="*/ 2646 h 39"/>
              <a:gd name="T10" fmla="*/ 12985 w 39"/>
              <a:gd name="T11" fmla="*/ 0 h 39"/>
              <a:gd name="T12" fmla="*/ 10746 w 39"/>
              <a:gd name="T13" fmla="*/ 0 h 39"/>
              <a:gd name="T14" fmla="*/ 8507 w 39"/>
              <a:gd name="T15" fmla="*/ 0 h 39"/>
              <a:gd name="T16" fmla="*/ 8507 w 39"/>
              <a:gd name="T17" fmla="*/ 0 h 39"/>
              <a:gd name="T18" fmla="*/ 6268 w 39"/>
              <a:gd name="T19" fmla="*/ 0 h 39"/>
              <a:gd name="T20" fmla="*/ 4030 w 39"/>
              <a:gd name="T21" fmla="*/ 0 h 39"/>
              <a:gd name="T22" fmla="*/ 4030 w 39"/>
              <a:gd name="T23" fmla="*/ 2646 h 39"/>
              <a:gd name="T24" fmla="*/ 1791 w 39"/>
              <a:gd name="T25" fmla="*/ 5292 h 39"/>
              <a:gd name="T26" fmla="*/ 0 w 39"/>
              <a:gd name="T27" fmla="*/ 5292 h 39"/>
              <a:gd name="T28" fmla="*/ 0 w 39"/>
              <a:gd name="T29" fmla="*/ 7938 h 39"/>
              <a:gd name="T30" fmla="*/ 0 w 39"/>
              <a:gd name="T31" fmla="*/ 10584 h 39"/>
              <a:gd name="T32" fmla="*/ 0 w 39"/>
              <a:gd name="T33" fmla="*/ 10584 h 39"/>
              <a:gd name="T34" fmla="*/ 0 w 39"/>
              <a:gd name="T35" fmla="*/ 13229 h 39"/>
              <a:gd name="T36" fmla="*/ 0 w 39"/>
              <a:gd name="T37" fmla="*/ 15875 h 39"/>
              <a:gd name="T38" fmla="*/ 1791 w 39"/>
              <a:gd name="T39" fmla="*/ 15875 h 39"/>
              <a:gd name="T40" fmla="*/ 4030 w 39"/>
              <a:gd name="T41" fmla="*/ 18521 h 39"/>
              <a:gd name="T42" fmla="*/ 4030 w 39"/>
              <a:gd name="T43" fmla="*/ 20638 h 39"/>
              <a:gd name="T44" fmla="*/ 6268 w 39"/>
              <a:gd name="T45" fmla="*/ 20638 h 39"/>
              <a:gd name="T46" fmla="*/ 8507 w 39"/>
              <a:gd name="T47" fmla="*/ 20638 h 39"/>
              <a:gd name="T48" fmla="*/ 8507 w 39"/>
              <a:gd name="T49" fmla="*/ 20638 h 39"/>
              <a:gd name="T50" fmla="*/ 10746 w 39"/>
              <a:gd name="T51" fmla="*/ 20638 h 39"/>
              <a:gd name="T52" fmla="*/ 12985 w 39"/>
              <a:gd name="T53" fmla="*/ 20638 h 39"/>
              <a:gd name="T54" fmla="*/ 12985 w 39"/>
              <a:gd name="T55" fmla="*/ 18521 h 39"/>
              <a:gd name="T56" fmla="*/ 15223 w 39"/>
              <a:gd name="T57" fmla="*/ 15875 h 39"/>
              <a:gd name="T58" fmla="*/ 17462 w 39"/>
              <a:gd name="T59" fmla="*/ 15875 h 39"/>
              <a:gd name="T60" fmla="*/ 17462 w 39"/>
              <a:gd name="T61" fmla="*/ 13229 h 39"/>
              <a:gd name="T62" fmla="*/ 17462 w 39"/>
              <a:gd name="T63" fmla="*/ 10584 h 39"/>
              <a:gd name="T64" fmla="*/ 17462 w 39"/>
              <a:gd name="T65" fmla="*/ 10584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19" y="0"/>
                </a:lnTo>
                <a:lnTo>
                  <a:pt x="14" y="0"/>
                </a:lnTo>
                <a:lnTo>
                  <a:pt x="9" y="0"/>
                </a:lnTo>
                <a:lnTo>
                  <a:pt x="9" y="5"/>
                </a:lnTo>
                <a:lnTo>
                  <a:pt x="4" y="10"/>
                </a:lnTo>
                <a:lnTo>
                  <a:pt x="0" y="10"/>
                </a:lnTo>
                <a:lnTo>
                  <a:pt x="0" y="15"/>
                </a:lnTo>
                <a:lnTo>
                  <a:pt x="0" y="20"/>
                </a:lnTo>
                <a:lnTo>
                  <a:pt x="0" y="25"/>
                </a:lnTo>
                <a:lnTo>
                  <a:pt x="0" y="30"/>
                </a:lnTo>
                <a:lnTo>
                  <a:pt x="4" y="30"/>
                </a:lnTo>
                <a:lnTo>
                  <a:pt x="9" y="35"/>
                </a:lnTo>
                <a:lnTo>
                  <a:pt x="9" y="39"/>
                </a:lnTo>
                <a:lnTo>
                  <a:pt x="14" y="39"/>
                </a:lnTo>
                <a:lnTo>
                  <a:pt x="19" y="39"/>
                </a:lnTo>
                <a:lnTo>
                  <a:pt x="24" y="39"/>
                </a:lnTo>
                <a:lnTo>
                  <a:pt x="29" y="39"/>
                </a:lnTo>
                <a:lnTo>
                  <a:pt x="29" y="35"/>
                </a:lnTo>
                <a:lnTo>
                  <a:pt x="34" y="30"/>
                </a:lnTo>
                <a:lnTo>
                  <a:pt x="39" y="30"/>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04" name="Freeform 9"/>
          <p:cNvSpPr>
            <a:spLocks/>
          </p:cNvSpPr>
          <p:nvPr/>
        </p:nvSpPr>
        <p:spPr bwMode="auto">
          <a:xfrm>
            <a:off x="560388" y="1370013"/>
            <a:ext cx="17462" cy="20637"/>
          </a:xfrm>
          <a:custGeom>
            <a:avLst/>
            <a:gdLst>
              <a:gd name="T0" fmla="*/ 17462 w 39"/>
              <a:gd name="T1" fmla="*/ 10583 h 39"/>
              <a:gd name="T2" fmla="*/ 17462 w 39"/>
              <a:gd name="T3" fmla="*/ 7937 h 39"/>
              <a:gd name="T4" fmla="*/ 17462 w 39"/>
              <a:gd name="T5" fmla="*/ 5292 h 39"/>
              <a:gd name="T6" fmla="*/ 15223 w 39"/>
              <a:gd name="T7" fmla="*/ 5292 h 39"/>
              <a:gd name="T8" fmla="*/ 12985 w 39"/>
              <a:gd name="T9" fmla="*/ 2646 h 39"/>
              <a:gd name="T10" fmla="*/ 12985 w 39"/>
              <a:gd name="T11" fmla="*/ 0 h 39"/>
              <a:gd name="T12" fmla="*/ 10746 w 39"/>
              <a:gd name="T13" fmla="*/ 0 h 39"/>
              <a:gd name="T14" fmla="*/ 8507 w 39"/>
              <a:gd name="T15" fmla="*/ 0 h 39"/>
              <a:gd name="T16" fmla="*/ 8507 w 39"/>
              <a:gd name="T17" fmla="*/ 0 h 39"/>
              <a:gd name="T18" fmla="*/ 6268 w 39"/>
              <a:gd name="T19" fmla="*/ 0 h 39"/>
              <a:gd name="T20" fmla="*/ 4030 w 39"/>
              <a:gd name="T21" fmla="*/ 0 h 39"/>
              <a:gd name="T22" fmla="*/ 4030 w 39"/>
              <a:gd name="T23" fmla="*/ 2646 h 39"/>
              <a:gd name="T24" fmla="*/ 1791 w 39"/>
              <a:gd name="T25" fmla="*/ 5292 h 39"/>
              <a:gd name="T26" fmla="*/ 0 w 39"/>
              <a:gd name="T27" fmla="*/ 5292 h 39"/>
              <a:gd name="T28" fmla="*/ 0 w 39"/>
              <a:gd name="T29" fmla="*/ 7937 h 39"/>
              <a:gd name="T30" fmla="*/ 0 w 39"/>
              <a:gd name="T31" fmla="*/ 10583 h 39"/>
              <a:gd name="T32" fmla="*/ 0 w 39"/>
              <a:gd name="T33" fmla="*/ 10583 h 39"/>
              <a:gd name="T34" fmla="*/ 0 w 39"/>
              <a:gd name="T35" fmla="*/ 13229 h 39"/>
              <a:gd name="T36" fmla="*/ 0 w 39"/>
              <a:gd name="T37" fmla="*/ 15345 h 39"/>
              <a:gd name="T38" fmla="*/ 1791 w 39"/>
              <a:gd name="T39" fmla="*/ 15345 h 39"/>
              <a:gd name="T40" fmla="*/ 4030 w 39"/>
              <a:gd name="T41" fmla="*/ 17991 h 39"/>
              <a:gd name="T42" fmla="*/ 4030 w 39"/>
              <a:gd name="T43" fmla="*/ 20637 h 39"/>
              <a:gd name="T44" fmla="*/ 6268 w 39"/>
              <a:gd name="T45" fmla="*/ 20637 h 39"/>
              <a:gd name="T46" fmla="*/ 8507 w 39"/>
              <a:gd name="T47" fmla="*/ 20637 h 39"/>
              <a:gd name="T48" fmla="*/ 8507 w 39"/>
              <a:gd name="T49" fmla="*/ 20637 h 39"/>
              <a:gd name="T50" fmla="*/ 10746 w 39"/>
              <a:gd name="T51" fmla="*/ 20637 h 39"/>
              <a:gd name="T52" fmla="*/ 12985 w 39"/>
              <a:gd name="T53" fmla="*/ 20637 h 39"/>
              <a:gd name="T54" fmla="*/ 12985 w 39"/>
              <a:gd name="T55" fmla="*/ 17991 h 39"/>
              <a:gd name="T56" fmla="*/ 15223 w 39"/>
              <a:gd name="T57" fmla="*/ 15345 h 39"/>
              <a:gd name="T58" fmla="*/ 17462 w 39"/>
              <a:gd name="T59" fmla="*/ 15345 h 39"/>
              <a:gd name="T60" fmla="*/ 17462 w 39"/>
              <a:gd name="T61" fmla="*/ 13229 h 39"/>
              <a:gd name="T62" fmla="*/ 17462 w 39"/>
              <a:gd name="T63" fmla="*/ 10583 h 39"/>
              <a:gd name="T64" fmla="*/ 17462 w 39"/>
              <a:gd name="T65" fmla="*/ 10583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19" y="0"/>
                </a:lnTo>
                <a:lnTo>
                  <a:pt x="14" y="0"/>
                </a:lnTo>
                <a:lnTo>
                  <a:pt x="9" y="0"/>
                </a:lnTo>
                <a:lnTo>
                  <a:pt x="9" y="5"/>
                </a:lnTo>
                <a:lnTo>
                  <a:pt x="4" y="10"/>
                </a:lnTo>
                <a:lnTo>
                  <a:pt x="0" y="10"/>
                </a:lnTo>
                <a:lnTo>
                  <a:pt x="0" y="15"/>
                </a:lnTo>
                <a:lnTo>
                  <a:pt x="0" y="20"/>
                </a:lnTo>
                <a:lnTo>
                  <a:pt x="0" y="25"/>
                </a:lnTo>
                <a:lnTo>
                  <a:pt x="0" y="29"/>
                </a:lnTo>
                <a:lnTo>
                  <a:pt x="4" y="29"/>
                </a:lnTo>
                <a:lnTo>
                  <a:pt x="9" y="34"/>
                </a:lnTo>
                <a:lnTo>
                  <a:pt x="9" y="39"/>
                </a:lnTo>
                <a:lnTo>
                  <a:pt x="14" y="39"/>
                </a:lnTo>
                <a:lnTo>
                  <a:pt x="19" y="39"/>
                </a:lnTo>
                <a:lnTo>
                  <a:pt x="24" y="39"/>
                </a:lnTo>
                <a:lnTo>
                  <a:pt x="29" y="39"/>
                </a:lnTo>
                <a:lnTo>
                  <a:pt x="29" y="34"/>
                </a:lnTo>
                <a:lnTo>
                  <a:pt x="34" y="29"/>
                </a:lnTo>
                <a:lnTo>
                  <a:pt x="39" y="29"/>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05" name="Freeform 10"/>
          <p:cNvSpPr>
            <a:spLocks/>
          </p:cNvSpPr>
          <p:nvPr/>
        </p:nvSpPr>
        <p:spPr bwMode="auto">
          <a:xfrm>
            <a:off x="563563" y="1370013"/>
            <a:ext cx="17462" cy="20637"/>
          </a:xfrm>
          <a:custGeom>
            <a:avLst/>
            <a:gdLst>
              <a:gd name="T0" fmla="*/ 17462 w 40"/>
              <a:gd name="T1" fmla="*/ 10583 h 39"/>
              <a:gd name="T2" fmla="*/ 17462 w 40"/>
              <a:gd name="T3" fmla="*/ 7937 h 39"/>
              <a:gd name="T4" fmla="*/ 17462 w 40"/>
              <a:gd name="T5" fmla="*/ 5292 h 39"/>
              <a:gd name="T6" fmla="*/ 15279 w 40"/>
              <a:gd name="T7" fmla="*/ 5292 h 39"/>
              <a:gd name="T8" fmla="*/ 13097 w 40"/>
              <a:gd name="T9" fmla="*/ 2646 h 39"/>
              <a:gd name="T10" fmla="*/ 13097 w 40"/>
              <a:gd name="T11" fmla="*/ 0 h 39"/>
              <a:gd name="T12" fmla="*/ 10914 w 40"/>
              <a:gd name="T13" fmla="*/ 0 h 39"/>
              <a:gd name="T14" fmla="*/ 8731 w 40"/>
              <a:gd name="T15" fmla="*/ 0 h 39"/>
              <a:gd name="T16" fmla="*/ 8731 w 40"/>
              <a:gd name="T17" fmla="*/ 0 h 39"/>
              <a:gd name="T18" fmla="*/ 6548 w 40"/>
              <a:gd name="T19" fmla="*/ 0 h 39"/>
              <a:gd name="T20" fmla="*/ 4366 w 40"/>
              <a:gd name="T21" fmla="*/ 0 h 39"/>
              <a:gd name="T22" fmla="*/ 4366 w 40"/>
              <a:gd name="T23" fmla="*/ 2646 h 39"/>
              <a:gd name="T24" fmla="*/ 2183 w 40"/>
              <a:gd name="T25" fmla="*/ 5292 h 39"/>
              <a:gd name="T26" fmla="*/ 0 w 40"/>
              <a:gd name="T27" fmla="*/ 5292 h 39"/>
              <a:gd name="T28" fmla="*/ 0 w 40"/>
              <a:gd name="T29" fmla="*/ 7937 h 39"/>
              <a:gd name="T30" fmla="*/ 0 w 40"/>
              <a:gd name="T31" fmla="*/ 10583 h 39"/>
              <a:gd name="T32" fmla="*/ 0 w 40"/>
              <a:gd name="T33" fmla="*/ 10583 h 39"/>
              <a:gd name="T34" fmla="*/ 0 w 40"/>
              <a:gd name="T35" fmla="*/ 13229 h 39"/>
              <a:gd name="T36" fmla="*/ 0 w 40"/>
              <a:gd name="T37" fmla="*/ 15345 h 39"/>
              <a:gd name="T38" fmla="*/ 2183 w 40"/>
              <a:gd name="T39" fmla="*/ 15345 h 39"/>
              <a:gd name="T40" fmla="*/ 4366 w 40"/>
              <a:gd name="T41" fmla="*/ 17991 h 39"/>
              <a:gd name="T42" fmla="*/ 4366 w 40"/>
              <a:gd name="T43" fmla="*/ 20637 h 39"/>
              <a:gd name="T44" fmla="*/ 6548 w 40"/>
              <a:gd name="T45" fmla="*/ 20637 h 39"/>
              <a:gd name="T46" fmla="*/ 8731 w 40"/>
              <a:gd name="T47" fmla="*/ 20637 h 39"/>
              <a:gd name="T48" fmla="*/ 8731 w 40"/>
              <a:gd name="T49" fmla="*/ 20637 h 39"/>
              <a:gd name="T50" fmla="*/ 10914 w 40"/>
              <a:gd name="T51" fmla="*/ 20637 h 39"/>
              <a:gd name="T52" fmla="*/ 13097 w 40"/>
              <a:gd name="T53" fmla="*/ 20637 h 39"/>
              <a:gd name="T54" fmla="*/ 13097 w 40"/>
              <a:gd name="T55" fmla="*/ 17991 h 39"/>
              <a:gd name="T56" fmla="*/ 15279 w 40"/>
              <a:gd name="T57" fmla="*/ 15345 h 39"/>
              <a:gd name="T58" fmla="*/ 17462 w 40"/>
              <a:gd name="T59" fmla="*/ 15345 h 39"/>
              <a:gd name="T60" fmla="*/ 17462 w 40"/>
              <a:gd name="T61" fmla="*/ 13229 h 39"/>
              <a:gd name="T62" fmla="*/ 17462 w 40"/>
              <a:gd name="T63" fmla="*/ 10583 h 39"/>
              <a:gd name="T64" fmla="*/ 17462 w 40"/>
              <a:gd name="T65" fmla="*/ 10583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 h="39">
                <a:moveTo>
                  <a:pt x="40" y="20"/>
                </a:moveTo>
                <a:lnTo>
                  <a:pt x="40" y="15"/>
                </a:lnTo>
                <a:lnTo>
                  <a:pt x="40" y="10"/>
                </a:lnTo>
                <a:lnTo>
                  <a:pt x="35" y="10"/>
                </a:lnTo>
                <a:lnTo>
                  <a:pt x="30" y="5"/>
                </a:lnTo>
                <a:lnTo>
                  <a:pt x="30" y="0"/>
                </a:lnTo>
                <a:lnTo>
                  <a:pt x="25" y="0"/>
                </a:lnTo>
                <a:lnTo>
                  <a:pt x="20" y="0"/>
                </a:lnTo>
                <a:lnTo>
                  <a:pt x="15" y="0"/>
                </a:lnTo>
                <a:lnTo>
                  <a:pt x="10" y="0"/>
                </a:lnTo>
                <a:lnTo>
                  <a:pt x="10" y="5"/>
                </a:lnTo>
                <a:lnTo>
                  <a:pt x="5" y="10"/>
                </a:lnTo>
                <a:lnTo>
                  <a:pt x="0" y="10"/>
                </a:lnTo>
                <a:lnTo>
                  <a:pt x="0" y="15"/>
                </a:lnTo>
                <a:lnTo>
                  <a:pt x="0" y="20"/>
                </a:lnTo>
                <a:lnTo>
                  <a:pt x="0" y="25"/>
                </a:lnTo>
                <a:lnTo>
                  <a:pt x="0" y="29"/>
                </a:lnTo>
                <a:lnTo>
                  <a:pt x="5" y="29"/>
                </a:lnTo>
                <a:lnTo>
                  <a:pt x="10" y="34"/>
                </a:lnTo>
                <a:lnTo>
                  <a:pt x="10" y="39"/>
                </a:lnTo>
                <a:lnTo>
                  <a:pt x="15" y="39"/>
                </a:lnTo>
                <a:lnTo>
                  <a:pt x="20" y="39"/>
                </a:lnTo>
                <a:lnTo>
                  <a:pt x="25" y="39"/>
                </a:lnTo>
                <a:lnTo>
                  <a:pt x="30" y="39"/>
                </a:lnTo>
                <a:lnTo>
                  <a:pt x="30" y="34"/>
                </a:lnTo>
                <a:lnTo>
                  <a:pt x="35" y="29"/>
                </a:lnTo>
                <a:lnTo>
                  <a:pt x="40" y="29"/>
                </a:lnTo>
                <a:lnTo>
                  <a:pt x="40" y="25"/>
                </a:lnTo>
                <a:lnTo>
                  <a:pt x="40"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06" name="Freeform 11"/>
          <p:cNvSpPr>
            <a:spLocks/>
          </p:cNvSpPr>
          <p:nvPr/>
        </p:nvSpPr>
        <p:spPr bwMode="auto">
          <a:xfrm>
            <a:off x="560388" y="1370013"/>
            <a:ext cx="17462" cy="20637"/>
          </a:xfrm>
          <a:custGeom>
            <a:avLst/>
            <a:gdLst>
              <a:gd name="T0" fmla="*/ 17462 w 39"/>
              <a:gd name="T1" fmla="*/ 10583 h 39"/>
              <a:gd name="T2" fmla="*/ 17462 w 39"/>
              <a:gd name="T3" fmla="*/ 7937 h 39"/>
              <a:gd name="T4" fmla="*/ 17462 w 39"/>
              <a:gd name="T5" fmla="*/ 5292 h 39"/>
              <a:gd name="T6" fmla="*/ 15223 w 39"/>
              <a:gd name="T7" fmla="*/ 5292 h 39"/>
              <a:gd name="T8" fmla="*/ 12985 w 39"/>
              <a:gd name="T9" fmla="*/ 2646 h 39"/>
              <a:gd name="T10" fmla="*/ 12985 w 39"/>
              <a:gd name="T11" fmla="*/ 0 h 39"/>
              <a:gd name="T12" fmla="*/ 10746 w 39"/>
              <a:gd name="T13" fmla="*/ 0 h 39"/>
              <a:gd name="T14" fmla="*/ 8507 w 39"/>
              <a:gd name="T15" fmla="*/ 0 h 39"/>
              <a:gd name="T16" fmla="*/ 8507 w 39"/>
              <a:gd name="T17" fmla="*/ 0 h 39"/>
              <a:gd name="T18" fmla="*/ 6268 w 39"/>
              <a:gd name="T19" fmla="*/ 0 h 39"/>
              <a:gd name="T20" fmla="*/ 4030 w 39"/>
              <a:gd name="T21" fmla="*/ 0 h 39"/>
              <a:gd name="T22" fmla="*/ 4030 w 39"/>
              <a:gd name="T23" fmla="*/ 2646 h 39"/>
              <a:gd name="T24" fmla="*/ 1791 w 39"/>
              <a:gd name="T25" fmla="*/ 5292 h 39"/>
              <a:gd name="T26" fmla="*/ 0 w 39"/>
              <a:gd name="T27" fmla="*/ 5292 h 39"/>
              <a:gd name="T28" fmla="*/ 0 w 39"/>
              <a:gd name="T29" fmla="*/ 7937 h 39"/>
              <a:gd name="T30" fmla="*/ 0 w 39"/>
              <a:gd name="T31" fmla="*/ 10583 h 39"/>
              <a:gd name="T32" fmla="*/ 0 w 39"/>
              <a:gd name="T33" fmla="*/ 10583 h 39"/>
              <a:gd name="T34" fmla="*/ 0 w 39"/>
              <a:gd name="T35" fmla="*/ 13229 h 39"/>
              <a:gd name="T36" fmla="*/ 0 w 39"/>
              <a:gd name="T37" fmla="*/ 15345 h 39"/>
              <a:gd name="T38" fmla="*/ 1791 w 39"/>
              <a:gd name="T39" fmla="*/ 15345 h 39"/>
              <a:gd name="T40" fmla="*/ 4030 w 39"/>
              <a:gd name="T41" fmla="*/ 17991 h 39"/>
              <a:gd name="T42" fmla="*/ 4030 w 39"/>
              <a:gd name="T43" fmla="*/ 20637 h 39"/>
              <a:gd name="T44" fmla="*/ 6268 w 39"/>
              <a:gd name="T45" fmla="*/ 20637 h 39"/>
              <a:gd name="T46" fmla="*/ 8507 w 39"/>
              <a:gd name="T47" fmla="*/ 20637 h 39"/>
              <a:gd name="T48" fmla="*/ 8507 w 39"/>
              <a:gd name="T49" fmla="*/ 20637 h 39"/>
              <a:gd name="T50" fmla="*/ 10746 w 39"/>
              <a:gd name="T51" fmla="*/ 20637 h 39"/>
              <a:gd name="T52" fmla="*/ 12985 w 39"/>
              <a:gd name="T53" fmla="*/ 20637 h 39"/>
              <a:gd name="T54" fmla="*/ 12985 w 39"/>
              <a:gd name="T55" fmla="*/ 17991 h 39"/>
              <a:gd name="T56" fmla="*/ 15223 w 39"/>
              <a:gd name="T57" fmla="*/ 15345 h 39"/>
              <a:gd name="T58" fmla="*/ 17462 w 39"/>
              <a:gd name="T59" fmla="*/ 15345 h 39"/>
              <a:gd name="T60" fmla="*/ 17462 w 39"/>
              <a:gd name="T61" fmla="*/ 13229 h 39"/>
              <a:gd name="T62" fmla="*/ 17462 w 39"/>
              <a:gd name="T63" fmla="*/ 10583 h 39"/>
              <a:gd name="T64" fmla="*/ 17462 w 39"/>
              <a:gd name="T65" fmla="*/ 10583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19" y="0"/>
                </a:lnTo>
                <a:lnTo>
                  <a:pt x="14" y="0"/>
                </a:lnTo>
                <a:lnTo>
                  <a:pt x="9" y="0"/>
                </a:lnTo>
                <a:lnTo>
                  <a:pt x="9" y="5"/>
                </a:lnTo>
                <a:lnTo>
                  <a:pt x="4" y="10"/>
                </a:lnTo>
                <a:lnTo>
                  <a:pt x="0" y="10"/>
                </a:lnTo>
                <a:lnTo>
                  <a:pt x="0" y="15"/>
                </a:lnTo>
                <a:lnTo>
                  <a:pt x="0" y="20"/>
                </a:lnTo>
                <a:lnTo>
                  <a:pt x="0" y="25"/>
                </a:lnTo>
                <a:lnTo>
                  <a:pt x="0" y="29"/>
                </a:lnTo>
                <a:lnTo>
                  <a:pt x="4" y="29"/>
                </a:lnTo>
                <a:lnTo>
                  <a:pt x="9" y="34"/>
                </a:lnTo>
                <a:lnTo>
                  <a:pt x="9" y="39"/>
                </a:lnTo>
                <a:lnTo>
                  <a:pt x="14" y="39"/>
                </a:lnTo>
                <a:lnTo>
                  <a:pt x="19" y="39"/>
                </a:lnTo>
                <a:lnTo>
                  <a:pt x="24" y="39"/>
                </a:lnTo>
                <a:lnTo>
                  <a:pt x="29" y="39"/>
                </a:lnTo>
                <a:lnTo>
                  <a:pt x="29" y="34"/>
                </a:lnTo>
                <a:lnTo>
                  <a:pt x="34" y="29"/>
                </a:lnTo>
                <a:lnTo>
                  <a:pt x="39" y="29"/>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07" name="Freeform 12"/>
          <p:cNvSpPr>
            <a:spLocks/>
          </p:cNvSpPr>
          <p:nvPr/>
        </p:nvSpPr>
        <p:spPr bwMode="auto">
          <a:xfrm>
            <a:off x="563563" y="1370013"/>
            <a:ext cx="17462" cy="20637"/>
          </a:xfrm>
          <a:custGeom>
            <a:avLst/>
            <a:gdLst>
              <a:gd name="T0" fmla="*/ 17462 w 40"/>
              <a:gd name="T1" fmla="*/ 10583 h 39"/>
              <a:gd name="T2" fmla="*/ 17462 w 40"/>
              <a:gd name="T3" fmla="*/ 7937 h 39"/>
              <a:gd name="T4" fmla="*/ 17462 w 40"/>
              <a:gd name="T5" fmla="*/ 5292 h 39"/>
              <a:gd name="T6" fmla="*/ 15279 w 40"/>
              <a:gd name="T7" fmla="*/ 5292 h 39"/>
              <a:gd name="T8" fmla="*/ 13097 w 40"/>
              <a:gd name="T9" fmla="*/ 2646 h 39"/>
              <a:gd name="T10" fmla="*/ 13097 w 40"/>
              <a:gd name="T11" fmla="*/ 0 h 39"/>
              <a:gd name="T12" fmla="*/ 10914 w 40"/>
              <a:gd name="T13" fmla="*/ 0 h 39"/>
              <a:gd name="T14" fmla="*/ 8731 w 40"/>
              <a:gd name="T15" fmla="*/ 0 h 39"/>
              <a:gd name="T16" fmla="*/ 8731 w 40"/>
              <a:gd name="T17" fmla="*/ 0 h 39"/>
              <a:gd name="T18" fmla="*/ 6548 w 40"/>
              <a:gd name="T19" fmla="*/ 0 h 39"/>
              <a:gd name="T20" fmla="*/ 4366 w 40"/>
              <a:gd name="T21" fmla="*/ 0 h 39"/>
              <a:gd name="T22" fmla="*/ 4366 w 40"/>
              <a:gd name="T23" fmla="*/ 2646 h 39"/>
              <a:gd name="T24" fmla="*/ 2183 w 40"/>
              <a:gd name="T25" fmla="*/ 5292 h 39"/>
              <a:gd name="T26" fmla="*/ 0 w 40"/>
              <a:gd name="T27" fmla="*/ 5292 h 39"/>
              <a:gd name="T28" fmla="*/ 0 w 40"/>
              <a:gd name="T29" fmla="*/ 7937 h 39"/>
              <a:gd name="T30" fmla="*/ 0 w 40"/>
              <a:gd name="T31" fmla="*/ 10583 h 39"/>
              <a:gd name="T32" fmla="*/ 0 w 40"/>
              <a:gd name="T33" fmla="*/ 10583 h 39"/>
              <a:gd name="T34" fmla="*/ 0 w 40"/>
              <a:gd name="T35" fmla="*/ 13229 h 39"/>
              <a:gd name="T36" fmla="*/ 0 w 40"/>
              <a:gd name="T37" fmla="*/ 15345 h 39"/>
              <a:gd name="T38" fmla="*/ 2183 w 40"/>
              <a:gd name="T39" fmla="*/ 15345 h 39"/>
              <a:gd name="T40" fmla="*/ 4366 w 40"/>
              <a:gd name="T41" fmla="*/ 17991 h 39"/>
              <a:gd name="T42" fmla="*/ 4366 w 40"/>
              <a:gd name="T43" fmla="*/ 20637 h 39"/>
              <a:gd name="T44" fmla="*/ 6548 w 40"/>
              <a:gd name="T45" fmla="*/ 20637 h 39"/>
              <a:gd name="T46" fmla="*/ 8731 w 40"/>
              <a:gd name="T47" fmla="*/ 20637 h 39"/>
              <a:gd name="T48" fmla="*/ 8731 w 40"/>
              <a:gd name="T49" fmla="*/ 20637 h 39"/>
              <a:gd name="T50" fmla="*/ 10914 w 40"/>
              <a:gd name="T51" fmla="*/ 20637 h 39"/>
              <a:gd name="T52" fmla="*/ 13097 w 40"/>
              <a:gd name="T53" fmla="*/ 20637 h 39"/>
              <a:gd name="T54" fmla="*/ 13097 w 40"/>
              <a:gd name="T55" fmla="*/ 17991 h 39"/>
              <a:gd name="T56" fmla="*/ 15279 w 40"/>
              <a:gd name="T57" fmla="*/ 15345 h 39"/>
              <a:gd name="T58" fmla="*/ 17462 w 40"/>
              <a:gd name="T59" fmla="*/ 15345 h 39"/>
              <a:gd name="T60" fmla="*/ 17462 w 40"/>
              <a:gd name="T61" fmla="*/ 13229 h 39"/>
              <a:gd name="T62" fmla="*/ 17462 w 40"/>
              <a:gd name="T63" fmla="*/ 10583 h 39"/>
              <a:gd name="T64" fmla="*/ 17462 w 40"/>
              <a:gd name="T65" fmla="*/ 10583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 h="39">
                <a:moveTo>
                  <a:pt x="40" y="20"/>
                </a:moveTo>
                <a:lnTo>
                  <a:pt x="40" y="15"/>
                </a:lnTo>
                <a:lnTo>
                  <a:pt x="40" y="10"/>
                </a:lnTo>
                <a:lnTo>
                  <a:pt x="35" y="10"/>
                </a:lnTo>
                <a:lnTo>
                  <a:pt x="30" y="5"/>
                </a:lnTo>
                <a:lnTo>
                  <a:pt x="30" y="0"/>
                </a:lnTo>
                <a:lnTo>
                  <a:pt x="25" y="0"/>
                </a:lnTo>
                <a:lnTo>
                  <a:pt x="20" y="0"/>
                </a:lnTo>
                <a:lnTo>
                  <a:pt x="15" y="0"/>
                </a:lnTo>
                <a:lnTo>
                  <a:pt x="10" y="0"/>
                </a:lnTo>
                <a:lnTo>
                  <a:pt x="10" y="5"/>
                </a:lnTo>
                <a:lnTo>
                  <a:pt x="5" y="10"/>
                </a:lnTo>
                <a:lnTo>
                  <a:pt x="0" y="10"/>
                </a:lnTo>
                <a:lnTo>
                  <a:pt x="0" y="15"/>
                </a:lnTo>
                <a:lnTo>
                  <a:pt x="0" y="20"/>
                </a:lnTo>
                <a:lnTo>
                  <a:pt x="0" y="25"/>
                </a:lnTo>
                <a:lnTo>
                  <a:pt x="0" y="29"/>
                </a:lnTo>
                <a:lnTo>
                  <a:pt x="5" y="29"/>
                </a:lnTo>
                <a:lnTo>
                  <a:pt x="10" y="34"/>
                </a:lnTo>
                <a:lnTo>
                  <a:pt x="10" y="39"/>
                </a:lnTo>
                <a:lnTo>
                  <a:pt x="15" y="39"/>
                </a:lnTo>
                <a:lnTo>
                  <a:pt x="20" y="39"/>
                </a:lnTo>
                <a:lnTo>
                  <a:pt x="25" y="39"/>
                </a:lnTo>
                <a:lnTo>
                  <a:pt x="30" y="39"/>
                </a:lnTo>
                <a:lnTo>
                  <a:pt x="30" y="34"/>
                </a:lnTo>
                <a:lnTo>
                  <a:pt x="35" y="29"/>
                </a:lnTo>
                <a:lnTo>
                  <a:pt x="40" y="29"/>
                </a:lnTo>
                <a:lnTo>
                  <a:pt x="40" y="25"/>
                </a:lnTo>
                <a:lnTo>
                  <a:pt x="40"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08" name="Freeform 13"/>
          <p:cNvSpPr>
            <a:spLocks/>
          </p:cNvSpPr>
          <p:nvPr/>
        </p:nvSpPr>
        <p:spPr bwMode="auto">
          <a:xfrm>
            <a:off x="668338" y="1409700"/>
            <a:ext cx="17462" cy="19050"/>
          </a:xfrm>
          <a:custGeom>
            <a:avLst/>
            <a:gdLst>
              <a:gd name="T0" fmla="*/ 17462 w 39"/>
              <a:gd name="T1" fmla="*/ 9769 h 39"/>
              <a:gd name="T2" fmla="*/ 17462 w 39"/>
              <a:gd name="T3" fmla="*/ 7327 h 39"/>
              <a:gd name="T4" fmla="*/ 17462 w 39"/>
              <a:gd name="T5" fmla="*/ 4885 h 39"/>
              <a:gd name="T6" fmla="*/ 15223 w 39"/>
              <a:gd name="T7" fmla="*/ 4885 h 39"/>
              <a:gd name="T8" fmla="*/ 12985 w 39"/>
              <a:gd name="T9" fmla="*/ 2442 h 39"/>
              <a:gd name="T10" fmla="*/ 12985 w 39"/>
              <a:gd name="T11" fmla="*/ 0 h 39"/>
              <a:gd name="T12" fmla="*/ 10746 w 39"/>
              <a:gd name="T13" fmla="*/ 0 h 39"/>
              <a:gd name="T14" fmla="*/ 8955 w 39"/>
              <a:gd name="T15" fmla="*/ 0 h 39"/>
              <a:gd name="T16" fmla="*/ 8955 w 39"/>
              <a:gd name="T17" fmla="*/ 0 h 39"/>
              <a:gd name="T18" fmla="*/ 6716 w 39"/>
              <a:gd name="T19" fmla="*/ 0 h 39"/>
              <a:gd name="T20" fmla="*/ 4477 w 39"/>
              <a:gd name="T21" fmla="*/ 0 h 39"/>
              <a:gd name="T22" fmla="*/ 4477 w 39"/>
              <a:gd name="T23" fmla="*/ 2442 h 39"/>
              <a:gd name="T24" fmla="*/ 2239 w 39"/>
              <a:gd name="T25" fmla="*/ 4885 h 39"/>
              <a:gd name="T26" fmla="*/ 0 w 39"/>
              <a:gd name="T27" fmla="*/ 4885 h 39"/>
              <a:gd name="T28" fmla="*/ 0 w 39"/>
              <a:gd name="T29" fmla="*/ 7327 h 39"/>
              <a:gd name="T30" fmla="*/ 0 w 39"/>
              <a:gd name="T31" fmla="*/ 9769 h 39"/>
              <a:gd name="T32" fmla="*/ 0 w 39"/>
              <a:gd name="T33" fmla="*/ 9769 h 39"/>
              <a:gd name="T34" fmla="*/ 0 w 39"/>
              <a:gd name="T35" fmla="*/ 12212 h 39"/>
              <a:gd name="T36" fmla="*/ 0 w 39"/>
              <a:gd name="T37" fmla="*/ 14654 h 39"/>
              <a:gd name="T38" fmla="*/ 2239 w 39"/>
              <a:gd name="T39" fmla="*/ 14654 h 39"/>
              <a:gd name="T40" fmla="*/ 4477 w 39"/>
              <a:gd name="T41" fmla="*/ 16608 h 39"/>
              <a:gd name="T42" fmla="*/ 4477 w 39"/>
              <a:gd name="T43" fmla="*/ 19050 h 39"/>
              <a:gd name="T44" fmla="*/ 6716 w 39"/>
              <a:gd name="T45" fmla="*/ 19050 h 39"/>
              <a:gd name="T46" fmla="*/ 8955 w 39"/>
              <a:gd name="T47" fmla="*/ 19050 h 39"/>
              <a:gd name="T48" fmla="*/ 8955 w 39"/>
              <a:gd name="T49" fmla="*/ 19050 h 39"/>
              <a:gd name="T50" fmla="*/ 10746 w 39"/>
              <a:gd name="T51" fmla="*/ 19050 h 39"/>
              <a:gd name="T52" fmla="*/ 12985 w 39"/>
              <a:gd name="T53" fmla="*/ 19050 h 39"/>
              <a:gd name="T54" fmla="*/ 12985 w 39"/>
              <a:gd name="T55" fmla="*/ 16608 h 39"/>
              <a:gd name="T56" fmla="*/ 15223 w 39"/>
              <a:gd name="T57" fmla="*/ 14654 h 39"/>
              <a:gd name="T58" fmla="*/ 17462 w 39"/>
              <a:gd name="T59" fmla="*/ 14654 h 39"/>
              <a:gd name="T60" fmla="*/ 17462 w 39"/>
              <a:gd name="T61" fmla="*/ 12212 h 39"/>
              <a:gd name="T62" fmla="*/ 17462 w 39"/>
              <a:gd name="T63" fmla="*/ 9769 h 39"/>
              <a:gd name="T64" fmla="*/ 17462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20" y="0"/>
                </a:lnTo>
                <a:lnTo>
                  <a:pt x="15" y="0"/>
                </a:lnTo>
                <a:lnTo>
                  <a:pt x="10" y="0"/>
                </a:lnTo>
                <a:lnTo>
                  <a:pt x="10" y="5"/>
                </a:lnTo>
                <a:lnTo>
                  <a:pt x="5" y="10"/>
                </a:lnTo>
                <a:lnTo>
                  <a:pt x="0" y="10"/>
                </a:lnTo>
                <a:lnTo>
                  <a:pt x="0" y="15"/>
                </a:lnTo>
                <a:lnTo>
                  <a:pt x="0" y="20"/>
                </a:lnTo>
                <a:lnTo>
                  <a:pt x="0" y="25"/>
                </a:lnTo>
                <a:lnTo>
                  <a:pt x="0" y="30"/>
                </a:lnTo>
                <a:lnTo>
                  <a:pt x="5" y="30"/>
                </a:lnTo>
                <a:lnTo>
                  <a:pt x="10" y="34"/>
                </a:lnTo>
                <a:lnTo>
                  <a:pt x="10" y="39"/>
                </a:lnTo>
                <a:lnTo>
                  <a:pt x="15" y="39"/>
                </a:lnTo>
                <a:lnTo>
                  <a:pt x="20" y="39"/>
                </a:lnTo>
                <a:lnTo>
                  <a:pt x="24" y="39"/>
                </a:lnTo>
                <a:lnTo>
                  <a:pt x="29" y="39"/>
                </a:lnTo>
                <a:lnTo>
                  <a:pt x="29" y="34"/>
                </a:lnTo>
                <a:lnTo>
                  <a:pt x="34" y="30"/>
                </a:lnTo>
                <a:lnTo>
                  <a:pt x="39" y="30"/>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09" name="Freeform 14"/>
          <p:cNvSpPr>
            <a:spLocks/>
          </p:cNvSpPr>
          <p:nvPr/>
        </p:nvSpPr>
        <p:spPr bwMode="auto">
          <a:xfrm>
            <a:off x="642938" y="1411288"/>
            <a:ext cx="17462" cy="19050"/>
          </a:xfrm>
          <a:custGeom>
            <a:avLst/>
            <a:gdLst>
              <a:gd name="T0" fmla="*/ 17462 w 39"/>
              <a:gd name="T1" fmla="*/ 9769 h 39"/>
              <a:gd name="T2" fmla="*/ 17462 w 39"/>
              <a:gd name="T3" fmla="*/ 7327 h 39"/>
              <a:gd name="T4" fmla="*/ 17462 w 39"/>
              <a:gd name="T5" fmla="*/ 4885 h 39"/>
              <a:gd name="T6" fmla="*/ 15223 w 39"/>
              <a:gd name="T7" fmla="*/ 4885 h 39"/>
              <a:gd name="T8" fmla="*/ 13432 w 39"/>
              <a:gd name="T9" fmla="*/ 2442 h 39"/>
              <a:gd name="T10" fmla="*/ 13432 w 39"/>
              <a:gd name="T11" fmla="*/ 0 h 39"/>
              <a:gd name="T12" fmla="*/ 11194 w 39"/>
              <a:gd name="T13" fmla="*/ 0 h 39"/>
              <a:gd name="T14" fmla="*/ 8955 w 39"/>
              <a:gd name="T15" fmla="*/ 0 h 39"/>
              <a:gd name="T16" fmla="*/ 8955 w 39"/>
              <a:gd name="T17" fmla="*/ 0 h 39"/>
              <a:gd name="T18" fmla="*/ 6716 w 39"/>
              <a:gd name="T19" fmla="*/ 0 h 39"/>
              <a:gd name="T20" fmla="*/ 4477 w 39"/>
              <a:gd name="T21" fmla="*/ 0 h 39"/>
              <a:gd name="T22" fmla="*/ 4477 w 39"/>
              <a:gd name="T23" fmla="*/ 2442 h 39"/>
              <a:gd name="T24" fmla="*/ 2239 w 39"/>
              <a:gd name="T25" fmla="*/ 4885 h 39"/>
              <a:gd name="T26" fmla="*/ 0 w 39"/>
              <a:gd name="T27" fmla="*/ 4885 h 39"/>
              <a:gd name="T28" fmla="*/ 0 w 39"/>
              <a:gd name="T29" fmla="*/ 7327 h 39"/>
              <a:gd name="T30" fmla="*/ 0 w 39"/>
              <a:gd name="T31" fmla="*/ 9769 h 39"/>
              <a:gd name="T32" fmla="*/ 0 w 39"/>
              <a:gd name="T33" fmla="*/ 9769 h 39"/>
              <a:gd name="T34" fmla="*/ 0 w 39"/>
              <a:gd name="T35" fmla="*/ 12212 h 39"/>
              <a:gd name="T36" fmla="*/ 0 w 39"/>
              <a:gd name="T37" fmla="*/ 14165 h 39"/>
              <a:gd name="T38" fmla="*/ 2239 w 39"/>
              <a:gd name="T39" fmla="*/ 14165 h 39"/>
              <a:gd name="T40" fmla="*/ 4477 w 39"/>
              <a:gd name="T41" fmla="*/ 16608 h 39"/>
              <a:gd name="T42" fmla="*/ 4477 w 39"/>
              <a:gd name="T43" fmla="*/ 19050 h 39"/>
              <a:gd name="T44" fmla="*/ 6716 w 39"/>
              <a:gd name="T45" fmla="*/ 19050 h 39"/>
              <a:gd name="T46" fmla="*/ 8955 w 39"/>
              <a:gd name="T47" fmla="*/ 19050 h 39"/>
              <a:gd name="T48" fmla="*/ 8955 w 39"/>
              <a:gd name="T49" fmla="*/ 19050 h 39"/>
              <a:gd name="T50" fmla="*/ 11194 w 39"/>
              <a:gd name="T51" fmla="*/ 19050 h 39"/>
              <a:gd name="T52" fmla="*/ 13432 w 39"/>
              <a:gd name="T53" fmla="*/ 19050 h 39"/>
              <a:gd name="T54" fmla="*/ 13432 w 39"/>
              <a:gd name="T55" fmla="*/ 16608 h 39"/>
              <a:gd name="T56" fmla="*/ 15223 w 39"/>
              <a:gd name="T57" fmla="*/ 14165 h 39"/>
              <a:gd name="T58" fmla="*/ 17462 w 39"/>
              <a:gd name="T59" fmla="*/ 14165 h 39"/>
              <a:gd name="T60" fmla="*/ 17462 w 39"/>
              <a:gd name="T61" fmla="*/ 12212 h 39"/>
              <a:gd name="T62" fmla="*/ 17462 w 39"/>
              <a:gd name="T63" fmla="*/ 9769 h 39"/>
              <a:gd name="T64" fmla="*/ 17462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30" y="5"/>
                </a:lnTo>
                <a:lnTo>
                  <a:pt x="30" y="0"/>
                </a:lnTo>
                <a:lnTo>
                  <a:pt x="25" y="0"/>
                </a:lnTo>
                <a:lnTo>
                  <a:pt x="20" y="0"/>
                </a:lnTo>
                <a:lnTo>
                  <a:pt x="15" y="0"/>
                </a:lnTo>
                <a:lnTo>
                  <a:pt x="10" y="0"/>
                </a:lnTo>
                <a:lnTo>
                  <a:pt x="10" y="5"/>
                </a:lnTo>
                <a:lnTo>
                  <a:pt x="5" y="10"/>
                </a:lnTo>
                <a:lnTo>
                  <a:pt x="0" y="10"/>
                </a:lnTo>
                <a:lnTo>
                  <a:pt x="0" y="15"/>
                </a:lnTo>
                <a:lnTo>
                  <a:pt x="0" y="20"/>
                </a:lnTo>
                <a:lnTo>
                  <a:pt x="0" y="25"/>
                </a:lnTo>
                <a:lnTo>
                  <a:pt x="0" y="29"/>
                </a:lnTo>
                <a:lnTo>
                  <a:pt x="5" y="29"/>
                </a:lnTo>
                <a:lnTo>
                  <a:pt x="10" y="34"/>
                </a:lnTo>
                <a:lnTo>
                  <a:pt x="10" y="39"/>
                </a:lnTo>
                <a:lnTo>
                  <a:pt x="15" y="39"/>
                </a:lnTo>
                <a:lnTo>
                  <a:pt x="20" y="39"/>
                </a:lnTo>
                <a:lnTo>
                  <a:pt x="25" y="39"/>
                </a:lnTo>
                <a:lnTo>
                  <a:pt x="30" y="39"/>
                </a:lnTo>
                <a:lnTo>
                  <a:pt x="30" y="34"/>
                </a:lnTo>
                <a:lnTo>
                  <a:pt x="34" y="29"/>
                </a:lnTo>
                <a:lnTo>
                  <a:pt x="39" y="29"/>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0" name="Freeform 15"/>
          <p:cNvSpPr>
            <a:spLocks/>
          </p:cNvSpPr>
          <p:nvPr/>
        </p:nvSpPr>
        <p:spPr bwMode="auto">
          <a:xfrm>
            <a:off x="660400" y="1409700"/>
            <a:ext cx="17463" cy="19050"/>
          </a:xfrm>
          <a:custGeom>
            <a:avLst/>
            <a:gdLst>
              <a:gd name="T0" fmla="*/ 17463 w 39"/>
              <a:gd name="T1" fmla="*/ 9769 h 39"/>
              <a:gd name="T2" fmla="*/ 17463 w 39"/>
              <a:gd name="T3" fmla="*/ 7327 h 39"/>
              <a:gd name="T4" fmla="*/ 17463 w 39"/>
              <a:gd name="T5" fmla="*/ 4885 h 39"/>
              <a:gd name="T6" fmla="*/ 15672 w 39"/>
              <a:gd name="T7" fmla="*/ 4885 h 39"/>
              <a:gd name="T8" fmla="*/ 13433 w 39"/>
              <a:gd name="T9" fmla="*/ 2442 h 39"/>
              <a:gd name="T10" fmla="*/ 13433 w 39"/>
              <a:gd name="T11" fmla="*/ 0 h 39"/>
              <a:gd name="T12" fmla="*/ 11194 w 39"/>
              <a:gd name="T13" fmla="*/ 0 h 39"/>
              <a:gd name="T14" fmla="*/ 8955 w 39"/>
              <a:gd name="T15" fmla="*/ 0 h 39"/>
              <a:gd name="T16" fmla="*/ 8955 w 39"/>
              <a:gd name="T17" fmla="*/ 0 h 39"/>
              <a:gd name="T18" fmla="*/ 6717 w 39"/>
              <a:gd name="T19" fmla="*/ 0 h 39"/>
              <a:gd name="T20" fmla="*/ 4478 w 39"/>
              <a:gd name="T21" fmla="*/ 0 h 39"/>
              <a:gd name="T22" fmla="*/ 4478 w 39"/>
              <a:gd name="T23" fmla="*/ 2442 h 39"/>
              <a:gd name="T24" fmla="*/ 2239 w 39"/>
              <a:gd name="T25" fmla="*/ 4885 h 39"/>
              <a:gd name="T26" fmla="*/ 0 w 39"/>
              <a:gd name="T27" fmla="*/ 4885 h 39"/>
              <a:gd name="T28" fmla="*/ 0 w 39"/>
              <a:gd name="T29" fmla="*/ 7327 h 39"/>
              <a:gd name="T30" fmla="*/ 0 w 39"/>
              <a:gd name="T31" fmla="*/ 9769 h 39"/>
              <a:gd name="T32" fmla="*/ 0 w 39"/>
              <a:gd name="T33" fmla="*/ 9769 h 39"/>
              <a:gd name="T34" fmla="*/ 0 w 39"/>
              <a:gd name="T35" fmla="*/ 12212 h 39"/>
              <a:gd name="T36" fmla="*/ 0 w 39"/>
              <a:gd name="T37" fmla="*/ 14654 h 39"/>
              <a:gd name="T38" fmla="*/ 2239 w 39"/>
              <a:gd name="T39" fmla="*/ 14654 h 39"/>
              <a:gd name="T40" fmla="*/ 4478 w 39"/>
              <a:gd name="T41" fmla="*/ 16608 h 39"/>
              <a:gd name="T42" fmla="*/ 4478 w 39"/>
              <a:gd name="T43" fmla="*/ 19050 h 39"/>
              <a:gd name="T44" fmla="*/ 6717 w 39"/>
              <a:gd name="T45" fmla="*/ 19050 h 39"/>
              <a:gd name="T46" fmla="*/ 8955 w 39"/>
              <a:gd name="T47" fmla="*/ 19050 h 39"/>
              <a:gd name="T48" fmla="*/ 8955 w 39"/>
              <a:gd name="T49" fmla="*/ 19050 h 39"/>
              <a:gd name="T50" fmla="*/ 11194 w 39"/>
              <a:gd name="T51" fmla="*/ 19050 h 39"/>
              <a:gd name="T52" fmla="*/ 13433 w 39"/>
              <a:gd name="T53" fmla="*/ 19050 h 39"/>
              <a:gd name="T54" fmla="*/ 13433 w 39"/>
              <a:gd name="T55" fmla="*/ 16608 h 39"/>
              <a:gd name="T56" fmla="*/ 15672 w 39"/>
              <a:gd name="T57" fmla="*/ 14654 h 39"/>
              <a:gd name="T58" fmla="*/ 17463 w 39"/>
              <a:gd name="T59" fmla="*/ 14654 h 39"/>
              <a:gd name="T60" fmla="*/ 17463 w 39"/>
              <a:gd name="T61" fmla="*/ 12212 h 39"/>
              <a:gd name="T62" fmla="*/ 17463 w 39"/>
              <a:gd name="T63" fmla="*/ 9769 h 39"/>
              <a:gd name="T64" fmla="*/ 17463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5" y="10"/>
                </a:lnTo>
                <a:lnTo>
                  <a:pt x="30" y="5"/>
                </a:lnTo>
                <a:lnTo>
                  <a:pt x="30" y="0"/>
                </a:lnTo>
                <a:lnTo>
                  <a:pt x="25" y="0"/>
                </a:lnTo>
                <a:lnTo>
                  <a:pt x="20" y="0"/>
                </a:lnTo>
                <a:lnTo>
                  <a:pt x="15" y="0"/>
                </a:lnTo>
                <a:lnTo>
                  <a:pt x="10" y="0"/>
                </a:lnTo>
                <a:lnTo>
                  <a:pt x="10" y="5"/>
                </a:lnTo>
                <a:lnTo>
                  <a:pt x="5" y="10"/>
                </a:lnTo>
                <a:lnTo>
                  <a:pt x="0" y="10"/>
                </a:lnTo>
                <a:lnTo>
                  <a:pt x="0" y="15"/>
                </a:lnTo>
                <a:lnTo>
                  <a:pt x="0" y="20"/>
                </a:lnTo>
                <a:lnTo>
                  <a:pt x="0" y="25"/>
                </a:lnTo>
                <a:lnTo>
                  <a:pt x="0" y="30"/>
                </a:lnTo>
                <a:lnTo>
                  <a:pt x="5" y="30"/>
                </a:lnTo>
                <a:lnTo>
                  <a:pt x="10" y="34"/>
                </a:lnTo>
                <a:lnTo>
                  <a:pt x="10" y="39"/>
                </a:lnTo>
                <a:lnTo>
                  <a:pt x="15" y="39"/>
                </a:lnTo>
                <a:lnTo>
                  <a:pt x="20" y="39"/>
                </a:lnTo>
                <a:lnTo>
                  <a:pt x="25" y="39"/>
                </a:lnTo>
                <a:lnTo>
                  <a:pt x="30" y="39"/>
                </a:lnTo>
                <a:lnTo>
                  <a:pt x="30" y="34"/>
                </a:lnTo>
                <a:lnTo>
                  <a:pt x="35" y="30"/>
                </a:lnTo>
                <a:lnTo>
                  <a:pt x="39" y="30"/>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1" name="Freeform 16"/>
          <p:cNvSpPr>
            <a:spLocks/>
          </p:cNvSpPr>
          <p:nvPr/>
        </p:nvSpPr>
        <p:spPr bwMode="auto">
          <a:xfrm>
            <a:off x="722313" y="1476375"/>
            <a:ext cx="20637" cy="19050"/>
          </a:xfrm>
          <a:custGeom>
            <a:avLst/>
            <a:gdLst>
              <a:gd name="T0" fmla="*/ 20637 w 39"/>
              <a:gd name="T1" fmla="*/ 9769 h 39"/>
              <a:gd name="T2" fmla="*/ 20637 w 39"/>
              <a:gd name="T3" fmla="*/ 7327 h 39"/>
              <a:gd name="T4" fmla="*/ 20637 w 39"/>
              <a:gd name="T5" fmla="*/ 4885 h 39"/>
              <a:gd name="T6" fmla="*/ 17991 w 39"/>
              <a:gd name="T7" fmla="*/ 4885 h 39"/>
              <a:gd name="T8" fmla="*/ 15345 w 39"/>
              <a:gd name="T9" fmla="*/ 2442 h 39"/>
              <a:gd name="T10" fmla="*/ 15345 w 39"/>
              <a:gd name="T11" fmla="*/ 0 h 39"/>
              <a:gd name="T12" fmla="*/ 13229 w 39"/>
              <a:gd name="T13" fmla="*/ 0 h 39"/>
              <a:gd name="T14" fmla="*/ 10583 w 39"/>
              <a:gd name="T15" fmla="*/ 0 h 39"/>
              <a:gd name="T16" fmla="*/ 10583 w 39"/>
              <a:gd name="T17" fmla="*/ 0 h 39"/>
              <a:gd name="T18" fmla="*/ 7937 w 39"/>
              <a:gd name="T19" fmla="*/ 0 h 39"/>
              <a:gd name="T20" fmla="*/ 5292 w 39"/>
              <a:gd name="T21" fmla="*/ 0 h 39"/>
              <a:gd name="T22" fmla="*/ 5292 w 39"/>
              <a:gd name="T23" fmla="*/ 2442 h 39"/>
              <a:gd name="T24" fmla="*/ 2646 w 39"/>
              <a:gd name="T25" fmla="*/ 4885 h 39"/>
              <a:gd name="T26" fmla="*/ 0 w 39"/>
              <a:gd name="T27" fmla="*/ 4885 h 39"/>
              <a:gd name="T28" fmla="*/ 0 w 39"/>
              <a:gd name="T29" fmla="*/ 7327 h 39"/>
              <a:gd name="T30" fmla="*/ 0 w 39"/>
              <a:gd name="T31" fmla="*/ 9769 h 39"/>
              <a:gd name="T32" fmla="*/ 0 w 39"/>
              <a:gd name="T33" fmla="*/ 9769 h 39"/>
              <a:gd name="T34" fmla="*/ 0 w 39"/>
              <a:gd name="T35" fmla="*/ 11723 h 39"/>
              <a:gd name="T36" fmla="*/ 0 w 39"/>
              <a:gd name="T37" fmla="*/ 14165 h 39"/>
              <a:gd name="T38" fmla="*/ 2646 w 39"/>
              <a:gd name="T39" fmla="*/ 14165 h 39"/>
              <a:gd name="T40" fmla="*/ 5292 w 39"/>
              <a:gd name="T41" fmla="*/ 16608 h 39"/>
              <a:gd name="T42" fmla="*/ 5292 w 39"/>
              <a:gd name="T43" fmla="*/ 19050 h 39"/>
              <a:gd name="T44" fmla="*/ 7937 w 39"/>
              <a:gd name="T45" fmla="*/ 19050 h 39"/>
              <a:gd name="T46" fmla="*/ 10583 w 39"/>
              <a:gd name="T47" fmla="*/ 19050 h 39"/>
              <a:gd name="T48" fmla="*/ 10583 w 39"/>
              <a:gd name="T49" fmla="*/ 19050 h 39"/>
              <a:gd name="T50" fmla="*/ 13229 w 39"/>
              <a:gd name="T51" fmla="*/ 19050 h 39"/>
              <a:gd name="T52" fmla="*/ 15345 w 39"/>
              <a:gd name="T53" fmla="*/ 19050 h 39"/>
              <a:gd name="T54" fmla="*/ 15345 w 39"/>
              <a:gd name="T55" fmla="*/ 16608 h 39"/>
              <a:gd name="T56" fmla="*/ 17991 w 39"/>
              <a:gd name="T57" fmla="*/ 14165 h 39"/>
              <a:gd name="T58" fmla="*/ 20637 w 39"/>
              <a:gd name="T59" fmla="*/ 14165 h 39"/>
              <a:gd name="T60" fmla="*/ 20637 w 39"/>
              <a:gd name="T61" fmla="*/ 11723 h 39"/>
              <a:gd name="T62" fmla="*/ 20637 w 39"/>
              <a:gd name="T63" fmla="*/ 9769 h 39"/>
              <a:gd name="T64" fmla="*/ 20637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5" y="0"/>
                </a:lnTo>
                <a:lnTo>
                  <a:pt x="20" y="0"/>
                </a:lnTo>
                <a:lnTo>
                  <a:pt x="15" y="0"/>
                </a:lnTo>
                <a:lnTo>
                  <a:pt x="10" y="0"/>
                </a:lnTo>
                <a:lnTo>
                  <a:pt x="10" y="5"/>
                </a:lnTo>
                <a:lnTo>
                  <a:pt x="5" y="10"/>
                </a:lnTo>
                <a:lnTo>
                  <a:pt x="0" y="10"/>
                </a:lnTo>
                <a:lnTo>
                  <a:pt x="0" y="15"/>
                </a:lnTo>
                <a:lnTo>
                  <a:pt x="0" y="20"/>
                </a:lnTo>
                <a:lnTo>
                  <a:pt x="0" y="24"/>
                </a:lnTo>
                <a:lnTo>
                  <a:pt x="0" y="29"/>
                </a:lnTo>
                <a:lnTo>
                  <a:pt x="5" y="29"/>
                </a:lnTo>
                <a:lnTo>
                  <a:pt x="10" y="34"/>
                </a:lnTo>
                <a:lnTo>
                  <a:pt x="10" y="39"/>
                </a:lnTo>
                <a:lnTo>
                  <a:pt x="15" y="39"/>
                </a:lnTo>
                <a:lnTo>
                  <a:pt x="20" y="39"/>
                </a:lnTo>
                <a:lnTo>
                  <a:pt x="25" y="39"/>
                </a:lnTo>
                <a:lnTo>
                  <a:pt x="29" y="39"/>
                </a:lnTo>
                <a:lnTo>
                  <a:pt x="29" y="34"/>
                </a:lnTo>
                <a:lnTo>
                  <a:pt x="34" y="29"/>
                </a:lnTo>
                <a:lnTo>
                  <a:pt x="39" y="29"/>
                </a:lnTo>
                <a:lnTo>
                  <a:pt x="39" y="24"/>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2" name="Freeform 17"/>
          <p:cNvSpPr>
            <a:spLocks/>
          </p:cNvSpPr>
          <p:nvPr/>
        </p:nvSpPr>
        <p:spPr bwMode="auto">
          <a:xfrm>
            <a:off x="1033463" y="985838"/>
            <a:ext cx="17462" cy="17462"/>
          </a:xfrm>
          <a:custGeom>
            <a:avLst/>
            <a:gdLst>
              <a:gd name="T0" fmla="*/ 17462 w 39"/>
              <a:gd name="T1" fmla="*/ 8955 h 39"/>
              <a:gd name="T2" fmla="*/ 17462 w 39"/>
              <a:gd name="T3" fmla="*/ 6716 h 39"/>
              <a:gd name="T4" fmla="*/ 17462 w 39"/>
              <a:gd name="T5" fmla="*/ 4477 h 39"/>
              <a:gd name="T6" fmla="*/ 15223 w 39"/>
              <a:gd name="T7" fmla="*/ 4477 h 39"/>
              <a:gd name="T8" fmla="*/ 12985 w 39"/>
              <a:gd name="T9" fmla="*/ 2239 h 39"/>
              <a:gd name="T10" fmla="*/ 12985 w 39"/>
              <a:gd name="T11" fmla="*/ 0 h 39"/>
              <a:gd name="T12" fmla="*/ 10746 w 39"/>
              <a:gd name="T13" fmla="*/ 0 h 39"/>
              <a:gd name="T14" fmla="*/ 8507 w 39"/>
              <a:gd name="T15" fmla="*/ 0 h 39"/>
              <a:gd name="T16" fmla="*/ 8507 w 39"/>
              <a:gd name="T17" fmla="*/ 0 h 39"/>
              <a:gd name="T18" fmla="*/ 6268 w 39"/>
              <a:gd name="T19" fmla="*/ 0 h 39"/>
              <a:gd name="T20" fmla="*/ 4477 w 39"/>
              <a:gd name="T21" fmla="*/ 0 h 39"/>
              <a:gd name="T22" fmla="*/ 4477 w 39"/>
              <a:gd name="T23" fmla="*/ 2239 h 39"/>
              <a:gd name="T24" fmla="*/ 2239 w 39"/>
              <a:gd name="T25" fmla="*/ 4477 h 39"/>
              <a:gd name="T26" fmla="*/ 0 w 39"/>
              <a:gd name="T27" fmla="*/ 4477 h 39"/>
              <a:gd name="T28" fmla="*/ 0 w 39"/>
              <a:gd name="T29" fmla="*/ 6716 h 39"/>
              <a:gd name="T30" fmla="*/ 0 w 39"/>
              <a:gd name="T31" fmla="*/ 8955 h 39"/>
              <a:gd name="T32" fmla="*/ 0 w 39"/>
              <a:gd name="T33" fmla="*/ 8955 h 39"/>
              <a:gd name="T34" fmla="*/ 0 w 39"/>
              <a:gd name="T35" fmla="*/ 11194 h 39"/>
              <a:gd name="T36" fmla="*/ 0 w 39"/>
              <a:gd name="T37" fmla="*/ 12985 h 39"/>
              <a:gd name="T38" fmla="*/ 2239 w 39"/>
              <a:gd name="T39" fmla="*/ 12985 h 39"/>
              <a:gd name="T40" fmla="*/ 4477 w 39"/>
              <a:gd name="T41" fmla="*/ 15223 h 39"/>
              <a:gd name="T42" fmla="*/ 4477 w 39"/>
              <a:gd name="T43" fmla="*/ 17462 h 39"/>
              <a:gd name="T44" fmla="*/ 6268 w 39"/>
              <a:gd name="T45" fmla="*/ 17462 h 39"/>
              <a:gd name="T46" fmla="*/ 8507 w 39"/>
              <a:gd name="T47" fmla="*/ 17462 h 39"/>
              <a:gd name="T48" fmla="*/ 8507 w 39"/>
              <a:gd name="T49" fmla="*/ 17462 h 39"/>
              <a:gd name="T50" fmla="*/ 10746 w 39"/>
              <a:gd name="T51" fmla="*/ 17462 h 39"/>
              <a:gd name="T52" fmla="*/ 12985 w 39"/>
              <a:gd name="T53" fmla="*/ 17462 h 39"/>
              <a:gd name="T54" fmla="*/ 12985 w 39"/>
              <a:gd name="T55" fmla="*/ 15223 h 39"/>
              <a:gd name="T56" fmla="*/ 15223 w 39"/>
              <a:gd name="T57" fmla="*/ 12985 h 39"/>
              <a:gd name="T58" fmla="*/ 17462 w 39"/>
              <a:gd name="T59" fmla="*/ 12985 h 39"/>
              <a:gd name="T60" fmla="*/ 17462 w 39"/>
              <a:gd name="T61" fmla="*/ 11194 h 39"/>
              <a:gd name="T62" fmla="*/ 17462 w 39"/>
              <a:gd name="T63" fmla="*/ 8955 h 39"/>
              <a:gd name="T64" fmla="*/ 17462 w 39"/>
              <a:gd name="T65" fmla="*/ 8955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19" y="0"/>
                </a:lnTo>
                <a:lnTo>
                  <a:pt x="14" y="0"/>
                </a:lnTo>
                <a:lnTo>
                  <a:pt x="10" y="0"/>
                </a:lnTo>
                <a:lnTo>
                  <a:pt x="10" y="5"/>
                </a:lnTo>
                <a:lnTo>
                  <a:pt x="5" y="10"/>
                </a:lnTo>
                <a:lnTo>
                  <a:pt x="0" y="10"/>
                </a:lnTo>
                <a:lnTo>
                  <a:pt x="0" y="15"/>
                </a:lnTo>
                <a:lnTo>
                  <a:pt x="0" y="20"/>
                </a:lnTo>
                <a:lnTo>
                  <a:pt x="0" y="25"/>
                </a:lnTo>
                <a:lnTo>
                  <a:pt x="0" y="29"/>
                </a:lnTo>
                <a:lnTo>
                  <a:pt x="5" y="29"/>
                </a:lnTo>
                <a:lnTo>
                  <a:pt x="10" y="34"/>
                </a:lnTo>
                <a:lnTo>
                  <a:pt x="10" y="39"/>
                </a:lnTo>
                <a:lnTo>
                  <a:pt x="14" y="39"/>
                </a:lnTo>
                <a:lnTo>
                  <a:pt x="19" y="39"/>
                </a:lnTo>
                <a:lnTo>
                  <a:pt x="24" y="39"/>
                </a:lnTo>
                <a:lnTo>
                  <a:pt x="29" y="39"/>
                </a:lnTo>
                <a:lnTo>
                  <a:pt x="29" y="34"/>
                </a:lnTo>
                <a:lnTo>
                  <a:pt x="34" y="29"/>
                </a:lnTo>
                <a:lnTo>
                  <a:pt x="39" y="29"/>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3" name="Freeform 18"/>
          <p:cNvSpPr>
            <a:spLocks/>
          </p:cNvSpPr>
          <p:nvPr/>
        </p:nvSpPr>
        <p:spPr bwMode="auto">
          <a:xfrm>
            <a:off x="1125538" y="1600200"/>
            <a:ext cx="20637" cy="19050"/>
          </a:xfrm>
          <a:custGeom>
            <a:avLst/>
            <a:gdLst>
              <a:gd name="T0" fmla="*/ 20637 w 39"/>
              <a:gd name="T1" fmla="*/ 9281 h 39"/>
              <a:gd name="T2" fmla="*/ 20637 w 39"/>
              <a:gd name="T3" fmla="*/ 7327 h 39"/>
              <a:gd name="T4" fmla="*/ 20637 w 39"/>
              <a:gd name="T5" fmla="*/ 4885 h 39"/>
              <a:gd name="T6" fmla="*/ 17991 w 39"/>
              <a:gd name="T7" fmla="*/ 4885 h 39"/>
              <a:gd name="T8" fmla="*/ 15345 w 39"/>
              <a:gd name="T9" fmla="*/ 2442 h 39"/>
              <a:gd name="T10" fmla="*/ 15345 w 39"/>
              <a:gd name="T11" fmla="*/ 0 h 39"/>
              <a:gd name="T12" fmla="*/ 12700 w 39"/>
              <a:gd name="T13" fmla="*/ 0 h 39"/>
              <a:gd name="T14" fmla="*/ 10054 w 39"/>
              <a:gd name="T15" fmla="*/ 0 h 39"/>
              <a:gd name="T16" fmla="*/ 10054 w 39"/>
              <a:gd name="T17" fmla="*/ 0 h 39"/>
              <a:gd name="T18" fmla="*/ 7937 w 39"/>
              <a:gd name="T19" fmla="*/ 0 h 39"/>
              <a:gd name="T20" fmla="*/ 5292 w 39"/>
              <a:gd name="T21" fmla="*/ 0 h 39"/>
              <a:gd name="T22" fmla="*/ 5292 w 39"/>
              <a:gd name="T23" fmla="*/ 2442 h 39"/>
              <a:gd name="T24" fmla="*/ 2646 w 39"/>
              <a:gd name="T25" fmla="*/ 4885 h 39"/>
              <a:gd name="T26" fmla="*/ 0 w 39"/>
              <a:gd name="T27" fmla="*/ 4885 h 39"/>
              <a:gd name="T28" fmla="*/ 0 w 39"/>
              <a:gd name="T29" fmla="*/ 7327 h 39"/>
              <a:gd name="T30" fmla="*/ 0 w 39"/>
              <a:gd name="T31" fmla="*/ 9281 h 39"/>
              <a:gd name="T32" fmla="*/ 0 w 39"/>
              <a:gd name="T33" fmla="*/ 9281 h 39"/>
              <a:gd name="T34" fmla="*/ 0 w 39"/>
              <a:gd name="T35" fmla="*/ 11723 h 39"/>
              <a:gd name="T36" fmla="*/ 0 w 39"/>
              <a:gd name="T37" fmla="*/ 14165 h 39"/>
              <a:gd name="T38" fmla="*/ 2646 w 39"/>
              <a:gd name="T39" fmla="*/ 14165 h 39"/>
              <a:gd name="T40" fmla="*/ 5292 w 39"/>
              <a:gd name="T41" fmla="*/ 16608 h 39"/>
              <a:gd name="T42" fmla="*/ 5292 w 39"/>
              <a:gd name="T43" fmla="*/ 19050 h 39"/>
              <a:gd name="T44" fmla="*/ 7937 w 39"/>
              <a:gd name="T45" fmla="*/ 19050 h 39"/>
              <a:gd name="T46" fmla="*/ 10054 w 39"/>
              <a:gd name="T47" fmla="*/ 19050 h 39"/>
              <a:gd name="T48" fmla="*/ 10054 w 39"/>
              <a:gd name="T49" fmla="*/ 19050 h 39"/>
              <a:gd name="T50" fmla="*/ 12700 w 39"/>
              <a:gd name="T51" fmla="*/ 19050 h 39"/>
              <a:gd name="T52" fmla="*/ 15345 w 39"/>
              <a:gd name="T53" fmla="*/ 19050 h 39"/>
              <a:gd name="T54" fmla="*/ 15345 w 39"/>
              <a:gd name="T55" fmla="*/ 16608 h 39"/>
              <a:gd name="T56" fmla="*/ 17991 w 39"/>
              <a:gd name="T57" fmla="*/ 14165 h 39"/>
              <a:gd name="T58" fmla="*/ 20637 w 39"/>
              <a:gd name="T59" fmla="*/ 14165 h 39"/>
              <a:gd name="T60" fmla="*/ 20637 w 39"/>
              <a:gd name="T61" fmla="*/ 11723 h 39"/>
              <a:gd name="T62" fmla="*/ 20637 w 39"/>
              <a:gd name="T63" fmla="*/ 9281 h 39"/>
              <a:gd name="T64" fmla="*/ 20637 w 39"/>
              <a:gd name="T65" fmla="*/ 9281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19"/>
                </a:moveTo>
                <a:lnTo>
                  <a:pt x="39" y="15"/>
                </a:lnTo>
                <a:lnTo>
                  <a:pt x="39" y="10"/>
                </a:lnTo>
                <a:lnTo>
                  <a:pt x="34" y="10"/>
                </a:lnTo>
                <a:lnTo>
                  <a:pt x="29" y="5"/>
                </a:lnTo>
                <a:lnTo>
                  <a:pt x="29" y="0"/>
                </a:lnTo>
                <a:lnTo>
                  <a:pt x="24" y="0"/>
                </a:lnTo>
                <a:lnTo>
                  <a:pt x="19" y="0"/>
                </a:lnTo>
                <a:lnTo>
                  <a:pt x="15" y="0"/>
                </a:lnTo>
                <a:lnTo>
                  <a:pt x="10" y="0"/>
                </a:lnTo>
                <a:lnTo>
                  <a:pt x="10" y="5"/>
                </a:lnTo>
                <a:lnTo>
                  <a:pt x="5" y="10"/>
                </a:lnTo>
                <a:lnTo>
                  <a:pt x="0" y="10"/>
                </a:lnTo>
                <a:lnTo>
                  <a:pt x="0" y="15"/>
                </a:lnTo>
                <a:lnTo>
                  <a:pt x="0" y="19"/>
                </a:lnTo>
                <a:lnTo>
                  <a:pt x="0" y="24"/>
                </a:lnTo>
                <a:lnTo>
                  <a:pt x="0" y="29"/>
                </a:lnTo>
                <a:lnTo>
                  <a:pt x="5" y="29"/>
                </a:lnTo>
                <a:lnTo>
                  <a:pt x="10" y="34"/>
                </a:lnTo>
                <a:lnTo>
                  <a:pt x="10" y="39"/>
                </a:lnTo>
                <a:lnTo>
                  <a:pt x="15" y="39"/>
                </a:lnTo>
                <a:lnTo>
                  <a:pt x="19" y="39"/>
                </a:lnTo>
                <a:lnTo>
                  <a:pt x="24" y="39"/>
                </a:lnTo>
                <a:lnTo>
                  <a:pt x="29" y="39"/>
                </a:lnTo>
                <a:lnTo>
                  <a:pt x="29" y="34"/>
                </a:lnTo>
                <a:lnTo>
                  <a:pt x="34" y="29"/>
                </a:lnTo>
                <a:lnTo>
                  <a:pt x="39" y="29"/>
                </a:lnTo>
                <a:lnTo>
                  <a:pt x="39" y="24"/>
                </a:lnTo>
                <a:lnTo>
                  <a:pt x="39" y="19"/>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4" name="Freeform 19"/>
          <p:cNvSpPr>
            <a:spLocks/>
          </p:cNvSpPr>
          <p:nvPr/>
        </p:nvSpPr>
        <p:spPr bwMode="auto">
          <a:xfrm>
            <a:off x="1546225" y="1595438"/>
            <a:ext cx="22225" cy="19050"/>
          </a:xfrm>
          <a:custGeom>
            <a:avLst/>
            <a:gdLst>
              <a:gd name="T0" fmla="*/ 22225 w 39"/>
              <a:gd name="T1" fmla="*/ 9769 h 39"/>
              <a:gd name="T2" fmla="*/ 22225 w 39"/>
              <a:gd name="T3" fmla="*/ 7327 h 39"/>
              <a:gd name="T4" fmla="*/ 22225 w 39"/>
              <a:gd name="T5" fmla="*/ 4885 h 39"/>
              <a:gd name="T6" fmla="*/ 19376 w 39"/>
              <a:gd name="T7" fmla="*/ 4885 h 39"/>
              <a:gd name="T8" fmla="*/ 16526 w 39"/>
              <a:gd name="T9" fmla="*/ 2442 h 39"/>
              <a:gd name="T10" fmla="*/ 16526 w 39"/>
              <a:gd name="T11" fmla="*/ 0 h 39"/>
              <a:gd name="T12" fmla="*/ 13677 w 39"/>
              <a:gd name="T13" fmla="*/ 0 h 39"/>
              <a:gd name="T14" fmla="*/ 10828 w 39"/>
              <a:gd name="T15" fmla="*/ 0 h 39"/>
              <a:gd name="T16" fmla="*/ 10828 w 39"/>
              <a:gd name="T17" fmla="*/ 0 h 39"/>
              <a:gd name="T18" fmla="*/ 7978 w 39"/>
              <a:gd name="T19" fmla="*/ 0 h 39"/>
              <a:gd name="T20" fmla="*/ 5699 w 39"/>
              <a:gd name="T21" fmla="*/ 0 h 39"/>
              <a:gd name="T22" fmla="*/ 5699 w 39"/>
              <a:gd name="T23" fmla="*/ 2442 h 39"/>
              <a:gd name="T24" fmla="*/ 2849 w 39"/>
              <a:gd name="T25" fmla="*/ 4885 h 39"/>
              <a:gd name="T26" fmla="*/ 0 w 39"/>
              <a:gd name="T27" fmla="*/ 4885 h 39"/>
              <a:gd name="T28" fmla="*/ 0 w 39"/>
              <a:gd name="T29" fmla="*/ 7327 h 39"/>
              <a:gd name="T30" fmla="*/ 0 w 39"/>
              <a:gd name="T31" fmla="*/ 9769 h 39"/>
              <a:gd name="T32" fmla="*/ 0 w 39"/>
              <a:gd name="T33" fmla="*/ 9769 h 39"/>
              <a:gd name="T34" fmla="*/ 0 w 39"/>
              <a:gd name="T35" fmla="*/ 12212 h 39"/>
              <a:gd name="T36" fmla="*/ 0 w 39"/>
              <a:gd name="T37" fmla="*/ 14165 h 39"/>
              <a:gd name="T38" fmla="*/ 2849 w 39"/>
              <a:gd name="T39" fmla="*/ 14165 h 39"/>
              <a:gd name="T40" fmla="*/ 5699 w 39"/>
              <a:gd name="T41" fmla="*/ 16608 h 39"/>
              <a:gd name="T42" fmla="*/ 5699 w 39"/>
              <a:gd name="T43" fmla="*/ 19050 h 39"/>
              <a:gd name="T44" fmla="*/ 7978 w 39"/>
              <a:gd name="T45" fmla="*/ 19050 h 39"/>
              <a:gd name="T46" fmla="*/ 10828 w 39"/>
              <a:gd name="T47" fmla="*/ 19050 h 39"/>
              <a:gd name="T48" fmla="*/ 10828 w 39"/>
              <a:gd name="T49" fmla="*/ 19050 h 39"/>
              <a:gd name="T50" fmla="*/ 13677 w 39"/>
              <a:gd name="T51" fmla="*/ 19050 h 39"/>
              <a:gd name="T52" fmla="*/ 16526 w 39"/>
              <a:gd name="T53" fmla="*/ 19050 h 39"/>
              <a:gd name="T54" fmla="*/ 16526 w 39"/>
              <a:gd name="T55" fmla="*/ 16608 h 39"/>
              <a:gd name="T56" fmla="*/ 19376 w 39"/>
              <a:gd name="T57" fmla="*/ 14165 h 39"/>
              <a:gd name="T58" fmla="*/ 22225 w 39"/>
              <a:gd name="T59" fmla="*/ 14165 h 39"/>
              <a:gd name="T60" fmla="*/ 22225 w 39"/>
              <a:gd name="T61" fmla="*/ 12212 h 39"/>
              <a:gd name="T62" fmla="*/ 22225 w 39"/>
              <a:gd name="T63" fmla="*/ 9769 h 39"/>
              <a:gd name="T64" fmla="*/ 22225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19" y="0"/>
                </a:lnTo>
                <a:lnTo>
                  <a:pt x="14" y="0"/>
                </a:lnTo>
                <a:lnTo>
                  <a:pt x="10" y="0"/>
                </a:lnTo>
                <a:lnTo>
                  <a:pt x="10" y="5"/>
                </a:lnTo>
                <a:lnTo>
                  <a:pt x="5" y="10"/>
                </a:lnTo>
                <a:lnTo>
                  <a:pt x="0" y="10"/>
                </a:lnTo>
                <a:lnTo>
                  <a:pt x="0" y="15"/>
                </a:lnTo>
                <a:lnTo>
                  <a:pt x="0" y="20"/>
                </a:lnTo>
                <a:lnTo>
                  <a:pt x="0" y="25"/>
                </a:lnTo>
                <a:lnTo>
                  <a:pt x="0" y="29"/>
                </a:lnTo>
                <a:lnTo>
                  <a:pt x="5" y="29"/>
                </a:lnTo>
                <a:lnTo>
                  <a:pt x="10" y="34"/>
                </a:lnTo>
                <a:lnTo>
                  <a:pt x="10" y="39"/>
                </a:lnTo>
                <a:lnTo>
                  <a:pt x="14" y="39"/>
                </a:lnTo>
                <a:lnTo>
                  <a:pt x="19" y="39"/>
                </a:lnTo>
                <a:lnTo>
                  <a:pt x="24" y="39"/>
                </a:lnTo>
                <a:lnTo>
                  <a:pt x="29" y="39"/>
                </a:lnTo>
                <a:lnTo>
                  <a:pt x="29" y="34"/>
                </a:lnTo>
                <a:lnTo>
                  <a:pt x="34" y="29"/>
                </a:lnTo>
                <a:lnTo>
                  <a:pt x="39" y="29"/>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5" name="Freeform 20"/>
          <p:cNvSpPr>
            <a:spLocks/>
          </p:cNvSpPr>
          <p:nvPr/>
        </p:nvSpPr>
        <p:spPr bwMode="auto">
          <a:xfrm>
            <a:off x="1520825" y="1354138"/>
            <a:ext cx="22225" cy="23812"/>
          </a:xfrm>
          <a:custGeom>
            <a:avLst/>
            <a:gdLst>
              <a:gd name="T0" fmla="*/ 22225 w 39"/>
              <a:gd name="T1" fmla="*/ 11601 h 39"/>
              <a:gd name="T2" fmla="*/ 22225 w 39"/>
              <a:gd name="T3" fmla="*/ 9158 h 39"/>
              <a:gd name="T4" fmla="*/ 22225 w 39"/>
              <a:gd name="T5" fmla="*/ 6106 h 39"/>
              <a:gd name="T6" fmla="*/ 19376 w 39"/>
              <a:gd name="T7" fmla="*/ 6106 h 39"/>
              <a:gd name="T8" fmla="*/ 16526 w 39"/>
              <a:gd name="T9" fmla="*/ 3053 h 39"/>
              <a:gd name="T10" fmla="*/ 16526 w 39"/>
              <a:gd name="T11" fmla="*/ 0 h 39"/>
              <a:gd name="T12" fmla="*/ 13677 w 39"/>
              <a:gd name="T13" fmla="*/ 0 h 39"/>
              <a:gd name="T14" fmla="*/ 11397 w 39"/>
              <a:gd name="T15" fmla="*/ 0 h 39"/>
              <a:gd name="T16" fmla="*/ 11397 w 39"/>
              <a:gd name="T17" fmla="*/ 0 h 39"/>
              <a:gd name="T18" fmla="*/ 8548 w 39"/>
              <a:gd name="T19" fmla="*/ 0 h 39"/>
              <a:gd name="T20" fmla="*/ 5699 w 39"/>
              <a:gd name="T21" fmla="*/ 0 h 39"/>
              <a:gd name="T22" fmla="*/ 5699 w 39"/>
              <a:gd name="T23" fmla="*/ 3053 h 39"/>
              <a:gd name="T24" fmla="*/ 2849 w 39"/>
              <a:gd name="T25" fmla="*/ 6106 h 39"/>
              <a:gd name="T26" fmla="*/ 0 w 39"/>
              <a:gd name="T27" fmla="*/ 6106 h 39"/>
              <a:gd name="T28" fmla="*/ 0 w 39"/>
              <a:gd name="T29" fmla="*/ 9158 h 39"/>
              <a:gd name="T30" fmla="*/ 0 w 39"/>
              <a:gd name="T31" fmla="*/ 11601 h 39"/>
              <a:gd name="T32" fmla="*/ 0 w 39"/>
              <a:gd name="T33" fmla="*/ 11601 h 39"/>
              <a:gd name="T34" fmla="*/ 0 w 39"/>
              <a:gd name="T35" fmla="*/ 14654 h 39"/>
              <a:gd name="T36" fmla="*/ 0 w 39"/>
              <a:gd name="T37" fmla="*/ 17706 h 39"/>
              <a:gd name="T38" fmla="*/ 2849 w 39"/>
              <a:gd name="T39" fmla="*/ 17706 h 39"/>
              <a:gd name="T40" fmla="*/ 5699 w 39"/>
              <a:gd name="T41" fmla="*/ 20759 h 39"/>
              <a:gd name="T42" fmla="*/ 5699 w 39"/>
              <a:gd name="T43" fmla="*/ 23812 h 39"/>
              <a:gd name="T44" fmla="*/ 8548 w 39"/>
              <a:gd name="T45" fmla="*/ 23812 h 39"/>
              <a:gd name="T46" fmla="*/ 11397 w 39"/>
              <a:gd name="T47" fmla="*/ 23812 h 39"/>
              <a:gd name="T48" fmla="*/ 11397 w 39"/>
              <a:gd name="T49" fmla="*/ 23812 h 39"/>
              <a:gd name="T50" fmla="*/ 13677 w 39"/>
              <a:gd name="T51" fmla="*/ 23812 h 39"/>
              <a:gd name="T52" fmla="*/ 16526 w 39"/>
              <a:gd name="T53" fmla="*/ 23812 h 39"/>
              <a:gd name="T54" fmla="*/ 16526 w 39"/>
              <a:gd name="T55" fmla="*/ 20759 h 39"/>
              <a:gd name="T56" fmla="*/ 19376 w 39"/>
              <a:gd name="T57" fmla="*/ 17706 h 39"/>
              <a:gd name="T58" fmla="*/ 22225 w 39"/>
              <a:gd name="T59" fmla="*/ 17706 h 39"/>
              <a:gd name="T60" fmla="*/ 22225 w 39"/>
              <a:gd name="T61" fmla="*/ 14654 h 39"/>
              <a:gd name="T62" fmla="*/ 22225 w 39"/>
              <a:gd name="T63" fmla="*/ 11601 h 39"/>
              <a:gd name="T64" fmla="*/ 22225 w 39"/>
              <a:gd name="T65" fmla="*/ 11601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19"/>
                </a:moveTo>
                <a:lnTo>
                  <a:pt x="39" y="15"/>
                </a:lnTo>
                <a:lnTo>
                  <a:pt x="39" y="10"/>
                </a:lnTo>
                <a:lnTo>
                  <a:pt x="34" y="10"/>
                </a:lnTo>
                <a:lnTo>
                  <a:pt x="29" y="5"/>
                </a:lnTo>
                <a:lnTo>
                  <a:pt x="29" y="0"/>
                </a:lnTo>
                <a:lnTo>
                  <a:pt x="24" y="0"/>
                </a:lnTo>
                <a:lnTo>
                  <a:pt x="20" y="0"/>
                </a:lnTo>
                <a:lnTo>
                  <a:pt x="15" y="0"/>
                </a:lnTo>
                <a:lnTo>
                  <a:pt x="10" y="0"/>
                </a:lnTo>
                <a:lnTo>
                  <a:pt x="10" y="5"/>
                </a:lnTo>
                <a:lnTo>
                  <a:pt x="5" y="10"/>
                </a:lnTo>
                <a:lnTo>
                  <a:pt x="0" y="10"/>
                </a:lnTo>
                <a:lnTo>
                  <a:pt x="0" y="15"/>
                </a:lnTo>
                <a:lnTo>
                  <a:pt x="0" y="19"/>
                </a:lnTo>
                <a:lnTo>
                  <a:pt x="0" y="24"/>
                </a:lnTo>
                <a:lnTo>
                  <a:pt x="0" y="29"/>
                </a:lnTo>
                <a:lnTo>
                  <a:pt x="5" y="29"/>
                </a:lnTo>
                <a:lnTo>
                  <a:pt x="10" y="34"/>
                </a:lnTo>
                <a:lnTo>
                  <a:pt x="10" y="39"/>
                </a:lnTo>
                <a:lnTo>
                  <a:pt x="15" y="39"/>
                </a:lnTo>
                <a:lnTo>
                  <a:pt x="20" y="39"/>
                </a:lnTo>
                <a:lnTo>
                  <a:pt x="24" y="39"/>
                </a:lnTo>
                <a:lnTo>
                  <a:pt x="29" y="39"/>
                </a:lnTo>
                <a:lnTo>
                  <a:pt x="29" y="34"/>
                </a:lnTo>
                <a:lnTo>
                  <a:pt x="34" y="29"/>
                </a:lnTo>
                <a:lnTo>
                  <a:pt x="39" y="29"/>
                </a:lnTo>
                <a:lnTo>
                  <a:pt x="39" y="24"/>
                </a:lnTo>
                <a:lnTo>
                  <a:pt x="39" y="19"/>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6" name="Freeform 21"/>
          <p:cNvSpPr>
            <a:spLocks/>
          </p:cNvSpPr>
          <p:nvPr/>
        </p:nvSpPr>
        <p:spPr bwMode="auto">
          <a:xfrm>
            <a:off x="1673225" y="901700"/>
            <a:ext cx="20638" cy="19050"/>
          </a:xfrm>
          <a:custGeom>
            <a:avLst/>
            <a:gdLst>
              <a:gd name="T0" fmla="*/ 20638 w 39"/>
              <a:gd name="T1" fmla="*/ 9769 h 39"/>
              <a:gd name="T2" fmla="*/ 20638 w 39"/>
              <a:gd name="T3" fmla="*/ 7327 h 39"/>
              <a:gd name="T4" fmla="*/ 20638 w 39"/>
              <a:gd name="T5" fmla="*/ 4885 h 39"/>
              <a:gd name="T6" fmla="*/ 17992 w 39"/>
              <a:gd name="T7" fmla="*/ 4885 h 39"/>
              <a:gd name="T8" fmla="*/ 15346 w 39"/>
              <a:gd name="T9" fmla="*/ 2442 h 39"/>
              <a:gd name="T10" fmla="*/ 15346 w 39"/>
              <a:gd name="T11" fmla="*/ 0 h 39"/>
              <a:gd name="T12" fmla="*/ 12700 w 39"/>
              <a:gd name="T13" fmla="*/ 0 h 39"/>
              <a:gd name="T14" fmla="*/ 10584 w 39"/>
              <a:gd name="T15" fmla="*/ 0 h 39"/>
              <a:gd name="T16" fmla="*/ 10584 w 39"/>
              <a:gd name="T17" fmla="*/ 0 h 39"/>
              <a:gd name="T18" fmla="*/ 7938 w 39"/>
              <a:gd name="T19" fmla="*/ 0 h 39"/>
              <a:gd name="T20" fmla="*/ 5292 w 39"/>
              <a:gd name="T21" fmla="*/ 0 h 39"/>
              <a:gd name="T22" fmla="*/ 5292 w 39"/>
              <a:gd name="T23" fmla="*/ 2442 h 39"/>
              <a:gd name="T24" fmla="*/ 2646 w 39"/>
              <a:gd name="T25" fmla="*/ 4885 h 39"/>
              <a:gd name="T26" fmla="*/ 0 w 39"/>
              <a:gd name="T27" fmla="*/ 4885 h 39"/>
              <a:gd name="T28" fmla="*/ 0 w 39"/>
              <a:gd name="T29" fmla="*/ 7327 h 39"/>
              <a:gd name="T30" fmla="*/ 0 w 39"/>
              <a:gd name="T31" fmla="*/ 9769 h 39"/>
              <a:gd name="T32" fmla="*/ 0 w 39"/>
              <a:gd name="T33" fmla="*/ 9769 h 39"/>
              <a:gd name="T34" fmla="*/ 0 w 39"/>
              <a:gd name="T35" fmla="*/ 12212 h 39"/>
              <a:gd name="T36" fmla="*/ 0 w 39"/>
              <a:gd name="T37" fmla="*/ 14654 h 39"/>
              <a:gd name="T38" fmla="*/ 2646 w 39"/>
              <a:gd name="T39" fmla="*/ 14654 h 39"/>
              <a:gd name="T40" fmla="*/ 5292 w 39"/>
              <a:gd name="T41" fmla="*/ 16608 h 39"/>
              <a:gd name="T42" fmla="*/ 5292 w 39"/>
              <a:gd name="T43" fmla="*/ 19050 h 39"/>
              <a:gd name="T44" fmla="*/ 7938 w 39"/>
              <a:gd name="T45" fmla="*/ 19050 h 39"/>
              <a:gd name="T46" fmla="*/ 10584 w 39"/>
              <a:gd name="T47" fmla="*/ 19050 h 39"/>
              <a:gd name="T48" fmla="*/ 10584 w 39"/>
              <a:gd name="T49" fmla="*/ 19050 h 39"/>
              <a:gd name="T50" fmla="*/ 12700 w 39"/>
              <a:gd name="T51" fmla="*/ 19050 h 39"/>
              <a:gd name="T52" fmla="*/ 15346 w 39"/>
              <a:gd name="T53" fmla="*/ 19050 h 39"/>
              <a:gd name="T54" fmla="*/ 15346 w 39"/>
              <a:gd name="T55" fmla="*/ 16608 h 39"/>
              <a:gd name="T56" fmla="*/ 17992 w 39"/>
              <a:gd name="T57" fmla="*/ 14654 h 39"/>
              <a:gd name="T58" fmla="*/ 20638 w 39"/>
              <a:gd name="T59" fmla="*/ 14654 h 39"/>
              <a:gd name="T60" fmla="*/ 20638 w 39"/>
              <a:gd name="T61" fmla="*/ 12212 h 39"/>
              <a:gd name="T62" fmla="*/ 20638 w 39"/>
              <a:gd name="T63" fmla="*/ 9769 h 39"/>
              <a:gd name="T64" fmla="*/ 20638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20" y="0"/>
                </a:lnTo>
                <a:lnTo>
                  <a:pt x="15" y="0"/>
                </a:lnTo>
                <a:lnTo>
                  <a:pt x="10" y="0"/>
                </a:lnTo>
                <a:lnTo>
                  <a:pt x="10" y="5"/>
                </a:lnTo>
                <a:lnTo>
                  <a:pt x="5" y="10"/>
                </a:lnTo>
                <a:lnTo>
                  <a:pt x="0" y="10"/>
                </a:lnTo>
                <a:lnTo>
                  <a:pt x="0" y="15"/>
                </a:lnTo>
                <a:lnTo>
                  <a:pt x="0" y="20"/>
                </a:lnTo>
                <a:lnTo>
                  <a:pt x="0" y="25"/>
                </a:lnTo>
                <a:lnTo>
                  <a:pt x="0" y="30"/>
                </a:lnTo>
                <a:lnTo>
                  <a:pt x="5" y="30"/>
                </a:lnTo>
                <a:lnTo>
                  <a:pt x="10" y="34"/>
                </a:lnTo>
                <a:lnTo>
                  <a:pt x="10" y="39"/>
                </a:lnTo>
                <a:lnTo>
                  <a:pt x="15" y="39"/>
                </a:lnTo>
                <a:lnTo>
                  <a:pt x="20" y="39"/>
                </a:lnTo>
                <a:lnTo>
                  <a:pt x="24" y="39"/>
                </a:lnTo>
                <a:lnTo>
                  <a:pt x="29" y="39"/>
                </a:lnTo>
                <a:lnTo>
                  <a:pt x="29" y="34"/>
                </a:lnTo>
                <a:lnTo>
                  <a:pt x="34" y="30"/>
                </a:lnTo>
                <a:lnTo>
                  <a:pt x="39" y="30"/>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7" name="Freeform 22"/>
          <p:cNvSpPr>
            <a:spLocks/>
          </p:cNvSpPr>
          <p:nvPr/>
        </p:nvSpPr>
        <p:spPr bwMode="auto">
          <a:xfrm>
            <a:off x="1714500" y="1343025"/>
            <a:ext cx="17463" cy="22225"/>
          </a:xfrm>
          <a:custGeom>
            <a:avLst/>
            <a:gdLst>
              <a:gd name="T0" fmla="*/ 17463 w 39"/>
              <a:gd name="T1" fmla="*/ 11397 h 39"/>
              <a:gd name="T2" fmla="*/ 17463 w 39"/>
              <a:gd name="T3" fmla="*/ 8548 h 39"/>
              <a:gd name="T4" fmla="*/ 17463 w 39"/>
              <a:gd name="T5" fmla="*/ 5699 h 39"/>
              <a:gd name="T6" fmla="*/ 15224 w 39"/>
              <a:gd name="T7" fmla="*/ 5699 h 39"/>
              <a:gd name="T8" fmla="*/ 12985 w 39"/>
              <a:gd name="T9" fmla="*/ 2849 h 39"/>
              <a:gd name="T10" fmla="*/ 12985 w 39"/>
              <a:gd name="T11" fmla="*/ 0 h 39"/>
              <a:gd name="T12" fmla="*/ 10746 w 39"/>
              <a:gd name="T13" fmla="*/ 0 h 39"/>
              <a:gd name="T14" fmla="*/ 8508 w 39"/>
              <a:gd name="T15" fmla="*/ 0 h 39"/>
              <a:gd name="T16" fmla="*/ 8508 w 39"/>
              <a:gd name="T17" fmla="*/ 0 h 39"/>
              <a:gd name="T18" fmla="*/ 6717 w 39"/>
              <a:gd name="T19" fmla="*/ 0 h 39"/>
              <a:gd name="T20" fmla="*/ 4478 w 39"/>
              <a:gd name="T21" fmla="*/ 0 h 39"/>
              <a:gd name="T22" fmla="*/ 4478 w 39"/>
              <a:gd name="T23" fmla="*/ 2849 h 39"/>
              <a:gd name="T24" fmla="*/ 2239 w 39"/>
              <a:gd name="T25" fmla="*/ 5699 h 39"/>
              <a:gd name="T26" fmla="*/ 0 w 39"/>
              <a:gd name="T27" fmla="*/ 5699 h 39"/>
              <a:gd name="T28" fmla="*/ 0 w 39"/>
              <a:gd name="T29" fmla="*/ 8548 h 39"/>
              <a:gd name="T30" fmla="*/ 0 w 39"/>
              <a:gd name="T31" fmla="*/ 11397 h 39"/>
              <a:gd name="T32" fmla="*/ 0 w 39"/>
              <a:gd name="T33" fmla="*/ 11397 h 39"/>
              <a:gd name="T34" fmla="*/ 0 w 39"/>
              <a:gd name="T35" fmla="*/ 14247 h 39"/>
              <a:gd name="T36" fmla="*/ 0 w 39"/>
              <a:gd name="T37" fmla="*/ 17096 h 39"/>
              <a:gd name="T38" fmla="*/ 2239 w 39"/>
              <a:gd name="T39" fmla="*/ 17096 h 39"/>
              <a:gd name="T40" fmla="*/ 4478 w 39"/>
              <a:gd name="T41" fmla="*/ 19946 h 39"/>
              <a:gd name="T42" fmla="*/ 4478 w 39"/>
              <a:gd name="T43" fmla="*/ 22225 h 39"/>
              <a:gd name="T44" fmla="*/ 6717 w 39"/>
              <a:gd name="T45" fmla="*/ 22225 h 39"/>
              <a:gd name="T46" fmla="*/ 8508 w 39"/>
              <a:gd name="T47" fmla="*/ 22225 h 39"/>
              <a:gd name="T48" fmla="*/ 8508 w 39"/>
              <a:gd name="T49" fmla="*/ 22225 h 39"/>
              <a:gd name="T50" fmla="*/ 10746 w 39"/>
              <a:gd name="T51" fmla="*/ 22225 h 39"/>
              <a:gd name="T52" fmla="*/ 12985 w 39"/>
              <a:gd name="T53" fmla="*/ 22225 h 39"/>
              <a:gd name="T54" fmla="*/ 12985 w 39"/>
              <a:gd name="T55" fmla="*/ 19946 h 39"/>
              <a:gd name="T56" fmla="*/ 15224 w 39"/>
              <a:gd name="T57" fmla="*/ 17096 h 39"/>
              <a:gd name="T58" fmla="*/ 17463 w 39"/>
              <a:gd name="T59" fmla="*/ 17096 h 39"/>
              <a:gd name="T60" fmla="*/ 17463 w 39"/>
              <a:gd name="T61" fmla="*/ 14247 h 39"/>
              <a:gd name="T62" fmla="*/ 17463 w 39"/>
              <a:gd name="T63" fmla="*/ 11397 h 39"/>
              <a:gd name="T64" fmla="*/ 17463 w 39"/>
              <a:gd name="T65" fmla="*/ 11397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19" y="0"/>
                </a:lnTo>
                <a:lnTo>
                  <a:pt x="15" y="0"/>
                </a:lnTo>
                <a:lnTo>
                  <a:pt x="10" y="0"/>
                </a:lnTo>
                <a:lnTo>
                  <a:pt x="10" y="5"/>
                </a:lnTo>
                <a:lnTo>
                  <a:pt x="5" y="10"/>
                </a:lnTo>
                <a:lnTo>
                  <a:pt x="0" y="10"/>
                </a:lnTo>
                <a:lnTo>
                  <a:pt x="0" y="15"/>
                </a:lnTo>
                <a:lnTo>
                  <a:pt x="0" y="20"/>
                </a:lnTo>
                <a:lnTo>
                  <a:pt x="0" y="25"/>
                </a:lnTo>
                <a:lnTo>
                  <a:pt x="0" y="30"/>
                </a:lnTo>
                <a:lnTo>
                  <a:pt x="5" y="30"/>
                </a:lnTo>
                <a:lnTo>
                  <a:pt x="10" y="35"/>
                </a:lnTo>
                <a:lnTo>
                  <a:pt x="10" y="39"/>
                </a:lnTo>
                <a:lnTo>
                  <a:pt x="15" y="39"/>
                </a:lnTo>
                <a:lnTo>
                  <a:pt x="19" y="39"/>
                </a:lnTo>
                <a:lnTo>
                  <a:pt x="24" y="39"/>
                </a:lnTo>
                <a:lnTo>
                  <a:pt x="29" y="39"/>
                </a:lnTo>
                <a:lnTo>
                  <a:pt x="29" y="35"/>
                </a:lnTo>
                <a:lnTo>
                  <a:pt x="34" y="30"/>
                </a:lnTo>
                <a:lnTo>
                  <a:pt x="39" y="30"/>
                </a:lnTo>
                <a:lnTo>
                  <a:pt x="39" y="25"/>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8" name="Freeform 23"/>
          <p:cNvSpPr>
            <a:spLocks/>
          </p:cNvSpPr>
          <p:nvPr/>
        </p:nvSpPr>
        <p:spPr bwMode="auto">
          <a:xfrm>
            <a:off x="1865313" y="1250950"/>
            <a:ext cx="17462" cy="19050"/>
          </a:xfrm>
          <a:custGeom>
            <a:avLst/>
            <a:gdLst>
              <a:gd name="T0" fmla="*/ 17462 w 39"/>
              <a:gd name="T1" fmla="*/ 9769 h 39"/>
              <a:gd name="T2" fmla="*/ 17462 w 39"/>
              <a:gd name="T3" fmla="*/ 7327 h 39"/>
              <a:gd name="T4" fmla="*/ 17462 w 39"/>
              <a:gd name="T5" fmla="*/ 4885 h 39"/>
              <a:gd name="T6" fmla="*/ 15223 w 39"/>
              <a:gd name="T7" fmla="*/ 4885 h 39"/>
              <a:gd name="T8" fmla="*/ 12985 w 39"/>
              <a:gd name="T9" fmla="*/ 2442 h 39"/>
              <a:gd name="T10" fmla="*/ 12985 w 39"/>
              <a:gd name="T11" fmla="*/ 0 h 39"/>
              <a:gd name="T12" fmla="*/ 10746 w 39"/>
              <a:gd name="T13" fmla="*/ 0 h 39"/>
              <a:gd name="T14" fmla="*/ 8955 w 39"/>
              <a:gd name="T15" fmla="*/ 0 h 39"/>
              <a:gd name="T16" fmla="*/ 8955 w 39"/>
              <a:gd name="T17" fmla="*/ 0 h 39"/>
              <a:gd name="T18" fmla="*/ 6716 w 39"/>
              <a:gd name="T19" fmla="*/ 0 h 39"/>
              <a:gd name="T20" fmla="*/ 4477 w 39"/>
              <a:gd name="T21" fmla="*/ 0 h 39"/>
              <a:gd name="T22" fmla="*/ 4477 w 39"/>
              <a:gd name="T23" fmla="*/ 2442 h 39"/>
              <a:gd name="T24" fmla="*/ 2239 w 39"/>
              <a:gd name="T25" fmla="*/ 4885 h 39"/>
              <a:gd name="T26" fmla="*/ 0 w 39"/>
              <a:gd name="T27" fmla="*/ 4885 h 39"/>
              <a:gd name="T28" fmla="*/ 0 w 39"/>
              <a:gd name="T29" fmla="*/ 7327 h 39"/>
              <a:gd name="T30" fmla="*/ 0 w 39"/>
              <a:gd name="T31" fmla="*/ 9769 h 39"/>
              <a:gd name="T32" fmla="*/ 0 w 39"/>
              <a:gd name="T33" fmla="*/ 9769 h 39"/>
              <a:gd name="T34" fmla="*/ 0 w 39"/>
              <a:gd name="T35" fmla="*/ 11723 h 39"/>
              <a:gd name="T36" fmla="*/ 0 w 39"/>
              <a:gd name="T37" fmla="*/ 14165 h 39"/>
              <a:gd name="T38" fmla="*/ 2239 w 39"/>
              <a:gd name="T39" fmla="*/ 14165 h 39"/>
              <a:gd name="T40" fmla="*/ 4477 w 39"/>
              <a:gd name="T41" fmla="*/ 16608 h 39"/>
              <a:gd name="T42" fmla="*/ 4477 w 39"/>
              <a:gd name="T43" fmla="*/ 19050 h 39"/>
              <a:gd name="T44" fmla="*/ 6716 w 39"/>
              <a:gd name="T45" fmla="*/ 19050 h 39"/>
              <a:gd name="T46" fmla="*/ 8955 w 39"/>
              <a:gd name="T47" fmla="*/ 19050 h 39"/>
              <a:gd name="T48" fmla="*/ 8955 w 39"/>
              <a:gd name="T49" fmla="*/ 19050 h 39"/>
              <a:gd name="T50" fmla="*/ 10746 w 39"/>
              <a:gd name="T51" fmla="*/ 19050 h 39"/>
              <a:gd name="T52" fmla="*/ 12985 w 39"/>
              <a:gd name="T53" fmla="*/ 19050 h 39"/>
              <a:gd name="T54" fmla="*/ 12985 w 39"/>
              <a:gd name="T55" fmla="*/ 16608 h 39"/>
              <a:gd name="T56" fmla="*/ 15223 w 39"/>
              <a:gd name="T57" fmla="*/ 14165 h 39"/>
              <a:gd name="T58" fmla="*/ 17462 w 39"/>
              <a:gd name="T59" fmla="*/ 14165 h 39"/>
              <a:gd name="T60" fmla="*/ 17462 w 39"/>
              <a:gd name="T61" fmla="*/ 11723 h 39"/>
              <a:gd name="T62" fmla="*/ 17462 w 39"/>
              <a:gd name="T63" fmla="*/ 9769 h 39"/>
              <a:gd name="T64" fmla="*/ 17462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20" y="0"/>
                </a:lnTo>
                <a:lnTo>
                  <a:pt x="15" y="0"/>
                </a:lnTo>
                <a:lnTo>
                  <a:pt x="10" y="0"/>
                </a:lnTo>
                <a:lnTo>
                  <a:pt x="10" y="5"/>
                </a:lnTo>
                <a:lnTo>
                  <a:pt x="5" y="10"/>
                </a:lnTo>
                <a:lnTo>
                  <a:pt x="0" y="10"/>
                </a:lnTo>
                <a:lnTo>
                  <a:pt x="0" y="15"/>
                </a:lnTo>
                <a:lnTo>
                  <a:pt x="0" y="20"/>
                </a:lnTo>
                <a:lnTo>
                  <a:pt x="0" y="24"/>
                </a:lnTo>
                <a:lnTo>
                  <a:pt x="0" y="29"/>
                </a:lnTo>
                <a:lnTo>
                  <a:pt x="5" y="29"/>
                </a:lnTo>
                <a:lnTo>
                  <a:pt x="10" y="34"/>
                </a:lnTo>
                <a:lnTo>
                  <a:pt x="10" y="39"/>
                </a:lnTo>
                <a:lnTo>
                  <a:pt x="15" y="39"/>
                </a:lnTo>
                <a:lnTo>
                  <a:pt x="20" y="39"/>
                </a:lnTo>
                <a:lnTo>
                  <a:pt x="24" y="39"/>
                </a:lnTo>
                <a:lnTo>
                  <a:pt x="29" y="39"/>
                </a:lnTo>
                <a:lnTo>
                  <a:pt x="29" y="34"/>
                </a:lnTo>
                <a:lnTo>
                  <a:pt x="34" y="29"/>
                </a:lnTo>
                <a:lnTo>
                  <a:pt x="39" y="29"/>
                </a:lnTo>
                <a:lnTo>
                  <a:pt x="39" y="24"/>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19" name="Freeform 24"/>
          <p:cNvSpPr>
            <a:spLocks/>
          </p:cNvSpPr>
          <p:nvPr/>
        </p:nvSpPr>
        <p:spPr bwMode="auto">
          <a:xfrm>
            <a:off x="1943100" y="1495425"/>
            <a:ext cx="19050" cy="19050"/>
          </a:xfrm>
          <a:custGeom>
            <a:avLst/>
            <a:gdLst>
              <a:gd name="T0" fmla="*/ 19050 w 39"/>
              <a:gd name="T1" fmla="*/ 9769 h 39"/>
              <a:gd name="T2" fmla="*/ 19050 w 39"/>
              <a:gd name="T3" fmla="*/ 7327 h 39"/>
              <a:gd name="T4" fmla="*/ 19050 w 39"/>
              <a:gd name="T5" fmla="*/ 4885 h 39"/>
              <a:gd name="T6" fmla="*/ 16608 w 39"/>
              <a:gd name="T7" fmla="*/ 4885 h 39"/>
              <a:gd name="T8" fmla="*/ 14165 w 39"/>
              <a:gd name="T9" fmla="*/ 2442 h 39"/>
              <a:gd name="T10" fmla="*/ 14165 w 39"/>
              <a:gd name="T11" fmla="*/ 0 h 39"/>
              <a:gd name="T12" fmla="*/ 11723 w 39"/>
              <a:gd name="T13" fmla="*/ 0 h 39"/>
              <a:gd name="T14" fmla="*/ 9281 w 39"/>
              <a:gd name="T15" fmla="*/ 0 h 39"/>
              <a:gd name="T16" fmla="*/ 9281 w 39"/>
              <a:gd name="T17" fmla="*/ 0 h 39"/>
              <a:gd name="T18" fmla="*/ 7327 w 39"/>
              <a:gd name="T19" fmla="*/ 0 h 39"/>
              <a:gd name="T20" fmla="*/ 4885 w 39"/>
              <a:gd name="T21" fmla="*/ 0 h 39"/>
              <a:gd name="T22" fmla="*/ 4885 w 39"/>
              <a:gd name="T23" fmla="*/ 2442 h 39"/>
              <a:gd name="T24" fmla="*/ 2442 w 39"/>
              <a:gd name="T25" fmla="*/ 4885 h 39"/>
              <a:gd name="T26" fmla="*/ 0 w 39"/>
              <a:gd name="T27" fmla="*/ 4885 h 39"/>
              <a:gd name="T28" fmla="*/ 0 w 39"/>
              <a:gd name="T29" fmla="*/ 7327 h 39"/>
              <a:gd name="T30" fmla="*/ 0 w 39"/>
              <a:gd name="T31" fmla="*/ 9769 h 39"/>
              <a:gd name="T32" fmla="*/ 0 w 39"/>
              <a:gd name="T33" fmla="*/ 9769 h 39"/>
              <a:gd name="T34" fmla="*/ 0 w 39"/>
              <a:gd name="T35" fmla="*/ 11723 h 39"/>
              <a:gd name="T36" fmla="*/ 0 w 39"/>
              <a:gd name="T37" fmla="*/ 14165 h 39"/>
              <a:gd name="T38" fmla="*/ 2442 w 39"/>
              <a:gd name="T39" fmla="*/ 14165 h 39"/>
              <a:gd name="T40" fmla="*/ 4885 w 39"/>
              <a:gd name="T41" fmla="*/ 16608 h 39"/>
              <a:gd name="T42" fmla="*/ 4885 w 39"/>
              <a:gd name="T43" fmla="*/ 19050 h 39"/>
              <a:gd name="T44" fmla="*/ 7327 w 39"/>
              <a:gd name="T45" fmla="*/ 19050 h 39"/>
              <a:gd name="T46" fmla="*/ 9281 w 39"/>
              <a:gd name="T47" fmla="*/ 19050 h 39"/>
              <a:gd name="T48" fmla="*/ 9281 w 39"/>
              <a:gd name="T49" fmla="*/ 19050 h 39"/>
              <a:gd name="T50" fmla="*/ 11723 w 39"/>
              <a:gd name="T51" fmla="*/ 19050 h 39"/>
              <a:gd name="T52" fmla="*/ 14165 w 39"/>
              <a:gd name="T53" fmla="*/ 19050 h 39"/>
              <a:gd name="T54" fmla="*/ 14165 w 39"/>
              <a:gd name="T55" fmla="*/ 16608 h 39"/>
              <a:gd name="T56" fmla="*/ 16608 w 39"/>
              <a:gd name="T57" fmla="*/ 14165 h 39"/>
              <a:gd name="T58" fmla="*/ 19050 w 39"/>
              <a:gd name="T59" fmla="*/ 14165 h 39"/>
              <a:gd name="T60" fmla="*/ 19050 w 39"/>
              <a:gd name="T61" fmla="*/ 11723 h 39"/>
              <a:gd name="T62" fmla="*/ 19050 w 39"/>
              <a:gd name="T63" fmla="*/ 9769 h 39"/>
              <a:gd name="T64" fmla="*/ 19050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4" y="10"/>
                </a:lnTo>
                <a:lnTo>
                  <a:pt x="29" y="5"/>
                </a:lnTo>
                <a:lnTo>
                  <a:pt x="29" y="0"/>
                </a:lnTo>
                <a:lnTo>
                  <a:pt x="24" y="0"/>
                </a:lnTo>
                <a:lnTo>
                  <a:pt x="19" y="0"/>
                </a:lnTo>
                <a:lnTo>
                  <a:pt x="15" y="0"/>
                </a:lnTo>
                <a:lnTo>
                  <a:pt x="10" y="0"/>
                </a:lnTo>
                <a:lnTo>
                  <a:pt x="10" y="5"/>
                </a:lnTo>
                <a:lnTo>
                  <a:pt x="5" y="10"/>
                </a:lnTo>
                <a:lnTo>
                  <a:pt x="0" y="10"/>
                </a:lnTo>
                <a:lnTo>
                  <a:pt x="0" y="15"/>
                </a:lnTo>
                <a:lnTo>
                  <a:pt x="0" y="20"/>
                </a:lnTo>
                <a:lnTo>
                  <a:pt x="0" y="24"/>
                </a:lnTo>
                <a:lnTo>
                  <a:pt x="0" y="29"/>
                </a:lnTo>
                <a:lnTo>
                  <a:pt x="5" y="29"/>
                </a:lnTo>
                <a:lnTo>
                  <a:pt x="10" y="34"/>
                </a:lnTo>
                <a:lnTo>
                  <a:pt x="10" y="39"/>
                </a:lnTo>
                <a:lnTo>
                  <a:pt x="15" y="39"/>
                </a:lnTo>
                <a:lnTo>
                  <a:pt x="19" y="39"/>
                </a:lnTo>
                <a:lnTo>
                  <a:pt x="24" y="39"/>
                </a:lnTo>
                <a:lnTo>
                  <a:pt x="29" y="39"/>
                </a:lnTo>
                <a:lnTo>
                  <a:pt x="29" y="34"/>
                </a:lnTo>
                <a:lnTo>
                  <a:pt x="34" y="29"/>
                </a:lnTo>
                <a:lnTo>
                  <a:pt x="39" y="29"/>
                </a:lnTo>
                <a:lnTo>
                  <a:pt x="39" y="24"/>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0" name="Freeform 25"/>
          <p:cNvSpPr>
            <a:spLocks/>
          </p:cNvSpPr>
          <p:nvPr/>
        </p:nvSpPr>
        <p:spPr bwMode="auto">
          <a:xfrm>
            <a:off x="2084388" y="1400175"/>
            <a:ext cx="19050" cy="19050"/>
          </a:xfrm>
          <a:custGeom>
            <a:avLst/>
            <a:gdLst>
              <a:gd name="T0" fmla="*/ 19050 w 40"/>
              <a:gd name="T1" fmla="*/ 9281 h 39"/>
              <a:gd name="T2" fmla="*/ 19050 w 40"/>
              <a:gd name="T3" fmla="*/ 6838 h 39"/>
              <a:gd name="T4" fmla="*/ 19050 w 40"/>
              <a:gd name="T5" fmla="*/ 4885 h 39"/>
              <a:gd name="T6" fmla="*/ 16669 w 40"/>
              <a:gd name="T7" fmla="*/ 4885 h 39"/>
              <a:gd name="T8" fmla="*/ 14288 w 40"/>
              <a:gd name="T9" fmla="*/ 2442 h 39"/>
              <a:gd name="T10" fmla="*/ 14288 w 40"/>
              <a:gd name="T11" fmla="*/ 0 h 39"/>
              <a:gd name="T12" fmla="*/ 11906 w 40"/>
              <a:gd name="T13" fmla="*/ 0 h 39"/>
              <a:gd name="T14" fmla="*/ 9525 w 40"/>
              <a:gd name="T15" fmla="*/ 0 h 39"/>
              <a:gd name="T16" fmla="*/ 9525 w 40"/>
              <a:gd name="T17" fmla="*/ 0 h 39"/>
              <a:gd name="T18" fmla="*/ 7144 w 40"/>
              <a:gd name="T19" fmla="*/ 0 h 39"/>
              <a:gd name="T20" fmla="*/ 4763 w 40"/>
              <a:gd name="T21" fmla="*/ 0 h 39"/>
              <a:gd name="T22" fmla="*/ 4763 w 40"/>
              <a:gd name="T23" fmla="*/ 2442 h 39"/>
              <a:gd name="T24" fmla="*/ 2381 w 40"/>
              <a:gd name="T25" fmla="*/ 4885 h 39"/>
              <a:gd name="T26" fmla="*/ 0 w 40"/>
              <a:gd name="T27" fmla="*/ 4885 h 39"/>
              <a:gd name="T28" fmla="*/ 0 w 40"/>
              <a:gd name="T29" fmla="*/ 6838 h 39"/>
              <a:gd name="T30" fmla="*/ 0 w 40"/>
              <a:gd name="T31" fmla="*/ 9281 h 39"/>
              <a:gd name="T32" fmla="*/ 0 w 40"/>
              <a:gd name="T33" fmla="*/ 9281 h 39"/>
              <a:gd name="T34" fmla="*/ 0 w 40"/>
              <a:gd name="T35" fmla="*/ 11723 h 39"/>
              <a:gd name="T36" fmla="*/ 0 w 40"/>
              <a:gd name="T37" fmla="*/ 14165 h 39"/>
              <a:gd name="T38" fmla="*/ 2381 w 40"/>
              <a:gd name="T39" fmla="*/ 14165 h 39"/>
              <a:gd name="T40" fmla="*/ 4763 w 40"/>
              <a:gd name="T41" fmla="*/ 16608 h 39"/>
              <a:gd name="T42" fmla="*/ 4763 w 40"/>
              <a:gd name="T43" fmla="*/ 19050 h 39"/>
              <a:gd name="T44" fmla="*/ 7144 w 40"/>
              <a:gd name="T45" fmla="*/ 19050 h 39"/>
              <a:gd name="T46" fmla="*/ 9525 w 40"/>
              <a:gd name="T47" fmla="*/ 19050 h 39"/>
              <a:gd name="T48" fmla="*/ 9525 w 40"/>
              <a:gd name="T49" fmla="*/ 19050 h 39"/>
              <a:gd name="T50" fmla="*/ 11906 w 40"/>
              <a:gd name="T51" fmla="*/ 19050 h 39"/>
              <a:gd name="T52" fmla="*/ 14288 w 40"/>
              <a:gd name="T53" fmla="*/ 19050 h 39"/>
              <a:gd name="T54" fmla="*/ 14288 w 40"/>
              <a:gd name="T55" fmla="*/ 16608 h 39"/>
              <a:gd name="T56" fmla="*/ 16669 w 40"/>
              <a:gd name="T57" fmla="*/ 14165 h 39"/>
              <a:gd name="T58" fmla="*/ 19050 w 40"/>
              <a:gd name="T59" fmla="*/ 14165 h 39"/>
              <a:gd name="T60" fmla="*/ 19050 w 40"/>
              <a:gd name="T61" fmla="*/ 11723 h 39"/>
              <a:gd name="T62" fmla="*/ 19050 w 40"/>
              <a:gd name="T63" fmla="*/ 9281 h 39"/>
              <a:gd name="T64" fmla="*/ 19050 w 40"/>
              <a:gd name="T65" fmla="*/ 9281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 h="39">
                <a:moveTo>
                  <a:pt x="40" y="19"/>
                </a:moveTo>
                <a:lnTo>
                  <a:pt x="40" y="14"/>
                </a:lnTo>
                <a:lnTo>
                  <a:pt x="40" y="10"/>
                </a:lnTo>
                <a:lnTo>
                  <a:pt x="35" y="10"/>
                </a:lnTo>
                <a:lnTo>
                  <a:pt x="30" y="5"/>
                </a:lnTo>
                <a:lnTo>
                  <a:pt x="30" y="0"/>
                </a:lnTo>
                <a:lnTo>
                  <a:pt x="25" y="0"/>
                </a:lnTo>
                <a:lnTo>
                  <a:pt x="20" y="0"/>
                </a:lnTo>
                <a:lnTo>
                  <a:pt x="15" y="0"/>
                </a:lnTo>
                <a:lnTo>
                  <a:pt x="10" y="0"/>
                </a:lnTo>
                <a:lnTo>
                  <a:pt x="10" y="5"/>
                </a:lnTo>
                <a:lnTo>
                  <a:pt x="5" y="10"/>
                </a:lnTo>
                <a:lnTo>
                  <a:pt x="0" y="10"/>
                </a:lnTo>
                <a:lnTo>
                  <a:pt x="0" y="14"/>
                </a:lnTo>
                <a:lnTo>
                  <a:pt x="0" y="19"/>
                </a:lnTo>
                <a:lnTo>
                  <a:pt x="0" y="24"/>
                </a:lnTo>
                <a:lnTo>
                  <a:pt x="0" y="29"/>
                </a:lnTo>
                <a:lnTo>
                  <a:pt x="5" y="29"/>
                </a:lnTo>
                <a:lnTo>
                  <a:pt x="10" y="34"/>
                </a:lnTo>
                <a:lnTo>
                  <a:pt x="10" y="39"/>
                </a:lnTo>
                <a:lnTo>
                  <a:pt x="15" y="39"/>
                </a:lnTo>
                <a:lnTo>
                  <a:pt x="20" y="39"/>
                </a:lnTo>
                <a:lnTo>
                  <a:pt x="25" y="39"/>
                </a:lnTo>
                <a:lnTo>
                  <a:pt x="30" y="39"/>
                </a:lnTo>
                <a:lnTo>
                  <a:pt x="30" y="34"/>
                </a:lnTo>
                <a:lnTo>
                  <a:pt x="35" y="29"/>
                </a:lnTo>
                <a:lnTo>
                  <a:pt x="40" y="29"/>
                </a:lnTo>
                <a:lnTo>
                  <a:pt x="40" y="24"/>
                </a:lnTo>
                <a:lnTo>
                  <a:pt x="40" y="19"/>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1" name="Freeform 26"/>
          <p:cNvSpPr>
            <a:spLocks/>
          </p:cNvSpPr>
          <p:nvPr/>
        </p:nvSpPr>
        <p:spPr bwMode="auto">
          <a:xfrm>
            <a:off x="2522538" y="1414463"/>
            <a:ext cx="19050" cy="19050"/>
          </a:xfrm>
          <a:custGeom>
            <a:avLst/>
            <a:gdLst>
              <a:gd name="T0" fmla="*/ 19050 w 39"/>
              <a:gd name="T1" fmla="*/ 9769 h 39"/>
              <a:gd name="T2" fmla="*/ 19050 w 39"/>
              <a:gd name="T3" fmla="*/ 7327 h 39"/>
              <a:gd name="T4" fmla="*/ 19050 w 39"/>
              <a:gd name="T5" fmla="*/ 4885 h 39"/>
              <a:gd name="T6" fmla="*/ 17096 w 39"/>
              <a:gd name="T7" fmla="*/ 4885 h 39"/>
              <a:gd name="T8" fmla="*/ 14654 w 39"/>
              <a:gd name="T9" fmla="*/ 2442 h 39"/>
              <a:gd name="T10" fmla="*/ 14654 w 39"/>
              <a:gd name="T11" fmla="*/ 0 h 39"/>
              <a:gd name="T12" fmla="*/ 12212 w 39"/>
              <a:gd name="T13" fmla="*/ 0 h 39"/>
              <a:gd name="T14" fmla="*/ 9769 w 39"/>
              <a:gd name="T15" fmla="*/ 0 h 39"/>
              <a:gd name="T16" fmla="*/ 9769 w 39"/>
              <a:gd name="T17" fmla="*/ 0 h 39"/>
              <a:gd name="T18" fmla="*/ 7327 w 39"/>
              <a:gd name="T19" fmla="*/ 0 h 39"/>
              <a:gd name="T20" fmla="*/ 4885 w 39"/>
              <a:gd name="T21" fmla="*/ 0 h 39"/>
              <a:gd name="T22" fmla="*/ 4885 w 39"/>
              <a:gd name="T23" fmla="*/ 2442 h 39"/>
              <a:gd name="T24" fmla="*/ 2442 w 39"/>
              <a:gd name="T25" fmla="*/ 4885 h 39"/>
              <a:gd name="T26" fmla="*/ 0 w 39"/>
              <a:gd name="T27" fmla="*/ 4885 h 39"/>
              <a:gd name="T28" fmla="*/ 0 w 39"/>
              <a:gd name="T29" fmla="*/ 7327 h 39"/>
              <a:gd name="T30" fmla="*/ 0 w 39"/>
              <a:gd name="T31" fmla="*/ 9769 h 39"/>
              <a:gd name="T32" fmla="*/ 0 w 39"/>
              <a:gd name="T33" fmla="*/ 9769 h 39"/>
              <a:gd name="T34" fmla="*/ 0 w 39"/>
              <a:gd name="T35" fmla="*/ 11723 h 39"/>
              <a:gd name="T36" fmla="*/ 0 w 39"/>
              <a:gd name="T37" fmla="*/ 14165 h 39"/>
              <a:gd name="T38" fmla="*/ 2442 w 39"/>
              <a:gd name="T39" fmla="*/ 14165 h 39"/>
              <a:gd name="T40" fmla="*/ 4885 w 39"/>
              <a:gd name="T41" fmla="*/ 16608 h 39"/>
              <a:gd name="T42" fmla="*/ 4885 w 39"/>
              <a:gd name="T43" fmla="*/ 19050 h 39"/>
              <a:gd name="T44" fmla="*/ 7327 w 39"/>
              <a:gd name="T45" fmla="*/ 19050 h 39"/>
              <a:gd name="T46" fmla="*/ 9769 w 39"/>
              <a:gd name="T47" fmla="*/ 19050 h 39"/>
              <a:gd name="T48" fmla="*/ 9769 w 39"/>
              <a:gd name="T49" fmla="*/ 19050 h 39"/>
              <a:gd name="T50" fmla="*/ 12212 w 39"/>
              <a:gd name="T51" fmla="*/ 19050 h 39"/>
              <a:gd name="T52" fmla="*/ 14654 w 39"/>
              <a:gd name="T53" fmla="*/ 19050 h 39"/>
              <a:gd name="T54" fmla="*/ 14654 w 39"/>
              <a:gd name="T55" fmla="*/ 16608 h 39"/>
              <a:gd name="T56" fmla="*/ 17096 w 39"/>
              <a:gd name="T57" fmla="*/ 14165 h 39"/>
              <a:gd name="T58" fmla="*/ 19050 w 39"/>
              <a:gd name="T59" fmla="*/ 14165 h 39"/>
              <a:gd name="T60" fmla="*/ 19050 w 39"/>
              <a:gd name="T61" fmla="*/ 11723 h 39"/>
              <a:gd name="T62" fmla="*/ 19050 w 39"/>
              <a:gd name="T63" fmla="*/ 9769 h 39"/>
              <a:gd name="T64" fmla="*/ 19050 w 39"/>
              <a:gd name="T65" fmla="*/ 976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9">
                <a:moveTo>
                  <a:pt x="39" y="20"/>
                </a:moveTo>
                <a:lnTo>
                  <a:pt x="39" y="15"/>
                </a:lnTo>
                <a:lnTo>
                  <a:pt x="39" y="10"/>
                </a:lnTo>
                <a:lnTo>
                  <a:pt x="35" y="10"/>
                </a:lnTo>
                <a:lnTo>
                  <a:pt x="30" y="5"/>
                </a:lnTo>
                <a:lnTo>
                  <a:pt x="30" y="0"/>
                </a:lnTo>
                <a:lnTo>
                  <a:pt x="25" y="0"/>
                </a:lnTo>
                <a:lnTo>
                  <a:pt x="20" y="0"/>
                </a:lnTo>
                <a:lnTo>
                  <a:pt x="15" y="0"/>
                </a:lnTo>
                <a:lnTo>
                  <a:pt x="10" y="0"/>
                </a:lnTo>
                <a:lnTo>
                  <a:pt x="10" y="5"/>
                </a:lnTo>
                <a:lnTo>
                  <a:pt x="5" y="10"/>
                </a:lnTo>
                <a:lnTo>
                  <a:pt x="0" y="10"/>
                </a:lnTo>
                <a:lnTo>
                  <a:pt x="0" y="15"/>
                </a:lnTo>
                <a:lnTo>
                  <a:pt x="0" y="20"/>
                </a:lnTo>
                <a:lnTo>
                  <a:pt x="0" y="24"/>
                </a:lnTo>
                <a:lnTo>
                  <a:pt x="0" y="29"/>
                </a:lnTo>
                <a:lnTo>
                  <a:pt x="5" y="29"/>
                </a:lnTo>
                <a:lnTo>
                  <a:pt x="10" y="34"/>
                </a:lnTo>
                <a:lnTo>
                  <a:pt x="10" y="39"/>
                </a:lnTo>
                <a:lnTo>
                  <a:pt x="15" y="39"/>
                </a:lnTo>
                <a:lnTo>
                  <a:pt x="20" y="39"/>
                </a:lnTo>
                <a:lnTo>
                  <a:pt x="25" y="39"/>
                </a:lnTo>
                <a:lnTo>
                  <a:pt x="30" y="39"/>
                </a:lnTo>
                <a:lnTo>
                  <a:pt x="30" y="34"/>
                </a:lnTo>
                <a:lnTo>
                  <a:pt x="35" y="29"/>
                </a:lnTo>
                <a:lnTo>
                  <a:pt x="39" y="29"/>
                </a:lnTo>
                <a:lnTo>
                  <a:pt x="39" y="24"/>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2" name="Freeform 27"/>
          <p:cNvSpPr>
            <a:spLocks/>
          </p:cNvSpPr>
          <p:nvPr/>
        </p:nvSpPr>
        <p:spPr bwMode="auto">
          <a:xfrm>
            <a:off x="587375" y="1090613"/>
            <a:ext cx="19050" cy="19050"/>
          </a:xfrm>
          <a:custGeom>
            <a:avLst/>
            <a:gdLst>
              <a:gd name="T0" fmla="*/ 0 w 39"/>
              <a:gd name="T1" fmla="*/ 19050 h 39"/>
              <a:gd name="T2" fmla="*/ 19050 w 39"/>
              <a:gd name="T3" fmla="*/ 19050 h 39"/>
              <a:gd name="T4" fmla="*/ 9769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3" name="Freeform 28"/>
          <p:cNvSpPr>
            <a:spLocks/>
          </p:cNvSpPr>
          <p:nvPr/>
        </p:nvSpPr>
        <p:spPr bwMode="auto">
          <a:xfrm>
            <a:off x="1168400" y="895350"/>
            <a:ext cx="17463" cy="19050"/>
          </a:xfrm>
          <a:custGeom>
            <a:avLst/>
            <a:gdLst>
              <a:gd name="T0" fmla="*/ 0 w 39"/>
              <a:gd name="T1" fmla="*/ 19050 h 39"/>
              <a:gd name="T2" fmla="*/ 17463 w 39"/>
              <a:gd name="T3" fmla="*/ 19050 h 39"/>
              <a:gd name="T4" fmla="*/ 8955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4" name="Freeform 29"/>
          <p:cNvSpPr>
            <a:spLocks/>
          </p:cNvSpPr>
          <p:nvPr/>
        </p:nvSpPr>
        <p:spPr bwMode="auto">
          <a:xfrm>
            <a:off x="600075" y="1116013"/>
            <a:ext cx="22225" cy="19050"/>
          </a:xfrm>
          <a:custGeom>
            <a:avLst/>
            <a:gdLst>
              <a:gd name="T0" fmla="*/ 0 w 39"/>
              <a:gd name="T1" fmla="*/ 19050 h 39"/>
              <a:gd name="T2" fmla="*/ 22225 w 39"/>
              <a:gd name="T3" fmla="*/ 19050 h 39"/>
              <a:gd name="T4" fmla="*/ 11397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5" name="Freeform 30"/>
          <p:cNvSpPr>
            <a:spLocks/>
          </p:cNvSpPr>
          <p:nvPr/>
        </p:nvSpPr>
        <p:spPr bwMode="auto">
          <a:xfrm>
            <a:off x="723900" y="1009650"/>
            <a:ext cx="22225" cy="19050"/>
          </a:xfrm>
          <a:custGeom>
            <a:avLst/>
            <a:gdLst>
              <a:gd name="T0" fmla="*/ 0 w 39"/>
              <a:gd name="T1" fmla="*/ 19050 h 39"/>
              <a:gd name="T2" fmla="*/ 22225 w 39"/>
              <a:gd name="T3" fmla="*/ 19050 h 39"/>
              <a:gd name="T4" fmla="*/ 10828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19"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6" name="Freeform 31"/>
          <p:cNvSpPr>
            <a:spLocks/>
          </p:cNvSpPr>
          <p:nvPr/>
        </p:nvSpPr>
        <p:spPr bwMode="auto">
          <a:xfrm>
            <a:off x="703263" y="1001713"/>
            <a:ext cx="19050" cy="19050"/>
          </a:xfrm>
          <a:custGeom>
            <a:avLst/>
            <a:gdLst>
              <a:gd name="T0" fmla="*/ 0 w 39"/>
              <a:gd name="T1" fmla="*/ 19050 h 39"/>
              <a:gd name="T2" fmla="*/ 19050 w 39"/>
              <a:gd name="T3" fmla="*/ 19050 h 39"/>
              <a:gd name="T4" fmla="*/ 9281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19"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7" name="Freeform 32"/>
          <p:cNvSpPr>
            <a:spLocks/>
          </p:cNvSpPr>
          <p:nvPr/>
        </p:nvSpPr>
        <p:spPr bwMode="auto">
          <a:xfrm>
            <a:off x="830263" y="1125538"/>
            <a:ext cx="17462" cy="19050"/>
          </a:xfrm>
          <a:custGeom>
            <a:avLst/>
            <a:gdLst>
              <a:gd name="T0" fmla="*/ 0 w 39"/>
              <a:gd name="T1" fmla="*/ 19050 h 39"/>
              <a:gd name="T2" fmla="*/ 17462 w 39"/>
              <a:gd name="T3" fmla="*/ 19050 h 39"/>
              <a:gd name="T4" fmla="*/ 8955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8" name="Freeform 33"/>
          <p:cNvSpPr>
            <a:spLocks/>
          </p:cNvSpPr>
          <p:nvPr/>
        </p:nvSpPr>
        <p:spPr bwMode="auto">
          <a:xfrm>
            <a:off x="1147763" y="1004888"/>
            <a:ext cx="22225" cy="19050"/>
          </a:xfrm>
          <a:custGeom>
            <a:avLst/>
            <a:gdLst>
              <a:gd name="T0" fmla="*/ 0 w 39"/>
              <a:gd name="T1" fmla="*/ 19050 h 39"/>
              <a:gd name="T2" fmla="*/ 22225 w 39"/>
              <a:gd name="T3" fmla="*/ 19050 h 39"/>
              <a:gd name="T4" fmla="*/ 11397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29" name="Freeform 34"/>
          <p:cNvSpPr>
            <a:spLocks/>
          </p:cNvSpPr>
          <p:nvPr/>
        </p:nvSpPr>
        <p:spPr bwMode="auto">
          <a:xfrm>
            <a:off x="1525588" y="1001713"/>
            <a:ext cx="19050" cy="19050"/>
          </a:xfrm>
          <a:custGeom>
            <a:avLst/>
            <a:gdLst>
              <a:gd name="T0" fmla="*/ 0 w 39"/>
              <a:gd name="T1" fmla="*/ 19050 h 39"/>
              <a:gd name="T2" fmla="*/ 19050 w 39"/>
              <a:gd name="T3" fmla="*/ 19050 h 39"/>
              <a:gd name="T4" fmla="*/ 9281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19"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0" name="Freeform 35"/>
          <p:cNvSpPr>
            <a:spLocks/>
          </p:cNvSpPr>
          <p:nvPr/>
        </p:nvSpPr>
        <p:spPr bwMode="auto">
          <a:xfrm>
            <a:off x="830263" y="1028700"/>
            <a:ext cx="17462" cy="17463"/>
          </a:xfrm>
          <a:custGeom>
            <a:avLst/>
            <a:gdLst>
              <a:gd name="T0" fmla="*/ 0 w 39"/>
              <a:gd name="T1" fmla="*/ 17463 h 39"/>
              <a:gd name="T2" fmla="*/ 17462 w 39"/>
              <a:gd name="T3" fmla="*/ 17463 h 39"/>
              <a:gd name="T4" fmla="*/ 8955 w 39"/>
              <a:gd name="T5" fmla="*/ 0 h 39"/>
              <a:gd name="T6" fmla="*/ 0 w 39"/>
              <a:gd name="T7" fmla="*/ 17463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1" name="Freeform 36"/>
          <p:cNvSpPr>
            <a:spLocks/>
          </p:cNvSpPr>
          <p:nvPr/>
        </p:nvSpPr>
        <p:spPr bwMode="auto">
          <a:xfrm>
            <a:off x="587375" y="1136650"/>
            <a:ext cx="19050" cy="19050"/>
          </a:xfrm>
          <a:custGeom>
            <a:avLst/>
            <a:gdLst>
              <a:gd name="T0" fmla="*/ 0 w 39"/>
              <a:gd name="T1" fmla="*/ 9281 h 39"/>
              <a:gd name="T2" fmla="*/ 9769 w 39"/>
              <a:gd name="T3" fmla="*/ 0 h 39"/>
              <a:gd name="T4" fmla="*/ 19050 w 39"/>
              <a:gd name="T5" fmla="*/ 9281 h 39"/>
              <a:gd name="T6" fmla="*/ 9769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2" name="Freeform 37"/>
          <p:cNvSpPr>
            <a:spLocks/>
          </p:cNvSpPr>
          <p:nvPr/>
        </p:nvSpPr>
        <p:spPr bwMode="auto">
          <a:xfrm>
            <a:off x="590550" y="1131888"/>
            <a:ext cx="17463" cy="19050"/>
          </a:xfrm>
          <a:custGeom>
            <a:avLst/>
            <a:gdLst>
              <a:gd name="T0" fmla="*/ 0 w 39"/>
              <a:gd name="T1" fmla="*/ 9281 h 39"/>
              <a:gd name="T2" fmla="*/ 8955 w 39"/>
              <a:gd name="T3" fmla="*/ 0 h 39"/>
              <a:gd name="T4" fmla="*/ 17463 w 39"/>
              <a:gd name="T5" fmla="*/ 9281 h 39"/>
              <a:gd name="T6" fmla="*/ 8955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3" name="Freeform 38"/>
          <p:cNvSpPr>
            <a:spLocks/>
          </p:cNvSpPr>
          <p:nvPr/>
        </p:nvSpPr>
        <p:spPr bwMode="auto">
          <a:xfrm>
            <a:off x="587375" y="1130300"/>
            <a:ext cx="19050" cy="19050"/>
          </a:xfrm>
          <a:custGeom>
            <a:avLst/>
            <a:gdLst>
              <a:gd name="T0" fmla="*/ 0 w 39"/>
              <a:gd name="T1" fmla="*/ 9281 h 39"/>
              <a:gd name="T2" fmla="*/ 9769 w 39"/>
              <a:gd name="T3" fmla="*/ 0 h 39"/>
              <a:gd name="T4" fmla="*/ 19050 w 39"/>
              <a:gd name="T5" fmla="*/ 9281 h 39"/>
              <a:gd name="T6" fmla="*/ 9769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4" name="Freeform 39"/>
          <p:cNvSpPr>
            <a:spLocks/>
          </p:cNvSpPr>
          <p:nvPr/>
        </p:nvSpPr>
        <p:spPr bwMode="auto">
          <a:xfrm>
            <a:off x="630238" y="866775"/>
            <a:ext cx="19050" cy="19050"/>
          </a:xfrm>
          <a:custGeom>
            <a:avLst/>
            <a:gdLst>
              <a:gd name="T0" fmla="*/ 0 w 39"/>
              <a:gd name="T1" fmla="*/ 9281 h 39"/>
              <a:gd name="T2" fmla="*/ 9281 w 39"/>
              <a:gd name="T3" fmla="*/ 0 h 39"/>
              <a:gd name="T4" fmla="*/ 19050 w 39"/>
              <a:gd name="T5" fmla="*/ 9281 h 39"/>
              <a:gd name="T6" fmla="*/ 9281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5" name="Freeform 40"/>
          <p:cNvSpPr>
            <a:spLocks/>
          </p:cNvSpPr>
          <p:nvPr/>
        </p:nvSpPr>
        <p:spPr bwMode="auto">
          <a:xfrm>
            <a:off x="708025" y="1006475"/>
            <a:ext cx="17463" cy="19050"/>
          </a:xfrm>
          <a:custGeom>
            <a:avLst/>
            <a:gdLst>
              <a:gd name="T0" fmla="*/ 0 w 39"/>
              <a:gd name="T1" fmla="*/ 9769 h 39"/>
              <a:gd name="T2" fmla="*/ 8508 w 39"/>
              <a:gd name="T3" fmla="*/ 0 h 39"/>
              <a:gd name="T4" fmla="*/ 17463 w 39"/>
              <a:gd name="T5" fmla="*/ 9769 h 39"/>
              <a:gd name="T6" fmla="*/ 8508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6" name="Freeform 41"/>
          <p:cNvSpPr>
            <a:spLocks/>
          </p:cNvSpPr>
          <p:nvPr/>
        </p:nvSpPr>
        <p:spPr bwMode="auto">
          <a:xfrm>
            <a:off x="706438" y="1009650"/>
            <a:ext cx="17462" cy="19050"/>
          </a:xfrm>
          <a:custGeom>
            <a:avLst/>
            <a:gdLst>
              <a:gd name="T0" fmla="*/ 0 w 39"/>
              <a:gd name="T1" fmla="*/ 9281 h 39"/>
              <a:gd name="T2" fmla="*/ 8507 w 39"/>
              <a:gd name="T3" fmla="*/ 0 h 39"/>
              <a:gd name="T4" fmla="*/ 17462 w 39"/>
              <a:gd name="T5" fmla="*/ 9281 h 39"/>
              <a:gd name="T6" fmla="*/ 8507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7" name="Freeform 42"/>
          <p:cNvSpPr>
            <a:spLocks/>
          </p:cNvSpPr>
          <p:nvPr/>
        </p:nvSpPr>
        <p:spPr bwMode="auto">
          <a:xfrm>
            <a:off x="896938" y="996950"/>
            <a:ext cx="22225" cy="19050"/>
          </a:xfrm>
          <a:custGeom>
            <a:avLst/>
            <a:gdLst>
              <a:gd name="T0" fmla="*/ 0 w 39"/>
              <a:gd name="T1" fmla="*/ 9281 h 39"/>
              <a:gd name="T2" fmla="*/ 10828 w 39"/>
              <a:gd name="T3" fmla="*/ 0 h 39"/>
              <a:gd name="T4" fmla="*/ 22225 w 39"/>
              <a:gd name="T5" fmla="*/ 9281 h 39"/>
              <a:gd name="T6" fmla="*/ 10828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8" name="Freeform 43"/>
          <p:cNvSpPr>
            <a:spLocks/>
          </p:cNvSpPr>
          <p:nvPr/>
        </p:nvSpPr>
        <p:spPr bwMode="auto">
          <a:xfrm>
            <a:off x="587375" y="1114425"/>
            <a:ext cx="19050" cy="19050"/>
          </a:xfrm>
          <a:custGeom>
            <a:avLst/>
            <a:gdLst>
              <a:gd name="T0" fmla="*/ 0 w 39"/>
              <a:gd name="T1" fmla="*/ 9769 h 39"/>
              <a:gd name="T2" fmla="*/ 9769 w 39"/>
              <a:gd name="T3" fmla="*/ 0 h 39"/>
              <a:gd name="T4" fmla="*/ 19050 w 39"/>
              <a:gd name="T5" fmla="*/ 9769 h 39"/>
              <a:gd name="T6" fmla="*/ 9769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39" name="Freeform 44"/>
          <p:cNvSpPr>
            <a:spLocks/>
          </p:cNvSpPr>
          <p:nvPr/>
        </p:nvSpPr>
        <p:spPr bwMode="auto">
          <a:xfrm>
            <a:off x="547688" y="1103313"/>
            <a:ext cx="23812" cy="19050"/>
          </a:xfrm>
          <a:custGeom>
            <a:avLst/>
            <a:gdLst>
              <a:gd name="T0" fmla="*/ 0 w 39"/>
              <a:gd name="T1" fmla="*/ 9769 h 39"/>
              <a:gd name="T2" fmla="*/ 12211 w 39"/>
              <a:gd name="T3" fmla="*/ 0 h 39"/>
              <a:gd name="T4" fmla="*/ 23812 w 39"/>
              <a:gd name="T5" fmla="*/ 9769 h 39"/>
              <a:gd name="T6" fmla="*/ 12211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0" name="Freeform 45"/>
          <p:cNvSpPr>
            <a:spLocks/>
          </p:cNvSpPr>
          <p:nvPr/>
        </p:nvSpPr>
        <p:spPr bwMode="auto">
          <a:xfrm>
            <a:off x="576263" y="1116013"/>
            <a:ext cx="20637" cy="19050"/>
          </a:xfrm>
          <a:custGeom>
            <a:avLst/>
            <a:gdLst>
              <a:gd name="T0" fmla="*/ 0 w 39"/>
              <a:gd name="T1" fmla="*/ 9281 h 39"/>
              <a:gd name="T2" fmla="*/ 10583 w 39"/>
              <a:gd name="T3" fmla="*/ 0 h 39"/>
              <a:gd name="T4" fmla="*/ 20637 w 39"/>
              <a:gd name="T5" fmla="*/ 9281 h 39"/>
              <a:gd name="T6" fmla="*/ 10583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1" name="Freeform 46"/>
          <p:cNvSpPr>
            <a:spLocks/>
          </p:cNvSpPr>
          <p:nvPr/>
        </p:nvSpPr>
        <p:spPr bwMode="auto">
          <a:xfrm>
            <a:off x="812800" y="1028700"/>
            <a:ext cx="17463" cy="17463"/>
          </a:xfrm>
          <a:custGeom>
            <a:avLst/>
            <a:gdLst>
              <a:gd name="T0" fmla="*/ 0 w 39"/>
              <a:gd name="T1" fmla="*/ 8955 h 39"/>
              <a:gd name="T2" fmla="*/ 8955 w 39"/>
              <a:gd name="T3" fmla="*/ 0 h 39"/>
              <a:gd name="T4" fmla="*/ 17463 w 39"/>
              <a:gd name="T5" fmla="*/ 8955 h 39"/>
              <a:gd name="T6" fmla="*/ 8955 w 39"/>
              <a:gd name="T7" fmla="*/ 17463 h 39"/>
              <a:gd name="T8" fmla="*/ 0 w 39"/>
              <a:gd name="T9" fmla="*/ 8955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2" name="Freeform 47"/>
          <p:cNvSpPr>
            <a:spLocks/>
          </p:cNvSpPr>
          <p:nvPr/>
        </p:nvSpPr>
        <p:spPr bwMode="auto">
          <a:xfrm>
            <a:off x="830263" y="1101725"/>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3" name="Freeform 48"/>
          <p:cNvSpPr>
            <a:spLocks/>
          </p:cNvSpPr>
          <p:nvPr/>
        </p:nvSpPr>
        <p:spPr bwMode="auto">
          <a:xfrm>
            <a:off x="823913" y="1101725"/>
            <a:ext cx="22225" cy="19050"/>
          </a:xfrm>
          <a:custGeom>
            <a:avLst/>
            <a:gdLst>
              <a:gd name="T0" fmla="*/ 0 w 39"/>
              <a:gd name="T1" fmla="*/ 9769 h 39"/>
              <a:gd name="T2" fmla="*/ 10828 w 39"/>
              <a:gd name="T3" fmla="*/ 0 h 39"/>
              <a:gd name="T4" fmla="*/ 22225 w 39"/>
              <a:gd name="T5" fmla="*/ 9769 h 39"/>
              <a:gd name="T6" fmla="*/ 10828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4" name="Freeform 49"/>
          <p:cNvSpPr>
            <a:spLocks/>
          </p:cNvSpPr>
          <p:nvPr/>
        </p:nvSpPr>
        <p:spPr bwMode="auto">
          <a:xfrm>
            <a:off x="585788" y="1125538"/>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5" name="Freeform 50"/>
          <p:cNvSpPr>
            <a:spLocks/>
          </p:cNvSpPr>
          <p:nvPr/>
        </p:nvSpPr>
        <p:spPr bwMode="auto">
          <a:xfrm>
            <a:off x="585788" y="1125538"/>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6" name="Freeform 51"/>
          <p:cNvSpPr>
            <a:spLocks/>
          </p:cNvSpPr>
          <p:nvPr/>
        </p:nvSpPr>
        <p:spPr bwMode="auto">
          <a:xfrm>
            <a:off x="585788" y="1125538"/>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7" name="Freeform 52"/>
          <p:cNvSpPr>
            <a:spLocks/>
          </p:cNvSpPr>
          <p:nvPr/>
        </p:nvSpPr>
        <p:spPr bwMode="auto">
          <a:xfrm>
            <a:off x="585788" y="1127125"/>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8" name="Freeform 53"/>
          <p:cNvSpPr>
            <a:spLocks/>
          </p:cNvSpPr>
          <p:nvPr/>
        </p:nvSpPr>
        <p:spPr bwMode="auto">
          <a:xfrm>
            <a:off x="585788" y="1127125"/>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49" name="Freeform 54"/>
          <p:cNvSpPr>
            <a:spLocks/>
          </p:cNvSpPr>
          <p:nvPr/>
        </p:nvSpPr>
        <p:spPr bwMode="auto">
          <a:xfrm>
            <a:off x="587375" y="1127125"/>
            <a:ext cx="19050" cy="19050"/>
          </a:xfrm>
          <a:custGeom>
            <a:avLst/>
            <a:gdLst>
              <a:gd name="T0" fmla="*/ 0 w 39"/>
              <a:gd name="T1" fmla="*/ 9769 h 39"/>
              <a:gd name="T2" fmla="*/ 9769 w 39"/>
              <a:gd name="T3" fmla="*/ 0 h 39"/>
              <a:gd name="T4" fmla="*/ 19050 w 39"/>
              <a:gd name="T5" fmla="*/ 9769 h 39"/>
              <a:gd name="T6" fmla="*/ 9769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0" name="Freeform 55"/>
          <p:cNvSpPr>
            <a:spLocks/>
          </p:cNvSpPr>
          <p:nvPr/>
        </p:nvSpPr>
        <p:spPr bwMode="auto">
          <a:xfrm>
            <a:off x="585788" y="1130300"/>
            <a:ext cx="17462" cy="19050"/>
          </a:xfrm>
          <a:custGeom>
            <a:avLst/>
            <a:gdLst>
              <a:gd name="T0" fmla="*/ 0 w 39"/>
              <a:gd name="T1" fmla="*/ 9281 h 39"/>
              <a:gd name="T2" fmla="*/ 8955 w 39"/>
              <a:gd name="T3" fmla="*/ 0 h 39"/>
              <a:gd name="T4" fmla="*/ 17462 w 39"/>
              <a:gd name="T5" fmla="*/ 9281 h 39"/>
              <a:gd name="T6" fmla="*/ 8955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1" name="Freeform 56"/>
          <p:cNvSpPr>
            <a:spLocks/>
          </p:cNvSpPr>
          <p:nvPr/>
        </p:nvSpPr>
        <p:spPr bwMode="auto">
          <a:xfrm>
            <a:off x="587375" y="1130300"/>
            <a:ext cx="19050" cy="19050"/>
          </a:xfrm>
          <a:custGeom>
            <a:avLst/>
            <a:gdLst>
              <a:gd name="T0" fmla="*/ 0 w 39"/>
              <a:gd name="T1" fmla="*/ 9281 h 39"/>
              <a:gd name="T2" fmla="*/ 9769 w 39"/>
              <a:gd name="T3" fmla="*/ 0 h 39"/>
              <a:gd name="T4" fmla="*/ 19050 w 39"/>
              <a:gd name="T5" fmla="*/ 9281 h 39"/>
              <a:gd name="T6" fmla="*/ 9769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2" name="Freeform 57"/>
          <p:cNvSpPr>
            <a:spLocks/>
          </p:cNvSpPr>
          <p:nvPr/>
        </p:nvSpPr>
        <p:spPr bwMode="auto">
          <a:xfrm>
            <a:off x="587375" y="1136650"/>
            <a:ext cx="19050" cy="19050"/>
          </a:xfrm>
          <a:custGeom>
            <a:avLst/>
            <a:gdLst>
              <a:gd name="T0" fmla="*/ 0 w 39"/>
              <a:gd name="T1" fmla="*/ 9281 h 39"/>
              <a:gd name="T2" fmla="*/ 9769 w 39"/>
              <a:gd name="T3" fmla="*/ 0 h 39"/>
              <a:gd name="T4" fmla="*/ 19050 w 39"/>
              <a:gd name="T5" fmla="*/ 9281 h 39"/>
              <a:gd name="T6" fmla="*/ 9769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3" name="Freeform 58"/>
          <p:cNvSpPr>
            <a:spLocks/>
          </p:cNvSpPr>
          <p:nvPr/>
        </p:nvSpPr>
        <p:spPr bwMode="auto">
          <a:xfrm>
            <a:off x="587375" y="1136650"/>
            <a:ext cx="19050" cy="19050"/>
          </a:xfrm>
          <a:custGeom>
            <a:avLst/>
            <a:gdLst>
              <a:gd name="T0" fmla="*/ 0 w 39"/>
              <a:gd name="T1" fmla="*/ 9281 h 39"/>
              <a:gd name="T2" fmla="*/ 9769 w 39"/>
              <a:gd name="T3" fmla="*/ 0 h 39"/>
              <a:gd name="T4" fmla="*/ 19050 w 39"/>
              <a:gd name="T5" fmla="*/ 9281 h 39"/>
              <a:gd name="T6" fmla="*/ 9769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4" name="Freeform 59"/>
          <p:cNvSpPr>
            <a:spLocks/>
          </p:cNvSpPr>
          <p:nvPr/>
        </p:nvSpPr>
        <p:spPr bwMode="auto">
          <a:xfrm>
            <a:off x="587375" y="1139825"/>
            <a:ext cx="19050" cy="19050"/>
          </a:xfrm>
          <a:custGeom>
            <a:avLst/>
            <a:gdLst>
              <a:gd name="T0" fmla="*/ 0 w 39"/>
              <a:gd name="T1" fmla="*/ 9525 h 40"/>
              <a:gd name="T2" fmla="*/ 9769 w 39"/>
              <a:gd name="T3" fmla="*/ 0 h 40"/>
              <a:gd name="T4" fmla="*/ 19050 w 39"/>
              <a:gd name="T5" fmla="*/ 9525 h 40"/>
              <a:gd name="T6" fmla="*/ 9769 w 39"/>
              <a:gd name="T7" fmla="*/ 19050 h 40"/>
              <a:gd name="T8" fmla="*/ 0 w 39"/>
              <a:gd name="T9" fmla="*/ 9525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5" name="Freeform 60"/>
          <p:cNvSpPr>
            <a:spLocks/>
          </p:cNvSpPr>
          <p:nvPr/>
        </p:nvSpPr>
        <p:spPr bwMode="auto">
          <a:xfrm>
            <a:off x="590550" y="1139825"/>
            <a:ext cx="17463" cy="19050"/>
          </a:xfrm>
          <a:custGeom>
            <a:avLst/>
            <a:gdLst>
              <a:gd name="T0" fmla="*/ 0 w 39"/>
              <a:gd name="T1" fmla="*/ 9525 h 40"/>
              <a:gd name="T2" fmla="*/ 8955 w 39"/>
              <a:gd name="T3" fmla="*/ 0 h 40"/>
              <a:gd name="T4" fmla="*/ 17463 w 39"/>
              <a:gd name="T5" fmla="*/ 9525 h 40"/>
              <a:gd name="T6" fmla="*/ 8955 w 39"/>
              <a:gd name="T7" fmla="*/ 19050 h 40"/>
              <a:gd name="T8" fmla="*/ 0 w 39"/>
              <a:gd name="T9" fmla="*/ 9525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6" name="Freeform 61"/>
          <p:cNvSpPr>
            <a:spLocks/>
          </p:cNvSpPr>
          <p:nvPr/>
        </p:nvSpPr>
        <p:spPr bwMode="auto">
          <a:xfrm>
            <a:off x="890588" y="1227138"/>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7" name="Freeform 62"/>
          <p:cNvSpPr>
            <a:spLocks/>
          </p:cNvSpPr>
          <p:nvPr/>
        </p:nvSpPr>
        <p:spPr bwMode="auto">
          <a:xfrm>
            <a:off x="1143000" y="1001713"/>
            <a:ext cx="17463" cy="19050"/>
          </a:xfrm>
          <a:custGeom>
            <a:avLst/>
            <a:gdLst>
              <a:gd name="T0" fmla="*/ 0 w 39"/>
              <a:gd name="T1" fmla="*/ 9769 h 39"/>
              <a:gd name="T2" fmla="*/ 8955 w 39"/>
              <a:gd name="T3" fmla="*/ 0 h 39"/>
              <a:gd name="T4" fmla="*/ 17463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8" name="Freeform 63"/>
          <p:cNvSpPr>
            <a:spLocks/>
          </p:cNvSpPr>
          <p:nvPr/>
        </p:nvSpPr>
        <p:spPr bwMode="auto">
          <a:xfrm>
            <a:off x="1125538" y="847725"/>
            <a:ext cx="20637" cy="19050"/>
          </a:xfrm>
          <a:custGeom>
            <a:avLst/>
            <a:gdLst>
              <a:gd name="T0" fmla="*/ 0 w 39"/>
              <a:gd name="T1" fmla="*/ 9281 h 39"/>
              <a:gd name="T2" fmla="*/ 10054 w 39"/>
              <a:gd name="T3" fmla="*/ 0 h 39"/>
              <a:gd name="T4" fmla="*/ 20637 w 39"/>
              <a:gd name="T5" fmla="*/ 9281 h 39"/>
              <a:gd name="T6" fmla="*/ 10054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59" name="Freeform 64"/>
          <p:cNvSpPr>
            <a:spLocks/>
          </p:cNvSpPr>
          <p:nvPr/>
        </p:nvSpPr>
        <p:spPr bwMode="auto">
          <a:xfrm>
            <a:off x="1217613" y="866775"/>
            <a:ext cx="17462" cy="19050"/>
          </a:xfrm>
          <a:custGeom>
            <a:avLst/>
            <a:gdLst>
              <a:gd name="T0" fmla="*/ 0 w 39"/>
              <a:gd name="T1" fmla="*/ 9281 h 39"/>
              <a:gd name="T2" fmla="*/ 8955 w 39"/>
              <a:gd name="T3" fmla="*/ 0 h 39"/>
              <a:gd name="T4" fmla="*/ 17462 w 39"/>
              <a:gd name="T5" fmla="*/ 9281 h 39"/>
              <a:gd name="T6" fmla="*/ 8955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0" name="Freeform 65"/>
          <p:cNvSpPr>
            <a:spLocks/>
          </p:cNvSpPr>
          <p:nvPr/>
        </p:nvSpPr>
        <p:spPr bwMode="auto">
          <a:xfrm>
            <a:off x="1230313" y="866775"/>
            <a:ext cx="17462" cy="19050"/>
          </a:xfrm>
          <a:custGeom>
            <a:avLst/>
            <a:gdLst>
              <a:gd name="T0" fmla="*/ 0 w 39"/>
              <a:gd name="T1" fmla="*/ 9281 h 39"/>
              <a:gd name="T2" fmla="*/ 8955 w 39"/>
              <a:gd name="T3" fmla="*/ 0 h 39"/>
              <a:gd name="T4" fmla="*/ 17462 w 39"/>
              <a:gd name="T5" fmla="*/ 9281 h 39"/>
              <a:gd name="T6" fmla="*/ 8955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1" name="Freeform 66"/>
          <p:cNvSpPr>
            <a:spLocks/>
          </p:cNvSpPr>
          <p:nvPr/>
        </p:nvSpPr>
        <p:spPr bwMode="auto">
          <a:xfrm>
            <a:off x="1152525" y="896938"/>
            <a:ext cx="17463" cy="19050"/>
          </a:xfrm>
          <a:custGeom>
            <a:avLst/>
            <a:gdLst>
              <a:gd name="T0" fmla="*/ 0 w 39"/>
              <a:gd name="T1" fmla="*/ 9525 h 40"/>
              <a:gd name="T2" fmla="*/ 8955 w 39"/>
              <a:gd name="T3" fmla="*/ 0 h 40"/>
              <a:gd name="T4" fmla="*/ 17463 w 39"/>
              <a:gd name="T5" fmla="*/ 9525 h 40"/>
              <a:gd name="T6" fmla="*/ 8955 w 39"/>
              <a:gd name="T7" fmla="*/ 19050 h 40"/>
              <a:gd name="T8" fmla="*/ 0 w 39"/>
              <a:gd name="T9" fmla="*/ 9525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2" name="Freeform 67"/>
          <p:cNvSpPr>
            <a:spLocks/>
          </p:cNvSpPr>
          <p:nvPr/>
        </p:nvSpPr>
        <p:spPr bwMode="auto">
          <a:xfrm>
            <a:off x="1214438" y="896938"/>
            <a:ext cx="19050" cy="19050"/>
          </a:xfrm>
          <a:custGeom>
            <a:avLst/>
            <a:gdLst>
              <a:gd name="T0" fmla="*/ 0 w 39"/>
              <a:gd name="T1" fmla="*/ 9525 h 40"/>
              <a:gd name="T2" fmla="*/ 9769 w 39"/>
              <a:gd name="T3" fmla="*/ 0 h 40"/>
              <a:gd name="T4" fmla="*/ 19050 w 39"/>
              <a:gd name="T5" fmla="*/ 9525 h 40"/>
              <a:gd name="T6" fmla="*/ 9769 w 39"/>
              <a:gd name="T7" fmla="*/ 19050 h 40"/>
              <a:gd name="T8" fmla="*/ 0 w 39"/>
              <a:gd name="T9" fmla="*/ 9525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3" name="Freeform 68"/>
          <p:cNvSpPr>
            <a:spLocks/>
          </p:cNvSpPr>
          <p:nvPr/>
        </p:nvSpPr>
        <p:spPr bwMode="auto">
          <a:xfrm>
            <a:off x="1209675" y="911225"/>
            <a:ext cx="17463" cy="19050"/>
          </a:xfrm>
          <a:custGeom>
            <a:avLst/>
            <a:gdLst>
              <a:gd name="T0" fmla="*/ 0 w 39"/>
              <a:gd name="T1" fmla="*/ 9281 h 39"/>
              <a:gd name="T2" fmla="*/ 8955 w 39"/>
              <a:gd name="T3" fmla="*/ 0 h 39"/>
              <a:gd name="T4" fmla="*/ 17463 w 39"/>
              <a:gd name="T5" fmla="*/ 9281 h 39"/>
              <a:gd name="T6" fmla="*/ 8955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4" name="Freeform 69"/>
          <p:cNvSpPr>
            <a:spLocks/>
          </p:cNvSpPr>
          <p:nvPr/>
        </p:nvSpPr>
        <p:spPr bwMode="auto">
          <a:xfrm>
            <a:off x="1273175" y="882650"/>
            <a:ext cx="22225" cy="19050"/>
          </a:xfrm>
          <a:custGeom>
            <a:avLst/>
            <a:gdLst>
              <a:gd name="T0" fmla="*/ 0 w 39"/>
              <a:gd name="T1" fmla="*/ 9769 h 39"/>
              <a:gd name="T2" fmla="*/ 11397 w 39"/>
              <a:gd name="T3" fmla="*/ 0 h 39"/>
              <a:gd name="T4" fmla="*/ 22225 w 39"/>
              <a:gd name="T5" fmla="*/ 9769 h 39"/>
              <a:gd name="T6" fmla="*/ 11397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5" name="Freeform 70"/>
          <p:cNvSpPr>
            <a:spLocks/>
          </p:cNvSpPr>
          <p:nvPr/>
        </p:nvSpPr>
        <p:spPr bwMode="auto">
          <a:xfrm>
            <a:off x="1281113" y="890588"/>
            <a:ext cx="17462" cy="19050"/>
          </a:xfrm>
          <a:custGeom>
            <a:avLst/>
            <a:gdLst>
              <a:gd name="T0" fmla="*/ 0 w 39"/>
              <a:gd name="T1" fmla="*/ 9281 h 39"/>
              <a:gd name="T2" fmla="*/ 8507 w 39"/>
              <a:gd name="T3" fmla="*/ 0 h 39"/>
              <a:gd name="T4" fmla="*/ 17462 w 39"/>
              <a:gd name="T5" fmla="*/ 9281 h 39"/>
              <a:gd name="T6" fmla="*/ 8507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6" name="Freeform 71"/>
          <p:cNvSpPr>
            <a:spLocks/>
          </p:cNvSpPr>
          <p:nvPr/>
        </p:nvSpPr>
        <p:spPr bwMode="auto">
          <a:xfrm>
            <a:off x="1281113" y="895350"/>
            <a:ext cx="17462" cy="19050"/>
          </a:xfrm>
          <a:custGeom>
            <a:avLst/>
            <a:gdLst>
              <a:gd name="T0" fmla="*/ 0 w 39"/>
              <a:gd name="T1" fmla="*/ 9281 h 39"/>
              <a:gd name="T2" fmla="*/ 8507 w 39"/>
              <a:gd name="T3" fmla="*/ 0 h 39"/>
              <a:gd name="T4" fmla="*/ 17462 w 39"/>
              <a:gd name="T5" fmla="*/ 9281 h 39"/>
              <a:gd name="T6" fmla="*/ 8507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7" name="Freeform 72"/>
          <p:cNvSpPr>
            <a:spLocks/>
          </p:cNvSpPr>
          <p:nvPr/>
        </p:nvSpPr>
        <p:spPr bwMode="auto">
          <a:xfrm>
            <a:off x="1290638" y="896938"/>
            <a:ext cx="17462" cy="19050"/>
          </a:xfrm>
          <a:custGeom>
            <a:avLst/>
            <a:gdLst>
              <a:gd name="T0" fmla="*/ 0 w 39"/>
              <a:gd name="T1" fmla="*/ 9525 h 40"/>
              <a:gd name="T2" fmla="*/ 8955 w 39"/>
              <a:gd name="T3" fmla="*/ 0 h 40"/>
              <a:gd name="T4" fmla="*/ 17462 w 39"/>
              <a:gd name="T5" fmla="*/ 9525 h 40"/>
              <a:gd name="T6" fmla="*/ 8955 w 39"/>
              <a:gd name="T7" fmla="*/ 19050 h 40"/>
              <a:gd name="T8" fmla="*/ 0 w 39"/>
              <a:gd name="T9" fmla="*/ 9525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8" name="Freeform 73"/>
          <p:cNvSpPr>
            <a:spLocks/>
          </p:cNvSpPr>
          <p:nvPr/>
        </p:nvSpPr>
        <p:spPr bwMode="auto">
          <a:xfrm>
            <a:off x="1273175" y="982663"/>
            <a:ext cx="22225" cy="19050"/>
          </a:xfrm>
          <a:custGeom>
            <a:avLst/>
            <a:gdLst>
              <a:gd name="T0" fmla="*/ 0 w 39"/>
              <a:gd name="T1" fmla="*/ 9769 h 39"/>
              <a:gd name="T2" fmla="*/ 11397 w 39"/>
              <a:gd name="T3" fmla="*/ 0 h 39"/>
              <a:gd name="T4" fmla="*/ 22225 w 39"/>
              <a:gd name="T5" fmla="*/ 9769 h 39"/>
              <a:gd name="T6" fmla="*/ 11397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69" name="Freeform 74"/>
          <p:cNvSpPr>
            <a:spLocks/>
          </p:cNvSpPr>
          <p:nvPr/>
        </p:nvSpPr>
        <p:spPr bwMode="auto">
          <a:xfrm>
            <a:off x="1282700" y="987425"/>
            <a:ext cx="17463" cy="19050"/>
          </a:xfrm>
          <a:custGeom>
            <a:avLst/>
            <a:gdLst>
              <a:gd name="T0" fmla="*/ 0 w 39"/>
              <a:gd name="T1" fmla="*/ 9769 h 39"/>
              <a:gd name="T2" fmla="*/ 8508 w 39"/>
              <a:gd name="T3" fmla="*/ 0 h 39"/>
              <a:gd name="T4" fmla="*/ 17463 w 39"/>
              <a:gd name="T5" fmla="*/ 9769 h 39"/>
              <a:gd name="T6" fmla="*/ 8508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0" name="Freeform 75"/>
          <p:cNvSpPr>
            <a:spLocks/>
          </p:cNvSpPr>
          <p:nvPr/>
        </p:nvSpPr>
        <p:spPr bwMode="auto">
          <a:xfrm>
            <a:off x="1543050" y="1003300"/>
            <a:ext cx="17463" cy="19050"/>
          </a:xfrm>
          <a:custGeom>
            <a:avLst/>
            <a:gdLst>
              <a:gd name="T0" fmla="*/ 0 w 39"/>
              <a:gd name="T1" fmla="*/ 9769 h 39"/>
              <a:gd name="T2" fmla="*/ 8955 w 39"/>
              <a:gd name="T3" fmla="*/ 0 h 39"/>
              <a:gd name="T4" fmla="*/ 17463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1" name="Freeform 76"/>
          <p:cNvSpPr>
            <a:spLocks/>
          </p:cNvSpPr>
          <p:nvPr/>
        </p:nvSpPr>
        <p:spPr bwMode="auto">
          <a:xfrm>
            <a:off x="1544638" y="1003300"/>
            <a:ext cx="17462" cy="19050"/>
          </a:xfrm>
          <a:custGeom>
            <a:avLst/>
            <a:gdLst>
              <a:gd name="T0" fmla="*/ 0 w 39"/>
              <a:gd name="T1" fmla="*/ 9769 h 39"/>
              <a:gd name="T2" fmla="*/ 8507 w 39"/>
              <a:gd name="T3" fmla="*/ 0 h 39"/>
              <a:gd name="T4" fmla="*/ 17462 w 39"/>
              <a:gd name="T5" fmla="*/ 9769 h 39"/>
              <a:gd name="T6" fmla="*/ 8507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2" name="Freeform 77"/>
          <p:cNvSpPr>
            <a:spLocks/>
          </p:cNvSpPr>
          <p:nvPr/>
        </p:nvSpPr>
        <p:spPr bwMode="auto">
          <a:xfrm>
            <a:off x="1544638" y="1003300"/>
            <a:ext cx="17462" cy="19050"/>
          </a:xfrm>
          <a:custGeom>
            <a:avLst/>
            <a:gdLst>
              <a:gd name="T0" fmla="*/ 0 w 39"/>
              <a:gd name="T1" fmla="*/ 9769 h 39"/>
              <a:gd name="T2" fmla="*/ 8507 w 39"/>
              <a:gd name="T3" fmla="*/ 0 h 39"/>
              <a:gd name="T4" fmla="*/ 17462 w 39"/>
              <a:gd name="T5" fmla="*/ 9769 h 39"/>
              <a:gd name="T6" fmla="*/ 8507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3" name="Freeform 78"/>
          <p:cNvSpPr>
            <a:spLocks/>
          </p:cNvSpPr>
          <p:nvPr/>
        </p:nvSpPr>
        <p:spPr bwMode="auto">
          <a:xfrm>
            <a:off x="1717675" y="1095375"/>
            <a:ext cx="17463" cy="17463"/>
          </a:xfrm>
          <a:custGeom>
            <a:avLst/>
            <a:gdLst>
              <a:gd name="T0" fmla="*/ 0 w 39"/>
              <a:gd name="T1" fmla="*/ 8508 h 39"/>
              <a:gd name="T2" fmla="*/ 8508 w 39"/>
              <a:gd name="T3" fmla="*/ 0 h 39"/>
              <a:gd name="T4" fmla="*/ 17463 w 39"/>
              <a:gd name="T5" fmla="*/ 8508 h 39"/>
              <a:gd name="T6" fmla="*/ 8508 w 39"/>
              <a:gd name="T7" fmla="*/ 17463 h 39"/>
              <a:gd name="T8" fmla="*/ 0 w 39"/>
              <a:gd name="T9" fmla="*/ 8508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4" name="Freeform 79"/>
          <p:cNvSpPr>
            <a:spLocks/>
          </p:cNvSpPr>
          <p:nvPr/>
        </p:nvSpPr>
        <p:spPr bwMode="auto">
          <a:xfrm>
            <a:off x="1477963" y="1163638"/>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5" name="Freeform 80"/>
          <p:cNvSpPr>
            <a:spLocks/>
          </p:cNvSpPr>
          <p:nvPr/>
        </p:nvSpPr>
        <p:spPr bwMode="auto">
          <a:xfrm>
            <a:off x="1514475" y="1144588"/>
            <a:ext cx="17463" cy="19050"/>
          </a:xfrm>
          <a:custGeom>
            <a:avLst/>
            <a:gdLst>
              <a:gd name="T0" fmla="*/ 0 w 39"/>
              <a:gd name="T1" fmla="*/ 9769 h 39"/>
              <a:gd name="T2" fmla="*/ 8955 w 39"/>
              <a:gd name="T3" fmla="*/ 0 h 39"/>
              <a:gd name="T4" fmla="*/ 17463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6" name="Freeform 81"/>
          <p:cNvSpPr>
            <a:spLocks/>
          </p:cNvSpPr>
          <p:nvPr/>
        </p:nvSpPr>
        <p:spPr bwMode="auto">
          <a:xfrm>
            <a:off x="1595438" y="1236663"/>
            <a:ext cx="22225" cy="19050"/>
          </a:xfrm>
          <a:custGeom>
            <a:avLst/>
            <a:gdLst>
              <a:gd name="T0" fmla="*/ 0 w 39"/>
              <a:gd name="T1" fmla="*/ 9281 h 39"/>
              <a:gd name="T2" fmla="*/ 11397 w 39"/>
              <a:gd name="T3" fmla="*/ 0 h 39"/>
              <a:gd name="T4" fmla="*/ 22225 w 39"/>
              <a:gd name="T5" fmla="*/ 9281 h 39"/>
              <a:gd name="T6" fmla="*/ 11397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7" name="Freeform 82"/>
          <p:cNvSpPr>
            <a:spLocks/>
          </p:cNvSpPr>
          <p:nvPr/>
        </p:nvSpPr>
        <p:spPr bwMode="auto">
          <a:xfrm>
            <a:off x="1598613" y="1239838"/>
            <a:ext cx="20637" cy="19050"/>
          </a:xfrm>
          <a:custGeom>
            <a:avLst/>
            <a:gdLst>
              <a:gd name="T0" fmla="*/ 0 w 39"/>
              <a:gd name="T1" fmla="*/ 9281 h 39"/>
              <a:gd name="T2" fmla="*/ 10583 w 39"/>
              <a:gd name="T3" fmla="*/ 0 h 39"/>
              <a:gd name="T4" fmla="*/ 20637 w 39"/>
              <a:gd name="T5" fmla="*/ 9281 h 39"/>
              <a:gd name="T6" fmla="*/ 10583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8" name="Freeform 83"/>
          <p:cNvSpPr>
            <a:spLocks/>
          </p:cNvSpPr>
          <p:nvPr/>
        </p:nvSpPr>
        <p:spPr bwMode="auto">
          <a:xfrm>
            <a:off x="1862138" y="1249363"/>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79" name="Freeform 84"/>
          <p:cNvSpPr>
            <a:spLocks/>
          </p:cNvSpPr>
          <p:nvPr/>
        </p:nvSpPr>
        <p:spPr bwMode="auto">
          <a:xfrm>
            <a:off x="1865313" y="1250950"/>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0" name="Freeform 85"/>
          <p:cNvSpPr>
            <a:spLocks/>
          </p:cNvSpPr>
          <p:nvPr/>
        </p:nvSpPr>
        <p:spPr bwMode="auto">
          <a:xfrm>
            <a:off x="2120901" y="1249363"/>
            <a:ext cx="22225" cy="19050"/>
          </a:xfrm>
          <a:custGeom>
            <a:avLst/>
            <a:gdLst>
              <a:gd name="T0" fmla="*/ 0 w 39"/>
              <a:gd name="T1" fmla="*/ 9769 h 39"/>
              <a:gd name="T2" fmla="*/ 10828 w 39"/>
              <a:gd name="T3" fmla="*/ 0 h 39"/>
              <a:gd name="T4" fmla="*/ 22225 w 39"/>
              <a:gd name="T5" fmla="*/ 9769 h 39"/>
              <a:gd name="T6" fmla="*/ 10828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1" name="Freeform 86"/>
          <p:cNvSpPr>
            <a:spLocks/>
          </p:cNvSpPr>
          <p:nvPr/>
        </p:nvSpPr>
        <p:spPr bwMode="auto">
          <a:xfrm>
            <a:off x="2103439" y="1254125"/>
            <a:ext cx="17462" cy="19050"/>
          </a:xfrm>
          <a:custGeom>
            <a:avLst/>
            <a:gdLst>
              <a:gd name="T0" fmla="*/ 0 w 39"/>
              <a:gd name="T1" fmla="*/ 9281 h 39"/>
              <a:gd name="T2" fmla="*/ 8507 w 39"/>
              <a:gd name="T3" fmla="*/ 0 h 39"/>
              <a:gd name="T4" fmla="*/ 17462 w 39"/>
              <a:gd name="T5" fmla="*/ 9281 h 39"/>
              <a:gd name="T6" fmla="*/ 8507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2" name="Freeform 87"/>
          <p:cNvSpPr>
            <a:spLocks/>
          </p:cNvSpPr>
          <p:nvPr/>
        </p:nvSpPr>
        <p:spPr bwMode="auto">
          <a:xfrm>
            <a:off x="2166939" y="1244600"/>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3" name="Freeform 88"/>
          <p:cNvSpPr>
            <a:spLocks/>
          </p:cNvSpPr>
          <p:nvPr/>
        </p:nvSpPr>
        <p:spPr bwMode="auto">
          <a:xfrm>
            <a:off x="1843088" y="1778000"/>
            <a:ext cx="19050" cy="19050"/>
          </a:xfrm>
          <a:custGeom>
            <a:avLst/>
            <a:gdLst>
              <a:gd name="T0" fmla="*/ 0 w 39"/>
              <a:gd name="T1" fmla="*/ 9769 h 39"/>
              <a:gd name="T2" fmla="*/ 9769 w 39"/>
              <a:gd name="T3" fmla="*/ 0 h 39"/>
              <a:gd name="T4" fmla="*/ 19050 w 39"/>
              <a:gd name="T5" fmla="*/ 9769 h 39"/>
              <a:gd name="T6" fmla="*/ 9769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4" name="Freeform 89"/>
          <p:cNvSpPr>
            <a:spLocks/>
          </p:cNvSpPr>
          <p:nvPr/>
        </p:nvSpPr>
        <p:spPr bwMode="auto">
          <a:xfrm>
            <a:off x="1839913" y="1781175"/>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5" name="Freeform 90"/>
          <p:cNvSpPr>
            <a:spLocks/>
          </p:cNvSpPr>
          <p:nvPr/>
        </p:nvSpPr>
        <p:spPr bwMode="auto">
          <a:xfrm>
            <a:off x="1836738" y="1782763"/>
            <a:ext cx="19050" cy="19050"/>
          </a:xfrm>
          <a:custGeom>
            <a:avLst/>
            <a:gdLst>
              <a:gd name="T0" fmla="*/ 0 w 40"/>
              <a:gd name="T1" fmla="*/ 9281 h 39"/>
              <a:gd name="T2" fmla="*/ 9525 w 40"/>
              <a:gd name="T3" fmla="*/ 0 h 39"/>
              <a:gd name="T4" fmla="*/ 19050 w 40"/>
              <a:gd name="T5" fmla="*/ 9281 h 39"/>
              <a:gd name="T6" fmla="*/ 9525 w 40"/>
              <a:gd name="T7" fmla="*/ 19050 h 39"/>
              <a:gd name="T8" fmla="*/ 0 w 40"/>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6" name="Freeform 91"/>
          <p:cNvSpPr>
            <a:spLocks/>
          </p:cNvSpPr>
          <p:nvPr/>
        </p:nvSpPr>
        <p:spPr bwMode="auto">
          <a:xfrm>
            <a:off x="1800225" y="1535113"/>
            <a:ext cx="19050" cy="19050"/>
          </a:xfrm>
          <a:custGeom>
            <a:avLst/>
            <a:gdLst>
              <a:gd name="T0" fmla="*/ 0 w 39"/>
              <a:gd name="T1" fmla="*/ 9769 h 39"/>
              <a:gd name="T2" fmla="*/ 9769 w 39"/>
              <a:gd name="T3" fmla="*/ 0 h 39"/>
              <a:gd name="T4" fmla="*/ 19050 w 39"/>
              <a:gd name="T5" fmla="*/ 9769 h 39"/>
              <a:gd name="T6" fmla="*/ 9769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7" name="Freeform 92"/>
          <p:cNvSpPr>
            <a:spLocks/>
          </p:cNvSpPr>
          <p:nvPr/>
        </p:nvSpPr>
        <p:spPr bwMode="auto">
          <a:xfrm>
            <a:off x="1836738" y="1790700"/>
            <a:ext cx="19050" cy="19050"/>
          </a:xfrm>
          <a:custGeom>
            <a:avLst/>
            <a:gdLst>
              <a:gd name="T0" fmla="*/ 0 w 40"/>
              <a:gd name="T1" fmla="*/ 9281 h 39"/>
              <a:gd name="T2" fmla="*/ 9525 w 40"/>
              <a:gd name="T3" fmla="*/ 0 h 39"/>
              <a:gd name="T4" fmla="*/ 19050 w 40"/>
              <a:gd name="T5" fmla="*/ 9281 h 39"/>
              <a:gd name="T6" fmla="*/ 9525 w 40"/>
              <a:gd name="T7" fmla="*/ 19050 h 39"/>
              <a:gd name="T8" fmla="*/ 0 w 40"/>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8" name="Freeform 93"/>
          <p:cNvSpPr>
            <a:spLocks/>
          </p:cNvSpPr>
          <p:nvPr/>
        </p:nvSpPr>
        <p:spPr bwMode="auto">
          <a:xfrm>
            <a:off x="1836738" y="1843088"/>
            <a:ext cx="19050" cy="17462"/>
          </a:xfrm>
          <a:custGeom>
            <a:avLst/>
            <a:gdLst>
              <a:gd name="T0" fmla="*/ 0 w 40"/>
              <a:gd name="T1" fmla="*/ 8507 h 39"/>
              <a:gd name="T2" fmla="*/ 9525 w 40"/>
              <a:gd name="T3" fmla="*/ 0 h 39"/>
              <a:gd name="T4" fmla="*/ 19050 w 40"/>
              <a:gd name="T5" fmla="*/ 8507 h 39"/>
              <a:gd name="T6" fmla="*/ 9525 w 40"/>
              <a:gd name="T7" fmla="*/ 17462 h 39"/>
              <a:gd name="T8" fmla="*/ 0 w 40"/>
              <a:gd name="T9" fmla="*/ 8507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89" name="Freeform 94"/>
          <p:cNvSpPr>
            <a:spLocks/>
          </p:cNvSpPr>
          <p:nvPr/>
        </p:nvSpPr>
        <p:spPr bwMode="auto">
          <a:xfrm>
            <a:off x="1836738" y="1844675"/>
            <a:ext cx="19050" cy="19050"/>
          </a:xfrm>
          <a:custGeom>
            <a:avLst/>
            <a:gdLst>
              <a:gd name="T0" fmla="*/ 0 w 40"/>
              <a:gd name="T1" fmla="*/ 9281 h 39"/>
              <a:gd name="T2" fmla="*/ 9525 w 40"/>
              <a:gd name="T3" fmla="*/ 0 h 39"/>
              <a:gd name="T4" fmla="*/ 19050 w 40"/>
              <a:gd name="T5" fmla="*/ 9281 h 39"/>
              <a:gd name="T6" fmla="*/ 9525 w 40"/>
              <a:gd name="T7" fmla="*/ 19050 h 39"/>
              <a:gd name="T8" fmla="*/ 0 w 40"/>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0" name="Freeform 95"/>
          <p:cNvSpPr>
            <a:spLocks/>
          </p:cNvSpPr>
          <p:nvPr/>
        </p:nvSpPr>
        <p:spPr bwMode="auto">
          <a:xfrm>
            <a:off x="1839913" y="1844675"/>
            <a:ext cx="17462" cy="19050"/>
          </a:xfrm>
          <a:custGeom>
            <a:avLst/>
            <a:gdLst>
              <a:gd name="T0" fmla="*/ 0 w 39"/>
              <a:gd name="T1" fmla="*/ 9281 h 39"/>
              <a:gd name="T2" fmla="*/ 8955 w 39"/>
              <a:gd name="T3" fmla="*/ 0 h 39"/>
              <a:gd name="T4" fmla="*/ 17462 w 39"/>
              <a:gd name="T5" fmla="*/ 9281 h 39"/>
              <a:gd name="T6" fmla="*/ 8955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1" name="Freeform 96"/>
          <p:cNvSpPr>
            <a:spLocks/>
          </p:cNvSpPr>
          <p:nvPr/>
        </p:nvSpPr>
        <p:spPr bwMode="auto">
          <a:xfrm>
            <a:off x="1841500" y="1843088"/>
            <a:ext cx="19050" cy="17462"/>
          </a:xfrm>
          <a:custGeom>
            <a:avLst/>
            <a:gdLst>
              <a:gd name="T0" fmla="*/ 0 w 39"/>
              <a:gd name="T1" fmla="*/ 8507 h 39"/>
              <a:gd name="T2" fmla="*/ 9769 w 39"/>
              <a:gd name="T3" fmla="*/ 0 h 39"/>
              <a:gd name="T4" fmla="*/ 19050 w 39"/>
              <a:gd name="T5" fmla="*/ 8507 h 39"/>
              <a:gd name="T6" fmla="*/ 9769 w 39"/>
              <a:gd name="T7" fmla="*/ 17462 h 39"/>
              <a:gd name="T8" fmla="*/ 0 w 39"/>
              <a:gd name="T9" fmla="*/ 8507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2" name="Freeform 97"/>
          <p:cNvSpPr>
            <a:spLocks/>
          </p:cNvSpPr>
          <p:nvPr/>
        </p:nvSpPr>
        <p:spPr bwMode="auto">
          <a:xfrm>
            <a:off x="1846263" y="1882775"/>
            <a:ext cx="22225" cy="19050"/>
          </a:xfrm>
          <a:custGeom>
            <a:avLst/>
            <a:gdLst>
              <a:gd name="T0" fmla="*/ 0 w 39"/>
              <a:gd name="T1" fmla="*/ 9769 h 39"/>
              <a:gd name="T2" fmla="*/ 11397 w 39"/>
              <a:gd name="T3" fmla="*/ 0 h 39"/>
              <a:gd name="T4" fmla="*/ 22225 w 39"/>
              <a:gd name="T5" fmla="*/ 9769 h 39"/>
              <a:gd name="T6" fmla="*/ 11397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3" name="Freeform 98"/>
          <p:cNvSpPr>
            <a:spLocks/>
          </p:cNvSpPr>
          <p:nvPr/>
        </p:nvSpPr>
        <p:spPr bwMode="auto">
          <a:xfrm>
            <a:off x="1847850" y="1790700"/>
            <a:ext cx="20638" cy="19050"/>
          </a:xfrm>
          <a:custGeom>
            <a:avLst/>
            <a:gdLst>
              <a:gd name="T0" fmla="*/ 0 w 39"/>
              <a:gd name="T1" fmla="*/ 9281 h 39"/>
              <a:gd name="T2" fmla="*/ 10054 w 39"/>
              <a:gd name="T3" fmla="*/ 0 h 39"/>
              <a:gd name="T4" fmla="*/ 20638 w 39"/>
              <a:gd name="T5" fmla="*/ 9281 h 39"/>
              <a:gd name="T6" fmla="*/ 10054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4" name="Freeform 99"/>
          <p:cNvSpPr>
            <a:spLocks/>
          </p:cNvSpPr>
          <p:nvPr/>
        </p:nvSpPr>
        <p:spPr bwMode="auto">
          <a:xfrm>
            <a:off x="1709738" y="1874838"/>
            <a:ext cx="17462" cy="19050"/>
          </a:xfrm>
          <a:custGeom>
            <a:avLst/>
            <a:gdLst>
              <a:gd name="T0" fmla="*/ 0 w 39"/>
              <a:gd name="T1" fmla="*/ 9769 h 39"/>
              <a:gd name="T2" fmla="*/ 8955 w 39"/>
              <a:gd name="T3" fmla="*/ 0 h 39"/>
              <a:gd name="T4" fmla="*/ 17462 w 39"/>
              <a:gd name="T5" fmla="*/ 9769 h 39"/>
              <a:gd name="T6" fmla="*/ 8955 w 39"/>
              <a:gd name="T7" fmla="*/ 19050 h 39"/>
              <a:gd name="T8" fmla="*/ 0 w 39"/>
              <a:gd name="T9" fmla="*/ 976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5" name="Freeform 100"/>
          <p:cNvSpPr>
            <a:spLocks/>
          </p:cNvSpPr>
          <p:nvPr/>
        </p:nvSpPr>
        <p:spPr bwMode="auto">
          <a:xfrm>
            <a:off x="1941513" y="1843088"/>
            <a:ext cx="19050" cy="17462"/>
          </a:xfrm>
          <a:custGeom>
            <a:avLst/>
            <a:gdLst>
              <a:gd name="T0" fmla="*/ 0 w 39"/>
              <a:gd name="T1" fmla="*/ 8507 h 39"/>
              <a:gd name="T2" fmla="*/ 9769 w 39"/>
              <a:gd name="T3" fmla="*/ 0 h 39"/>
              <a:gd name="T4" fmla="*/ 19050 w 39"/>
              <a:gd name="T5" fmla="*/ 8507 h 39"/>
              <a:gd name="T6" fmla="*/ 9769 w 39"/>
              <a:gd name="T7" fmla="*/ 17462 h 39"/>
              <a:gd name="T8" fmla="*/ 0 w 39"/>
              <a:gd name="T9" fmla="*/ 8507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6" name="Freeform 101"/>
          <p:cNvSpPr>
            <a:spLocks/>
          </p:cNvSpPr>
          <p:nvPr/>
        </p:nvSpPr>
        <p:spPr bwMode="auto">
          <a:xfrm>
            <a:off x="1925638" y="1849438"/>
            <a:ext cx="17462" cy="19050"/>
          </a:xfrm>
          <a:custGeom>
            <a:avLst/>
            <a:gdLst>
              <a:gd name="T0" fmla="*/ 0 w 39"/>
              <a:gd name="T1" fmla="*/ 9281 h 39"/>
              <a:gd name="T2" fmla="*/ 8507 w 39"/>
              <a:gd name="T3" fmla="*/ 0 h 39"/>
              <a:gd name="T4" fmla="*/ 17462 w 39"/>
              <a:gd name="T5" fmla="*/ 9281 h 39"/>
              <a:gd name="T6" fmla="*/ 8507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7" name="Freeform 102"/>
          <p:cNvSpPr>
            <a:spLocks/>
          </p:cNvSpPr>
          <p:nvPr/>
        </p:nvSpPr>
        <p:spPr bwMode="auto">
          <a:xfrm>
            <a:off x="1925638" y="1849438"/>
            <a:ext cx="17462" cy="19050"/>
          </a:xfrm>
          <a:custGeom>
            <a:avLst/>
            <a:gdLst>
              <a:gd name="T0" fmla="*/ 0 w 39"/>
              <a:gd name="T1" fmla="*/ 9281 h 39"/>
              <a:gd name="T2" fmla="*/ 8507 w 39"/>
              <a:gd name="T3" fmla="*/ 0 h 39"/>
              <a:gd name="T4" fmla="*/ 17462 w 39"/>
              <a:gd name="T5" fmla="*/ 9281 h 39"/>
              <a:gd name="T6" fmla="*/ 8507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8" name="Freeform 103"/>
          <p:cNvSpPr>
            <a:spLocks/>
          </p:cNvSpPr>
          <p:nvPr/>
        </p:nvSpPr>
        <p:spPr bwMode="auto">
          <a:xfrm>
            <a:off x="1600200" y="1639888"/>
            <a:ext cx="19050" cy="19050"/>
          </a:xfrm>
          <a:custGeom>
            <a:avLst/>
            <a:gdLst>
              <a:gd name="T0" fmla="*/ 0 w 39"/>
              <a:gd name="T1" fmla="*/ 9281 h 39"/>
              <a:gd name="T2" fmla="*/ 9281 w 39"/>
              <a:gd name="T3" fmla="*/ 0 h 39"/>
              <a:gd name="T4" fmla="*/ 19050 w 39"/>
              <a:gd name="T5" fmla="*/ 9281 h 39"/>
              <a:gd name="T6" fmla="*/ 9281 w 39"/>
              <a:gd name="T7" fmla="*/ 19050 h 39"/>
              <a:gd name="T8" fmla="*/ 0 w 39"/>
              <a:gd name="T9" fmla="*/ 928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0999" name="Freeform 104"/>
          <p:cNvSpPr>
            <a:spLocks/>
          </p:cNvSpPr>
          <p:nvPr/>
        </p:nvSpPr>
        <p:spPr bwMode="auto">
          <a:xfrm>
            <a:off x="1862138" y="1249363"/>
            <a:ext cx="17462" cy="19050"/>
          </a:xfrm>
          <a:custGeom>
            <a:avLst/>
            <a:gdLst>
              <a:gd name="T0" fmla="*/ 0 w 39"/>
              <a:gd name="T1" fmla="*/ 19050 h 39"/>
              <a:gd name="T2" fmla="*/ 17462 w 39"/>
              <a:gd name="T3" fmla="*/ 19050 h 39"/>
              <a:gd name="T4" fmla="*/ 8955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81000" name="Freeform 105"/>
          <p:cNvSpPr>
            <a:spLocks/>
          </p:cNvSpPr>
          <p:nvPr/>
        </p:nvSpPr>
        <p:spPr bwMode="auto">
          <a:xfrm>
            <a:off x="1839913" y="1787525"/>
            <a:ext cx="17462" cy="19050"/>
          </a:xfrm>
          <a:custGeom>
            <a:avLst/>
            <a:gdLst>
              <a:gd name="T0" fmla="*/ 0 w 39"/>
              <a:gd name="T1" fmla="*/ 19050 h 39"/>
              <a:gd name="T2" fmla="*/ 17462 w 39"/>
              <a:gd name="T3" fmla="*/ 19050 h 39"/>
              <a:gd name="T4" fmla="*/ 8955 w 39"/>
              <a:gd name="T5" fmla="*/ 0 h 39"/>
              <a:gd name="T6" fmla="*/ 0 w 39"/>
              <a:gd name="T7" fmla="*/ 1905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endParaRPr lang="en-US"/>
          </a:p>
        </p:txBody>
      </p:sp>
      <p:sp>
        <p:nvSpPr>
          <p:cNvPr id="109" name="AutoShape 106"/>
          <p:cNvSpPr>
            <a:spLocks noChangeArrowheads="1"/>
          </p:cNvSpPr>
          <p:nvPr/>
        </p:nvSpPr>
        <p:spPr bwMode="auto">
          <a:xfrm>
            <a:off x="1590675" y="1620838"/>
            <a:ext cx="58738" cy="66675"/>
          </a:xfrm>
          <a:prstGeom prst="star5">
            <a:avLst/>
          </a:prstGeom>
          <a:solidFill>
            <a:schemeClr val="tx1"/>
          </a:solidFill>
          <a:ln w="9525">
            <a:solidFill>
              <a:schemeClr val="bg2"/>
            </a:solidFill>
            <a:miter lim="800000"/>
            <a:headEnd/>
            <a:tailEnd/>
          </a:ln>
          <a:effectLst>
            <a:outerShdw dist="35921" dir="2700000" algn="ctr" rotWithShape="0">
              <a:srgbClr val="CCCC00"/>
            </a:outerShdw>
          </a:effectLst>
        </p:spPr>
        <p:txBody>
          <a:bodyPr wrap="none" anchor="ctr"/>
          <a:lstStyle/>
          <a:p>
            <a:pPr algn="ctr">
              <a:defRPr/>
            </a:pPr>
            <a:endParaRPr lang="en-US">
              <a:solidFill>
                <a:srgbClr val="FF0000"/>
              </a:solidFill>
              <a:latin typeface="Garamond" pitchFamily="18" charset="0"/>
            </a:endParaRPr>
          </a:p>
        </p:txBody>
      </p:sp>
      <p:sp>
        <p:nvSpPr>
          <p:cNvPr id="110" name="AutoShape 107"/>
          <p:cNvSpPr>
            <a:spLocks noChangeArrowheads="1"/>
          </p:cNvSpPr>
          <p:nvPr/>
        </p:nvSpPr>
        <p:spPr bwMode="auto">
          <a:xfrm>
            <a:off x="1885950" y="1819275"/>
            <a:ext cx="58738" cy="66675"/>
          </a:xfrm>
          <a:prstGeom prst="star5">
            <a:avLst/>
          </a:prstGeom>
          <a:solidFill>
            <a:schemeClr val="tx1"/>
          </a:solidFill>
          <a:ln w="9525">
            <a:solidFill>
              <a:schemeClr val="bg2"/>
            </a:solidFill>
            <a:miter lim="800000"/>
            <a:headEnd/>
            <a:tailEnd/>
          </a:ln>
          <a:effectLst>
            <a:outerShdw dist="35921" dir="2700000" algn="ctr" rotWithShape="0">
              <a:srgbClr val="CCCC00"/>
            </a:outerShdw>
          </a:effectLst>
        </p:spPr>
        <p:txBody>
          <a:bodyPr wrap="none" anchor="ctr"/>
          <a:lstStyle/>
          <a:p>
            <a:pPr>
              <a:defRPr/>
            </a:pPr>
            <a:endParaRPr lang="en-US">
              <a:latin typeface="Arial" charset="0"/>
            </a:endParaRPr>
          </a:p>
        </p:txBody>
      </p:sp>
      <p:sp>
        <p:nvSpPr>
          <p:cNvPr id="112" name="AutoShape 109"/>
          <p:cNvSpPr>
            <a:spLocks noChangeArrowheads="1"/>
          </p:cNvSpPr>
          <p:nvPr/>
        </p:nvSpPr>
        <p:spPr bwMode="auto">
          <a:xfrm>
            <a:off x="555625" y="1112838"/>
            <a:ext cx="66675" cy="65087"/>
          </a:xfrm>
          <a:prstGeom prst="star5">
            <a:avLst/>
          </a:prstGeom>
          <a:solidFill>
            <a:schemeClr val="tx1"/>
          </a:solidFill>
          <a:ln w="9525">
            <a:solidFill>
              <a:schemeClr val="bg2"/>
            </a:solidFill>
            <a:miter lim="800000"/>
            <a:headEnd/>
            <a:tailEnd/>
          </a:ln>
          <a:effectLst>
            <a:outerShdw dist="35921" dir="2700000" algn="ctr" rotWithShape="0">
              <a:srgbClr val="CCCC00"/>
            </a:outerShdw>
          </a:effectLst>
        </p:spPr>
        <p:txBody>
          <a:bodyPr wrap="none" anchor="ctr"/>
          <a:lstStyle/>
          <a:p>
            <a:pPr>
              <a:defRPr/>
            </a:pPr>
            <a:endParaRPr lang="en-US">
              <a:latin typeface="Arial" charset="0"/>
            </a:endParaRPr>
          </a:p>
        </p:txBody>
      </p:sp>
      <p:sp>
        <p:nvSpPr>
          <p:cNvPr id="81004" name="Text Box 110"/>
          <p:cNvSpPr txBox="1">
            <a:spLocks noChangeArrowheads="1"/>
          </p:cNvSpPr>
          <p:nvPr/>
        </p:nvSpPr>
        <p:spPr bwMode="auto">
          <a:xfrm>
            <a:off x="642938" y="928688"/>
            <a:ext cx="1824039" cy="307777"/>
          </a:xfrm>
          <a:prstGeom prst="rect">
            <a:avLst/>
          </a:prstGeom>
          <a:noFill/>
          <a:ln>
            <a:noFill/>
          </a:ln>
          <a:effectLst>
            <a:outerShdw dist="17961" dir="2700000" algn="ctr" rotWithShape="0">
              <a:srgbClr val="CCCC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ja-JP" sz="1400" b="1" dirty="0" err="1">
                <a:solidFill>
                  <a:srgbClr val="FF0000"/>
                </a:solidFill>
                <a:latin typeface="Arial" panose="020B0604020202020204" pitchFamily="34" charset="0"/>
              </a:rPr>
              <a:t>Khalzan</a:t>
            </a:r>
            <a:r>
              <a:rPr lang="en-US" altLang="ja-JP" sz="1400" b="1" dirty="0">
                <a:solidFill>
                  <a:srgbClr val="FF0000"/>
                </a:solidFill>
                <a:latin typeface="Arial" panose="020B0604020202020204" pitchFamily="34" charset="0"/>
              </a:rPr>
              <a:t> </a:t>
            </a:r>
            <a:r>
              <a:rPr lang="en-US" altLang="ja-JP" sz="1400" b="1" dirty="0" err="1">
                <a:solidFill>
                  <a:srgbClr val="FF0000"/>
                </a:solidFill>
                <a:latin typeface="Arial" panose="020B0604020202020204" pitchFamily="34" charset="0"/>
              </a:rPr>
              <a:t>Burgedei</a:t>
            </a:r>
            <a:endParaRPr lang="en-US" altLang="ja-JP" sz="1400" b="1" dirty="0">
              <a:solidFill>
                <a:srgbClr val="FF0000"/>
              </a:solidFill>
              <a:latin typeface="Arial" panose="020B0604020202020204" pitchFamily="34" charset="0"/>
            </a:endParaRPr>
          </a:p>
        </p:txBody>
      </p:sp>
      <p:sp>
        <p:nvSpPr>
          <p:cNvPr id="81005" name="Text Box 111"/>
          <p:cNvSpPr txBox="1">
            <a:spLocks noChangeArrowheads="1"/>
          </p:cNvSpPr>
          <p:nvPr/>
        </p:nvSpPr>
        <p:spPr bwMode="auto">
          <a:xfrm>
            <a:off x="1863725" y="1763713"/>
            <a:ext cx="184731" cy="307777"/>
          </a:xfrm>
          <a:prstGeom prst="rect">
            <a:avLst/>
          </a:prstGeom>
          <a:noFill/>
          <a:ln>
            <a:noFill/>
          </a:ln>
          <a:effectLst>
            <a:outerShdw dist="17961" dir="2700000" algn="ctr" rotWithShape="0">
              <a:srgbClr val="CCCC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sz="1400" b="1">
              <a:solidFill>
                <a:srgbClr val="0000CC"/>
              </a:solidFill>
            </a:endParaRPr>
          </a:p>
        </p:txBody>
      </p:sp>
      <p:sp>
        <p:nvSpPr>
          <p:cNvPr id="81006" name="Text Box 112"/>
          <p:cNvSpPr txBox="1">
            <a:spLocks noChangeArrowheads="1"/>
          </p:cNvSpPr>
          <p:nvPr/>
        </p:nvSpPr>
        <p:spPr bwMode="auto">
          <a:xfrm>
            <a:off x="493713" y="1143000"/>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sz="1400" b="1">
              <a:solidFill>
                <a:srgbClr val="0000CC"/>
              </a:solidFill>
            </a:endParaRPr>
          </a:p>
        </p:txBody>
      </p:sp>
      <p:sp>
        <p:nvSpPr>
          <p:cNvPr id="81007" name="Rectangle 113"/>
          <p:cNvSpPr>
            <a:spLocks noChangeArrowheads="1"/>
          </p:cNvSpPr>
          <p:nvPr/>
        </p:nvSpPr>
        <p:spPr bwMode="auto">
          <a:xfrm>
            <a:off x="500063" y="928688"/>
            <a:ext cx="190500" cy="277812"/>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sz="1800"/>
          </a:p>
        </p:txBody>
      </p:sp>
      <p:sp>
        <p:nvSpPr>
          <p:cNvPr id="111" name="AutoShape 108"/>
          <p:cNvSpPr>
            <a:spLocks noChangeArrowheads="1"/>
          </p:cNvSpPr>
          <p:nvPr/>
        </p:nvSpPr>
        <p:spPr bwMode="auto">
          <a:xfrm>
            <a:off x="516794" y="979170"/>
            <a:ext cx="137160" cy="137160"/>
          </a:xfrm>
          <a:prstGeom prst="star5">
            <a:avLst/>
          </a:prstGeom>
          <a:gradFill rotWithShape="1">
            <a:gsLst>
              <a:gs pos="0">
                <a:srgbClr val="FF0000"/>
              </a:gs>
              <a:gs pos="100000">
                <a:srgbClr val="FF0000">
                  <a:gamma/>
                  <a:tint val="0"/>
                  <a:invGamma/>
                </a:srgbClr>
              </a:gs>
            </a:gsLst>
            <a:path path="shape">
              <a:fillToRect l="50000" t="50000" r="50000" b="50000"/>
            </a:path>
          </a:gradFill>
          <a:ln w="19050">
            <a:solidFill>
              <a:srgbClr val="FF0000"/>
            </a:solidFill>
            <a:miter lim="800000"/>
            <a:headEnd/>
            <a:tailEnd/>
          </a:ln>
          <a:effectLst/>
        </p:spPr>
        <p:txBody>
          <a:bodyPr wrap="none" anchor="ctr"/>
          <a:lstStyle/>
          <a:p>
            <a:pPr>
              <a:defRPr/>
            </a:pPr>
            <a:endParaRPr lang="en-US">
              <a:latin typeface="Arial" charset="0"/>
            </a:endParaRPr>
          </a:p>
        </p:txBody>
      </p:sp>
      <p:cxnSp>
        <p:nvCxnSpPr>
          <p:cNvPr id="118" name="Straight Connector 117"/>
          <p:cNvCxnSpPr>
            <a:stCxn id="81007" idx="0"/>
          </p:cNvCxnSpPr>
          <p:nvPr/>
        </p:nvCxnSpPr>
        <p:spPr>
          <a:xfrm>
            <a:off x="595313" y="928689"/>
            <a:ext cx="8048625" cy="3571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81006" idx="1"/>
          </p:cNvCxnSpPr>
          <p:nvPr/>
        </p:nvCxnSpPr>
        <p:spPr>
          <a:xfrm>
            <a:off x="493713" y="1296889"/>
            <a:ext cx="577850" cy="513248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15" name="Text Box 38">
            <a:extLst>
              <a:ext uri="{FF2B5EF4-FFF2-40B4-BE49-F238E27FC236}">
                <a16:creationId xmlns:a16="http://schemas.microsoft.com/office/drawing/2014/main" id="{EC737B08-E76A-4769-8BD8-44AFD4387141}"/>
              </a:ext>
            </a:extLst>
          </p:cNvPr>
          <p:cNvSpPr txBox="1">
            <a:spLocks noChangeArrowheads="1"/>
          </p:cNvSpPr>
          <p:nvPr/>
        </p:nvSpPr>
        <p:spPr bwMode="auto">
          <a:xfrm>
            <a:off x="0" y="-808"/>
            <a:ext cx="9144000" cy="523220"/>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r>
              <a:rPr lang="en-US" sz="28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Khalzan</a:t>
            </a:r>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a:t>
            </a:r>
            <a:r>
              <a:rPr lang="en-US" sz="28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Burgedei</a:t>
            </a:r>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REE-</a:t>
            </a:r>
            <a:r>
              <a:rPr lang="en-US" altLang="ja-JP" sz="28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Z</a:t>
            </a:r>
            <a:r>
              <a:rPr lang="en-US" altLang="ja-JP" sz="2800" b="1"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r</a:t>
            </a:r>
            <a:r>
              <a:rPr lang="en-US" altLang="ja-JP" sz="28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-T</a:t>
            </a:r>
            <a:r>
              <a:rPr lang="en-US" altLang="ja-JP" sz="2800" b="1"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a</a:t>
            </a:r>
            <a:r>
              <a:rPr lang="en-US" altLang="ja-JP" sz="28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-N</a:t>
            </a:r>
            <a:r>
              <a:rPr lang="en-US" altLang="ja-JP" sz="2800" b="1"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b</a:t>
            </a:r>
            <a:r>
              <a:rPr lang="en-US" altLang="ja-JP" sz="28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 </a:t>
            </a:r>
            <a:r>
              <a:rPr lang="en-US" altLang="ja-JP" sz="2800" b="1"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deposit</a:t>
            </a:r>
            <a:endParaRPr lang="ru-RU"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endParaRPr>
          </a:p>
        </p:txBody>
      </p:sp>
      <p:sp>
        <p:nvSpPr>
          <p:cNvPr id="116" name="Rectangle 115">
            <a:extLst>
              <a:ext uri="{FF2B5EF4-FFF2-40B4-BE49-F238E27FC236}">
                <a16:creationId xmlns:a16="http://schemas.microsoft.com/office/drawing/2014/main" id="{CD6F6744-F763-439F-BC2C-FC43FE5D38A3}"/>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011435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KhalzanBurged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2" y="522412"/>
            <a:ext cx="79787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8">
            <a:extLst>
              <a:ext uri="{FF2B5EF4-FFF2-40B4-BE49-F238E27FC236}">
                <a16:creationId xmlns:a16="http://schemas.microsoft.com/office/drawing/2014/main" id="{D0C0844B-A00F-493C-998E-710BA69AF464}"/>
              </a:ext>
            </a:extLst>
          </p:cNvPr>
          <p:cNvSpPr txBox="1">
            <a:spLocks noChangeArrowheads="1"/>
          </p:cNvSpPr>
          <p:nvPr/>
        </p:nvSpPr>
        <p:spPr bwMode="auto">
          <a:xfrm>
            <a:off x="0" y="-808"/>
            <a:ext cx="9144000" cy="523220"/>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Geology of </a:t>
            </a:r>
            <a:r>
              <a:rPr lang="en-US" sz="28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Khalzan</a:t>
            </a:r>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a:t>
            </a:r>
            <a:r>
              <a:rPr lang="en-US" sz="28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Burgedei</a:t>
            </a:r>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REE-</a:t>
            </a:r>
            <a:r>
              <a:rPr lang="en-US" altLang="ja-JP" sz="2800" b="1" cap="all" dirty="0" err="1">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Z</a:t>
            </a:r>
            <a:r>
              <a:rPr lang="en-US" altLang="ja-JP" sz="2800" b="1" dirty="0" err="1">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r</a:t>
            </a:r>
            <a:r>
              <a:rPr lang="en-US" altLang="ja-JP" sz="28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-T</a:t>
            </a:r>
            <a:r>
              <a:rPr lang="en-US" altLang="ja-JP" sz="2800" b="1"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a</a:t>
            </a:r>
            <a:r>
              <a:rPr lang="en-US" altLang="ja-JP" sz="28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a:t>
            </a:r>
            <a:r>
              <a:rPr lang="en-US" altLang="ja-JP" sz="2800" b="1" cap="all" dirty="0" err="1">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N</a:t>
            </a:r>
            <a:r>
              <a:rPr lang="en-US" altLang="ja-JP" sz="2800" b="1" dirty="0" err="1">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b</a:t>
            </a:r>
            <a:r>
              <a:rPr lang="mn-MN" altLang="ja-JP" sz="28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 </a:t>
            </a:r>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deposit</a:t>
            </a:r>
            <a:endParaRPr lang="ru-RU"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endParaRPr>
          </a:p>
        </p:txBody>
      </p:sp>
      <p:pic>
        <p:nvPicPr>
          <p:cNvPr id="2" name="Picture 1">
            <a:extLst>
              <a:ext uri="{FF2B5EF4-FFF2-40B4-BE49-F238E27FC236}">
                <a16:creationId xmlns:a16="http://schemas.microsoft.com/office/drawing/2014/main" id="{EFC0177C-93E1-4347-9BCD-B7561E58085A}"/>
              </a:ext>
            </a:extLst>
          </p:cNvPr>
          <p:cNvPicPr>
            <a:picLocks noChangeAspect="1"/>
          </p:cNvPicPr>
          <p:nvPr/>
        </p:nvPicPr>
        <p:blipFill rotWithShape="1">
          <a:blip r:embed="rId4"/>
          <a:srcRect l="21740" t="22000" r="22174" b="45304"/>
          <a:stretch/>
        </p:blipFill>
        <p:spPr>
          <a:xfrm>
            <a:off x="2067339" y="4063117"/>
            <a:ext cx="7027262" cy="2560320"/>
          </a:xfrm>
          <a:prstGeom prst="rect">
            <a:avLst/>
          </a:prstGeom>
        </p:spPr>
      </p:pic>
      <p:sp>
        <p:nvSpPr>
          <p:cNvPr id="5" name="Rectangle 4">
            <a:extLst>
              <a:ext uri="{FF2B5EF4-FFF2-40B4-BE49-F238E27FC236}">
                <a16:creationId xmlns:a16="http://schemas.microsoft.com/office/drawing/2014/main" id="{477F4A2C-7354-4C9A-AA5D-763C580F25B3}"/>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69769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outh_Mon"/>
          <p:cNvPicPr>
            <a:picLocks noChangeAspect="1" noChangeArrowheads="1"/>
          </p:cNvPicPr>
          <p:nvPr/>
        </p:nvPicPr>
        <p:blipFill>
          <a:blip r:embed="rId3" cstate="print"/>
          <a:srcRect/>
          <a:stretch>
            <a:fillRect/>
          </a:stretch>
        </p:blipFill>
        <p:spPr bwMode="auto">
          <a:xfrm>
            <a:off x="0" y="570413"/>
            <a:ext cx="9144000" cy="5741987"/>
          </a:xfrm>
          <a:prstGeom prst="rect">
            <a:avLst/>
          </a:prstGeom>
          <a:noFill/>
          <a:ln w="9525">
            <a:noFill/>
            <a:miter lim="800000"/>
            <a:headEnd/>
            <a:tailEnd/>
          </a:ln>
        </p:spPr>
      </p:pic>
      <p:grpSp>
        <p:nvGrpSpPr>
          <p:cNvPr id="50180" name="Group 4"/>
          <p:cNvGrpSpPr>
            <a:grpSpLocks/>
          </p:cNvGrpSpPr>
          <p:nvPr/>
        </p:nvGrpSpPr>
        <p:grpSpPr bwMode="auto">
          <a:xfrm>
            <a:off x="0" y="570416"/>
            <a:ext cx="3413261" cy="1551457"/>
            <a:chOff x="726" y="5534"/>
            <a:chExt cx="1747" cy="879"/>
          </a:xfrm>
        </p:grpSpPr>
        <p:sp>
          <p:nvSpPr>
            <p:cNvPr id="90117" name="Freeform 5"/>
            <p:cNvSpPr>
              <a:spLocks/>
            </p:cNvSpPr>
            <p:nvPr/>
          </p:nvSpPr>
          <p:spPr bwMode="auto">
            <a:xfrm>
              <a:off x="726" y="5534"/>
              <a:ext cx="1747" cy="840"/>
            </a:xfrm>
            <a:custGeom>
              <a:avLst/>
              <a:gdLst/>
              <a:ahLst/>
              <a:cxnLst>
                <a:cxn ang="0">
                  <a:pos x="3670" y="752"/>
                </a:cxn>
                <a:cxn ang="0">
                  <a:pos x="3865" y="791"/>
                </a:cxn>
                <a:cxn ang="0">
                  <a:pos x="4051" y="786"/>
                </a:cxn>
                <a:cxn ang="0">
                  <a:pos x="4212" y="742"/>
                </a:cxn>
                <a:cxn ang="0">
                  <a:pos x="4432" y="620"/>
                </a:cxn>
                <a:cxn ang="0">
                  <a:pos x="4676" y="518"/>
                </a:cxn>
                <a:cxn ang="0">
                  <a:pos x="4934" y="576"/>
                </a:cxn>
                <a:cxn ang="0">
                  <a:pos x="5086" y="1128"/>
                </a:cxn>
                <a:cxn ang="0">
                  <a:pos x="5500" y="1230"/>
                </a:cxn>
                <a:cxn ang="0">
                  <a:pos x="5593" y="1367"/>
                </a:cxn>
                <a:cxn ang="0">
                  <a:pos x="5505" y="1445"/>
                </a:cxn>
                <a:cxn ang="0">
                  <a:pos x="5344" y="1421"/>
                </a:cxn>
                <a:cxn ang="0">
                  <a:pos x="5193" y="1450"/>
                </a:cxn>
                <a:cxn ang="0">
                  <a:pos x="4983" y="1582"/>
                </a:cxn>
                <a:cxn ang="0">
                  <a:pos x="4773" y="1763"/>
                </a:cxn>
                <a:cxn ang="0">
                  <a:pos x="4529" y="1914"/>
                </a:cxn>
                <a:cxn ang="0">
                  <a:pos x="4173" y="1880"/>
                </a:cxn>
                <a:cxn ang="0">
                  <a:pos x="4178" y="2119"/>
                </a:cxn>
                <a:cxn ang="0">
                  <a:pos x="3997" y="2373"/>
                </a:cxn>
                <a:cxn ang="0">
                  <a:pos x="3490" y="2529"/>
                </a:cxn>
                <a:cxn ang="0">
                  <a:pos x="2924" y="2666"/>
                </a:cxn>
                <a:cxn ang="0">
                  <a:pos x="1674" y="2437"/>
                </a:cxn>
                <a:cxn ang="0">
                  <a:pos x="1284" y="2051"/>
                </a:cxn>
                <a:cxn ang="0">
                  <a:pos x="1049" y="1904"/>
                </a:cxn>
                <a:cxn ang="0">
                  <a:pos x="844" y="1860"/>
                </a:cxn>
                <a:cxn ang="0">
                  <a:pos x="635" y="1836"/>
                </a:cxn>
                <a:cxn ang="0">
                  <a:pos x="513" y="1689"/>
                </a:cxn>
                <a:cxn ang="0">
                  <a:pos x="576" y="1465"/>
                </a:cxn>
                <a:cxn ang="0">
                  <a:pos x="503" y="1313"/>
                </a:cxn>
                <a:cxn ang="0">
                  <a:pos x="420" y="1162"/>
                </a:cxn>
                <a:cxn ang="0">
                  <a:pos x="322" y="1089"/>
                </a:cxn>
                <a:cxn ang="0">
                  <a:pos x="161" y="1050"/>
                </a:cxn>
                <a:cxn ang="0">
                  <a:pos x="49" y="923"/>
                </a:cxn>
                <a:cxn ang="0">
                  <a:pos x="24" y="806"/>
                </a:cxn>
                <a:cxn ang="0">
                  <a:pos x="117" y="708"/>
                </a:cxn>
                <a:cxn ang="0">
                  <a:pos x="229" y="713"/>
                </a:cxn>
                <a:cxn ang="0">
                  <a:pos x="332" y="659"/>
                </a:cxn>
                <a:cxn ang="0">
                  <a:pos x="400" y="562"/>
                </a:cxn>
                <a:cxn ang="0">
                  <a:pos x="547" y="493"/>
                </a:cxn>
                <a:cxn ang="0">
                  <a:pos x="688" y="410"/>
                </a:cxn>
                <a:cxn ang="0">
                  <a:pos x="835" y="376"/>
                </a:cxn>
                <a:cxn ang="0">
                  <a:pos x="952" y="425"/>
                </a:cxn>
                <a:cxn ang="0">
                  <a:pos x="1137" y="435"/>
                </a:cxn>
                <a:cxn ang="0">
                  <a:pos x="1264" y="571"/>
                </a:cxn>
                <a:cxn ang="0">
                  <a:pos x="1430" y="586"/>
                </a:cxn>
                <a:cxn ang="0">
                  <a:pos x="1591" y="610"/>
                </a:cxn>
                <a:cxn ang="0">
                  <a:pos x="1733" y="591"/>
                </a:cxn>
                <a:cxn ang="0">
                  <a:pos x="1821" y="527"/>
                </a:cxn>
                <a:cxn ang="0">
                  <a:pos x="1781" y="376"/>
                </a:cxn>
                <a:cxn ang="0">
                  <a:pos x="1806" y="205"/>
                </a:cxn>
                <a:cxn ang="0">
                  <a:pos x="1923" y="93"/>
                </a:cxn>
                <a:cxn ang="0">
                  <a:pos x="2060" y="93"/>
                </a:cxn>
                <a:cxn ang="0">
                  <a:pos x="2260" y="156"/>
                </a:cxn>
                <a:cxn ang="0">
                  <a:pos x="2387" y="205"/>
                </a:cxn>
                <a:cxn ang="0">
                  <a:pos x="2504" y="269"/>
                </a:cxn>
                <a:cxn ang="0">
                  <a:pos x="2528" y="430"/>
                </a:cxn>
                <a:cxn ang="0">
                  <a:pos x="2679" y="503"/>
                </a:cxn>
                <a:cxn ang="0">
                  <a:pos x="2806" y="532"/>
                </a:cxn>
                <a:cxn ang="0">
                  <a:pos x="2963" y="493"/>
                </a:cxn>
                <a:cxn ang="0">
                  <a:pos x="3148" y="469"/>
                </a:cxn>
                <a:cxn ang="0">
                  <a:pos x="3319" y="508"/>
                </a:cxn>
                <a:cxn ang="0">
                  <a:pos x="3495" y="601"/>
                </a:cxn>
              </a:cxnLst>
              <a:rect l="0" t="0" r="r" b="b"/>
              <a:pathLst>
                <a:path w="5603" h="2739">
                  <a:moveTo>
                    <a:pt x="3529" y="679"/>
                  </a:moveTo>
                  <a:lnTo>
                    <a:pt x="3534" y="679"/>
                  </a:lnTo>
                  <a:lnTo>
                    <a:pt x="3534" y="684"/>
                  </a:lnTo>
                  <a:lnTo>
                    <a:pt x="3538" y="684"/>
                  </a:lnTo>
                  <a:lnTo>
                    <a:pt x="3543" y="688"/>
                  </a:lnTo>
                  <a:lnTo>
                    <a:pt x="3548" y="688"/>
                  </a:lnTo>
                  <a:lnTo>
                    <a:pt x="3553" y="693"/>
                  </a:lnTo>
                  <a:lnTo>
                    <a:pt x="3558" y="693"/>
                  </a:lnTo>
                  <a:lnTo>
                    <a:pt x="3558" y="698"/>
                  </a:lnTo>
                  <a:lnTo>
                    <a:pt x="3563" y="698"/>
                  </a:lnTo>
                  <a:lnTo>
                    <a:pt x="3568" y="698"/>
                  </a:lnTo>
                  <a:lnTo>
                    <a:pt x="3573" y="698"/>
                  </a:lnTo>
                  <a:lnTo>
                    <a:pt x="3578" y="698"/>
                  </a:lnTo>
                  <a:lnTo>
                    <a:pt x="3582" y="703"/>
                  </a:lnTo>
                  <a:lnTo>
                    <a:pt x="3582" y="708"/>
                  </a:lnTo>
                  <a:lnTo>
                    <a:pt x="3578" y="708"/>
                  </a:lnTo>
                  <a:lnTo>
                    <a:pt x="3582" y="708"/>
                  </a:lnTo>
                  <a:lnTo>
                    <a:pt x="3587" y="708"/>
                  </a:lnTo>
                  <a:lnTo>
                    <a:pt x="3587" y="713"/>
                  </a:lnTo>
                  <a:lnTo>
                    <a:pt x="3587" y="718"/>
                  </a:lnTo>
                  <a:lnTo>
                    <a:pt x="3587" y="723"/>
                  </a:lnTo>
                  <a:lnTo>
                    <a:pt x="3587" y="728"/>
                  </a:lnTo>
                  <a:lnTo>
                    <a:pt x="3592" y="728"/>
                  </a:lnTo>
                  <a:lnTo>
                    <a:pt x="3597" y="732"/>
                  </a:lnTo>
                  <a:lnTo>
                    <a:pt x="3602" y="732"/>
                  </a:lnTo>
                  <a:lnTo>
                    <a:pt x="3602" y="737"/>
                  </a:lnTo>
                  <a:lnTo>
                    <a:pt x="3607" y="742"/>
                  </a:lnTo>
                  <a:lnTo>
                    <a:pt x="3612" y="747"/>
                  </a:lnTo>
                  <a:lnTo>
                    <a:pt x="3617" y="747"/>
                  </a:lnTo>
                  <a:lnTo>
                    <a:pt x="3617" y="752"/>
                  </a:lnTo>
                  <a:lnTo>
                    <a:pt x="3621" y="752"/>
                  </a:lnTo>
                  <a:lnTo>
                    <a:pt x="3626" y="752"/>
                  </a:lnTo>
                  <a:lnTo>
                    <a:pt x="3631" y="752"/>
                  </a:lnTo>
                  <a:lnTo>
                    <a:pt x="3631" y="757"/>
                  </a:lnTo>
                  <a:lnTo>
                    <a:pt x="3636" y="752"/>
                  </a:lnTo>
                  <a:lnTo>
                    <a:pt x="3641" y="752"/>
                  </a:lnTo>
                  <a:lnTo>
                    <a:pt x="3646" y="752"/>
                  </a:lnTo>
                  <a:lnTo>
                    <a:pt x="3651" y="752"/>
                  </a:lnTo>
                  <a:lnTo>
                    <a:pt x="3656" y="752"/>
                  </a:lnTo>
                  <a:lnTo>
                    <a:pt x="3660" y="752"/>
                  </a:lnTo>
                  <a:lnTo>
                    <a:pt x="3665" y="752"/>
                  </a:lnTo>
                  <a:lnTo>
                    <a:pt x="3670" y="752"/>
                  </a:lnTo>
                  <a:lnTo>
                    <a:pt x="3675" y="752"/>
                  </a:lnTo>
                  <a:lnTo>
                    <a:pt x="3680" y="752"/>
                  </a:lnTo>
                  <a:lnTo>
                    <a:pt x="3685" y="752"/>
                  </a:lnTo>
                  <a:lnTo>
                    <a:pt x="3690" y="752"/>
                  </a:lnTo>
                  <a:lnTo>
                    <a:pt x="3695" y="752"/>
                  </a:lnTo>
                  <a:lnTo>
                    <a:pt x="3700" y="752"/>
                  </a:lnTo>
                  <a:lnTo>
                    <a:pt x="3704" y="752"/>
                  </a:lnTo>
                  <a:lnTo>
                    <a:pt x="3709" y="757"/>
                  </a:lnTo>
                  <a:lnTo>
                    <a:pt x="3714" y="752"/>
                  </a:lnTo>
                  <a:lnTo>
                    <a:pt x="3719" y="752"/>
                  </a:lnTo>
                  <a:lnTo>
                    <a:pt x="3724" y="752"/>
                  </a:lnTo>
                  <a:lnTo>
                    <a:pt x="3729" y="752"/>
                  </a:lnTo>
                  <a:lnTo>
                    <a:pt x="3729" y="747"/>
                  </a:lnTo>
                  <a:lnTo>
                    <a:pt x="3734" y="747"/>
                  </a:lnTo>
                  <a:lnTo>
                    <a:pt x="3739" y="752"/>
                  </a:lnTo>
                  <a:lnTo>
                    <a:pt x="3743" y="752"/>
                  </a:lnTo>
                  <a:lnTo>
                    <a:pt x="3748" y="752"/>
                  </a:lnTo>
                  <a:lnTo>
                    <a:pt x="3753" y="752"/>
                  </a:lnTo>
                  <a:lnTo>
                    <a:pt x="3758" y="752"/>
                  </a:lnTo>
                  <a:lnTo>
                    <a:pt x="3758" y="757"/>
                  </a:lnTo>
                  <a:lnTo>
                    <a:pt x="3763" y="757"/>
                  </a:lnTo>
                  <a:lnTo>
                    <a:pt x="3768" y="762"/>
                  </a:lnTo>
                  <a:lnTo>
                    <a:pt x="3773" y="762"/>
                  </a:lnTo>
                  <a:lnTo>
                    <a:pt x="3773" y="767"/>
                  </a:lnTo>
                  <a:lnTo>
                    <a:pt x="3778" y="767"/>
                  </a:lnTo>
                  <a:lnTo>
                    <a:pt x="3787" y="776"/>
                  </a:lnTo>
                  <a:lnTo>
                    <a:pt x="3792" y="781"/>
                  </a:lnTo>
                  <a:lnTo>
                    <a:pt x="3797" y="781"/>
                  </a:lnTo>
                  <a:lnTo>
                    <a:pt x="3802" y="781"/>
                  </a:lnTo>
                  <a:lnTo>
                    <a:pt x="3807" y="781"/>
                  </a:lnTo>
                  <a:lnTo>
                    <a:pt x="3812" y="781"/>
                  </a:lnTo>
                  <a:lnTo>
                    <a:pt x="3817" y="781"/>
                  </a:lnTo>
                  <a:lnTo>
                    <a:pt x="3822" y="781"/>
                  </a:lnTo>
                  <a:lnTo>
                    <a:pt x="3826" y="781"/>
                  </a:lnTo>
                  <a:lnTo>
                    <a:pt x="3831" y="781"/>
                  </a:lnTo>
                  <a:lnTo>
                    <a:pt x="3841" y="781"/>
                  </a:lnTo>
                  <a:lnTo>
                    <a:pt x="3841" y="786"/>
                  </a:lnTo>
                  <a:lnTo>
                    <a:pt x="3846" y="791"/>
                  </a:lnTo>
                  <a:lnTo>
                    <a:pt x="3851" y="791"/>
                  </a:lnTo>
                  <a:lnTo>
                    <a:pt x="3856" y="786"/>
                  </a:lnTo>
                  <a:lnTo>
                    <a:pt x="3861" y="786"/>
                  </a:lnTo>
                  <a:lnTo>
                    <a:pt x="3865" y="791"/>
                  </a:lnTo>
                  <a:lnTo>
                    <a:pt x="3870" y="786"/>
                  </a:lnTo>
                  <a:lnTo>
                    <a:pt x="3880" y="791"/>
                  </a:lnTo>
                  <a:lnTo>
                    <a:pt x="3885" y="791"/>
                  </a:lnTo>
                  <a:lnTo>
                    <a:pt x="3895" y="796"/>
                  </a:lnTo>
                  <a:lnTo>
                    <a:pt x="3900" y="796"/>
                  </a:lnTo>
                  <a:lnTo>
                    <a:pt x="3905" y="796"/>
                  </a:lnTo>
                  <a:lnTo>
                    <a:pt x="3909" y="796"/>
                  </a:lnTo>
                  <a:lnTo>
                    <a:pt x="3909" y="801"/>
                  </a:lnTo>
                  <a:lnTo>
                    <a:pt x="3914" y="796"/>
                  </a:lnTo>
                  <a:lnTo>
                    <a:pt x="3919" y="796"/>
                  </a:lnTo>
                  <a:lnTo>
                    <a:pt x="3924" y="791"/>
                  </a:lnTo>
                  <a:lnTo>
                    <a:pt x="3929" y="791"/>
                  </a:lnTo>
                  <a:lnTo>
                    <a:pt x="3929" y="786"/>
                  </a:lnTo>
                  <a:lnTo>
                    <a:pt x="3934" y="781"/>
                  </a:lnTo>
                  <a:lnTo>
                    <a:pt x="3939" y="776"/>
                  </a:lnTo>
                  <a:lnTo>
                    <a:pt x="3944" y="771"/>
                  </a:lnTo>
                  <a:lnTo>
                    <a:pt x="3944" y="776"/>
                  </a:lnTo>
                  <a:lnTo>
                    <a:pt x="3948" y="781"/>
                  </a:lnTo>
                  <a:lnTo>
                    <a:pt x="3953" y="781"/>
                  </a:lnTo>
                  <a:lnTo>
                    <a:pt x="3953" y="786"/>
                  </a:lnTo>
                  <a:lnTo>
                    <a:pt x="3958" y="786"/>
                  </a:lnTo>
                  <a:lnTo>
                    <a:pt x="3963" y="791"/>
                  </a:lnTo>
                  <a:lnTo>
                    <a:pt x="3968" y="791"/>
                  </a:lnTo>
                  <a:lnTo>
                    <a:pt x="3973" y="791"/>
                  </a:lnTo>
                  <a:lnTo>
                    <a:pt x="3973" y="796"/>
                  </a:lnTo>
                  <a:lnTo>
                    <a:pt x="3978" y="796"/>
                  </a:lnTo>
                  <a:lnTo>
                    <a:pt x="3978" y="801"/>
                  </a:lnTo>
                  <a:lnTo>
                    <a:pt x="3983" y="801"/>
                  </a:lnTo>
                  <a:lnTo>
                    <a:pt x="3987" y="801"/>
                  </a:lnTo>
                  <a:lnTo>
                    <a:pt x="3992" y="801"/>
                  </a:lnTo>
                  <a:lnTo>
                    <a:pt x="3997" y="801"/>
                  </a:lnTo>
                  <a:lnTo>
                    <a:pt x="4002" y="801"/>
                  </a:lnTo>
                  <a:lnTo>
                    <a:pt x="4007" y="801"/>
                  </a:lnTo>
                  <a:lnTo>
                    <a:pt x="4012" y="801"/>
                  </a:lnTo>
                  <a:lnTo>
                    <a:pt x="4017" y="801"/>
                  </a:lnTo>
                  <a:lnTo>
                    <a:pt x="4022" y="801"/>
                  </a:lnTo>
                  <a:lnTo>
                    <a:pt x="4027" y="801"/>
                  </a:lnTo>
                  <a:lnTo>
                    <a:pt x="4031" y="796"/>
                  </a:lnTo>
                  <a:lnTo>
                    <a:pt x="4036" y="796"/>
                  </a:lnTo>
                  <a:lnTo>
                    <a:pt x="4041" y="791"/>
                  </a:lnTo>
                  <a:lnTo>
                    <a:pt x="4046" y="791"/>
                  </a:lnTo>
                  <a:lnTo>
                    <a:pt x="4051" y="786"/>
                  </a:lnTo>
                  <a:lnTo>
                    <a:pt x="4051" y="781"/>
                  </a:lnTo>
                  <a:lnTo>
                    <a:pt x="4056" y="781"/>
                  </a:lnTo>
                  <a:lnTo>
                    <a:pt x="4056" y="776"/>
                  </a:lnTo>
                  <a:lnTo>
                    <a:pt x="4061" y="776"/>
                  </a:lnTo>
                  <a:lnTo>
                    <a:pt x="4066" y="776"/>
                  </a:lnTo>
                  <a:lnTo>
                    <a:pt x="4066" y="771"/>
                  </a:lnTo>
                  <a:lnTo>
                    <a:pt x="4070" y="771"/>
                  </a:lnTo>
                  <a:lnTo>
                    <a:pt x="4070" y="767"/>
                  </a:lnTo>
                  <a:lnTo>
                    <a:pt x="4075" y="767"/>
                  </a:lnTo>
                  <a:lnTo>
                    <a:pt x="4080" y="767"/>
                  </a:lnTo>
                  <a:lnTo>
                    <a:pt x="4085" y="762"/>
                  </a:lnTo>
                  <a:lnTo>
                    <a:pt x="4090" y="762"/>
                  </a:lnTo>
                  <a:lnTo>
                    <a:pt x="4095" y="762"/>
                  </a:lnTo>
                  <a:lnTo>
                    <a:pt x="4095" y="757"/>
                  </a:lnTo>
                  <a:lnTo>
                    <a:pt x="4100" y="757"/>
                  </a:lnTo>
                  <a:lnTo>
                    <a:pt x="4105" y="752"/>
                  </a:lnTo>
                  <a:lnTo>
                    <a:pt x="4109" y="752"/>
                  </a:lnTo>
                  <a:lnTo>
                    <a:pt x="4109" y="747"/>
                  </a:lnTo>
                  <a:lnTo>
                    <a:pt x="4114" y="747"/>
                  </a:lnTo>
                  <a:lnTo>
                    <a:pt x="4119" y="747"/>
                  </a:lnTo>
                  <a:lnTo>
                    <a:pt x="4124" y="752"/>
                  </a:lnTo>
                  <a:lnTo>
                    <a:pt x="4129" y="752"/>
                  </a:lnTo>
                  <a:lnTo>
                    <a:pt x="4134" y="752"/>
                  </a:lnTo>
                  <a:lnTo>
                    <a:pt x="4139" y="752"/>
                  </a:lnTo>
                  <a:lnTo>
                    <a:pt x="4144" y="752"/>
                  </a:lnTo>
                  <a:lnTo>
                    <a:pt x="4149" y="747"/>
                  </a:lnTo>
                  <a:lnTo>
                    <a:pt x="4153" y="747"/>
                  </a:lnTo>
                  <a:lnTo>
                    <a:pt x="4158" y="742"/>
                  </a:lnTo>
                  <a:lnTo>
                    <a:pt x="4163" y="742"/>
                  </a:lnTo>
                  <a:lnTo>
                    <a:pt x="4163" y="737"/>
                  </a:lnTo>
                  <a:lnTo>
                    <a:pt x="4168" y="737"/>
                  </a:lnTo>
                  <a:lnTo>
                    <a:pt x="4173" y="737"/>
                  </a:lnTo>
                  <a:lnTo>
                    <a:pt x="4178" y="737"/>
                  </a:lnTo>
                  <a:lnTo>
                    <a:pt x="4183" y="737"/>
                  </a:lnTo>
                  <a:lnTo>
                    <a:pt x="4183" y="742"/>
                  </a:lnTo>
                  <a:lnTo>
                    <a:pt x="4188" y="742"/>
                  </a:lnTo>
                  <a:lnTo>
                    <a:pt x="4192" y="742"/>
                  </a:lnTo>
                  <a:lnTo>
                    <a:pt x="4192" y="737"/>
                  </a:lnTo>
                  <a:lnTo>
                    <a:pt x="4197" y="742"/>
                  </a:lnTo>
                  <a:lnTo>
                    <a:pt x="4202" y="742"/>
                  </a:lnTo>
                  <a:lnTo>
                    <a:pt x="4207" y="742"/>
                  </a:lnTo>
                  <a:lnTo>
                    <a:pt x="4212" y="742"/>
                  </a:lnTo>
                  <a:lnTo>
                    <a:pt x="4217" y="737"/>
                  </a:lnTo>
                  <a:lnTo>
                    <a:pt x="4227" y="732"/>
                  </a:lnTo>
                  <a:lnTo>
                    <a:pt x="4231" y="732"/>
                  </a:lnTo>
                  <a:lnTo>
                    <a:pt x="4236" y="732"/>
                  </a:lnTo>
                  <a:lnTo>
                    <a:pt x="4241" y="728"/>
                  </a:lnTo>
                  <a:lnTo>
                    <a:pt x="4246" y="728"/>
                  </a:lnTo>
                  <a:lnTo>
                    <a:pt x="4251" y="728"/>
                  </a:lnTo>
                  <a:lnTo>
                    <a:pt x="4256" y="723"/>
                  </a:lnTo>
                  <a:lnTo>
                    <a:pt x="4256" y="718"/>
                  </a:lnTo>
                  <a:lnTo>
                    <a:pt x="4261" y="718"/>
                  </a:lnTo>
                  <a:lnTo>
                    <a:pt x="4266" y="713"/>
                  </a:lnTo>
                  <a:lnTo>
                    <a:pt x="4271" y="713"/>
                  </a:lnTo>
                  <a:lnTo>
                    <a:pt x="4275" y="713"/>
                  </a:lnTo>
                  <a:lnTo>
                    <a:pt x="4280" y="713"/>
                  </a:lnTo>
                  <a:lnTo>
                    <a:pt x="4285" y="708"/>
                  </a:lnTo>
                  <a:lnTo>
                    <a:pt x="4290" y="708"/>
                  </a:lnTo>
                  <a:lnTo>
                    <a:pt x="4295" y="708"/>
                  </a:lnTo>
                  <a:lnTo>
                    <a:pt x="4295" y="703"/>
                  </a:lnTo>
                  <a:lnTo>
                    <a:pt x="4300" y="703"/>
                  </a:lnTo>
                  <a:lnTo>
                    <a:pt x="4310" y="703"/>
                  </a:lnTo>
                  <a:lnTo>
                    <a:pt x="4314" y="703"/>
                  </a:lnTo>
                  <a:lnTo>
                    <a:pt x="4319" y="703"/>
                  </a:lnTo>
                  <a:lnTo>
                    <a:pt x="4324" y="708"/>
                  </a:lnTo>
                  <a:lnTo>
                    <a:pt x="4329" y="708"/>
                  </a:lnTo>
                  <a:lnTo>
                    <a:pt x="4334" y="708"/>
                  </a:lnTo>
                  <a:lnTo>
                    <a:pt x="4339" y="708"/>
                  </a:lnTo>
                  <a:lnTo>
                    <a:pt x="4344" y="708"/>
                  </a:lnTo>
                  <a:lnTo>
                    <a:pt x="4349" y="713"/>
                  </a:lnTo>
                  <a:lnTo>
                    <a:pt x="4354" y="713"/>
                  </a:lnTo>
                  <a:lnTo>
                    <a:pt x="4358" y="713"/>
                  </a:lnTo>
                  <a:lnTo>
                    <a:pt x="4363" y="708"/>
                  </a:lnTo>
                  <a:lnTo>
                    <a:pt x="4368" y="703"/>
                  </a:lnTo>
                  <a:lnTo>
                    <a:pt x="4373" y="703"/>
                  </a:lnTo>
                  <a:lnTo>
                    <a:pt x="4378" y="698"/>
                  </a:lnTo>
                  <a:lnTo>
                    <a:pt x="4383" y="693"/>
                  </a:lnTo>
                  <a:lnTo>
                    <a:pt x="4388" y="688"/>
                  </a:lnTo>
                  <a:lnTo>
                    <a:pt x="4393" y="688"/>
                  </a:lnTo>
                  <a:lnTo>
                    <a:pt x="4407" y="684"/>
                  </a:lnTo>
                  <a:lnTo>
                    <a:pt x="4412" y="684"/>
                  </a:lnTo>
                  <a:lnTo>
                    <a:pt x="4412" y="674"/>
                  </a:lnTo>
                  <a:lnTo>
                    <a:pt x="4412" y="669"/>
                  </a:lnTo>
                  <a:lnTo>
                    <a:pt x="4432" y="620"/>
                  </a:lnTo>
                  <a:lnTo>
                    <a:pt x="4436" y="620"/>
                  </a:lnTo>
                  <a:lnTo>
                    <a:pt x="4441" y="615"/>
                  </a:lnTo>
                  <a:lnTo>
                    <a:pt x="4451" y="615"/>
                  </a:lnTo>
                  <a:lnTo>
                    <a:pt x="4456" y="605"/>
                  </a:lnTo>
                  <a:lnTo>
                    <a:pt x="4466" y="601"/>
                  </a:lnTo>
                  <a:lnTo>
                    <a:pt x="4471" y="601"/>
                  </a:lnTo>
                  <a:lnTo>
                    <a:pt x="4476" y="601"/>
                  </a:lnTo>
                  <a:lnTo>
                    <a:pt x="4476" y="596"/>
                  </a:lnTo>
                  <a:lnTo>
                    <a:pt x="4480" y="591"/>
                  </a:lnTo>
                  <a:lnTo>
                    <a:pt x="4485" y="591"/>
                  </a:lnTo>
                  <a:lnTo>
                    <a:pt x="4490" y="591"/>
                  </a:lnTo>
                  <a:lnTo>
                    <a:pt x="4495" y="591"/>
                  </a:lnTo>
                  <a:lnTo>
                    <a:pt x="4500" y="591"/>
                  </a:lnTo>
                  <a:lnTo>
                    <a:pt x="4505" y="586"/>
                  </a:lnTo>
                  <a:lnTo>
                    <a:pt x="4510" y="581"/>
                  </a:lnTo>
                  <a:lnTo>
                    <a:pt x="4510" y="576"/>
                  </a:lnTo>
                  <a:lnTo>
                    <a:pt x="4515" y="571"/>
                  </a:lnTo>
                  <a:lnTo>
                    <a:pt x="4524" y="562"/>
                  </a:lnTo>
                  <a:lnTo>
                    <a:pt x="4534" y="557"/>
                  </a:lnTo>
                  <a:lnTo>
                    <a:pt x="4539" y="562"/>
                  </a:lnTo>
                  <a:lnTo>
                    <a:pt x="4554" y="552"/>
                  </a:lnTo>
                  <a:lnTo>
                    <a:pt x="4558" y="547"/>
                  </a:lnTo>
                  <a:lnTo>
                    <a:pt x="4563" y="542"/>
                  </a:lnTo>
                  <a:lnTo>
                    <a:pt x="4568" y="537"/>
                  </a:lnTo>
                  <a:lnTo>
                    <a:pt x="4573" y="537"/>
                  </a:lnTo>
                  <a:lnTo>
                    <a:pt x="4573" y="532"/>
                  </a:lnTo>
                  <a:lnTo>
                    <a:pt x="4578" y="532"/>
                  </a:lnTo>
                  <a:lnTo>
                    <a:pt x="4583" y="527"/>
                  </a:lnTo>
                  <a:lnTo>
                    <a:pt x="4588" y="527"/>
                  </a:lnTo>
                  <a:lnTo>
                    <a:pt x="4593" y="522"/>
                  </a:lnTo>
                  <a:lnTo>
                    <a:pt x="4598" y="522"/>
                  </a:lnTo>
                  <a:lnTo>
                    <a:pt x="4598" y="518"/>
                  </a:lnTo>
                  <a:lnTo>
                    <a:pt x="4612" y="513"/>
                  </a:lnTo>
                  <a:lnTo>
                    <a:pt x="4617" y="513"/>
                  </a:lnTo>
                  <a:lnTo>
                    <a:pt x="4622" y="508"/>
                  </a:lnTo>
                  <a:lnTo>
                    <a:pt x="4627" y="508"/>
                  </a:lnTo>
                  <a:lnTo>
                    <a:pt x="4637" y="513"/>
                  </a:lnTo>
                  <a:lnTo>
                    <a:pt x="4646" y="518"/>
                  </a:lnTo>
                  <a:lnTo>
                    <a:pt x="4656" y="522"/>
                  </a:lnTo>
                  <a:lnTo>
                    <a:pt x="4661" y="522"/>
                  </a:lnTo>
                  <a:lnTo>
                    <a:pt x="4671" y="518"/>
                  </a:lnTo>
                  <a:lnTo>
                    <a:pt x="4676" y="518"/>
                  </a:lnTo>
                  <a:lnTo>
                    <a:pt x="4681" y="518"/>
                  </a:lnTo>
                  <a:lnTo>
                    <a:pt x="4695" y="518"/>
                  </a:lnTo>
                  <a:lnTo>
                    <a:pt x="4700" y="522"/>
                  </a:lnTo>
                  <a:lnTo>
                    <a:pt x="4705" y="522"/>
                  </a:lnTo>
                  <a:lnTo>
                    <a:pt x="4710" y="522"/>
                  </a:lnTo>
                  <a:lnTo>
                    <a:pt x="4715" y="522"/>
                  </a:lnTo>
                  <a:lnTo>
                    <a:pt x="4724" y="527"/>
                  </a:lnTo>
                  <a:lnTo>
                    <a:pt x="4734" y="532"/>
                  </a:lnTo>
                  <a:lnTo>
                    <a:pt x="4739" y="537"/>
                  </a:lnTo>
                  <a:lnTo>
                    <a:pt x="4744" y="542"/>
                  </a:lnTo>
                  <a:lnTo>
                    <a:pt x="4749" y="542"/>
                  </a:lnTo>
                  <a:lnTo>
                    <a:pt x="4754" y="552"/>
                  </a:lnTo>
                  <a:lnTo>
                    <a:pt x="4754" y="557"/>
                  </a:lnTo>
                  <a:lnTo>
                    <a:pt x="4759" y="562"/>
                  </a:lnTo>
                  <a:lnTo>
                    <a:pt x="4768" y="566"/>
                  </a:lnTo>
                  <a:lnTo>
                    <a:pt x="4778" y="581"/>
                  </a:lnTo>
                  <a:lnTo>
                    <a:pt x="4788" y="586"/>
                  </a:lnTo>
                  <a:lnTo>
                    <a:pt x="4798" y="591"/>
                  </a:lnTo>
                  <a:lnTo>
                    <a:pt x="4803" y="596"/>
                  </a:lnTo>
                  <a:lnTo>
                    <a:pt x="4807" y="601"/>
                  </a:lnTo>
                  <a:lnTo>
                    <a:pt x="4807" y="605"/>
                  </a:lnTo>
                  <a:lnTo>
                    <a:pt x="4812" y="605"/>
                  </a:lnTo>
                  <a:lnTo>
                    <a:pt x="4817" y="605"/>
                  </a:lnTo>
                  <a:lnTo>
                    <a:pt x="4822" y="605"/>
                  </a:lnTo>
                  <a:lnTo>
                    <a:pt x="4832" y="605"/>
                  </a:lnTo>
                  <a:lnTo>
                    <a:pt x="4837" y="605"/>
                  </a:lnTo>
                  <a:lnTo>
                    <a:pt x="4846" y="605"/>
                  </a:lnTo>
                  <a:lnTo>
                    <a:pt x="4851" y="605"/>
                  </a:lnTo>
                  <a:lnTo>
                    <a:pt x="4856" y="610"/>
                  </a:lnTo>
                  <a:lnTo>
                    <a:pt x="4861" y="610"/>
                  </a:lnTo>
                  <a:lnTo>
                    <a:pt x="4866" y="610"/>
                  </a:lnTo>
                  <a:lnTo>
                    <a:pt x="4871" y="610"/>
                  </a:lnTo>
                  <a:lnTo>
                    <a:pt x="4876" y="610"/>
                  </a:lnTo>
                  <a:lnTo>
                    <a:pt x="4885" y="605"/>
                  </a:lnTo>
                  <a:lnTo>
                    <a:pt x="4890" y="601"/>
                  </a:lnTo>
                  <a:lnTo>
                    <a:pt x="4895" y="596"/>
                  </a:lnTo>
                  <a:lnTo>
                    <a:pt x="4905" y="591"/>
                  </a:lnTo>
                  <a:lnTo>
                    <a:pt x="4910" y="591"/>
                  </a:lnTo>
                  <a:lnTo>
                    <a:pt x="4920" y="586"/>
                  </a:lnTo>
                  <a:lnTo>
                    <a:pt x="4925" y="581"/>
                  </a:lnTo>
                  <a:lnTo>
                    <a:pt x="4929" y="576"/>
                  </a:lnTo>
                  <a:lnTo>
                    <a:pt x="4934" y="576"/>
                  </a:lnTo>
                  <a:lnTo>
                    <a:pt x="4939" y="571"/>
                  </a:lnTo>
                  <a:lnTo>
                    <a:pt x="4944" y="571"/>
                  </a:lnTo>
                  <a:lnTo>
                    <a:pt x="4954" y="571"/>
                  </a:lnTo>
                  <a:lnTo>
                    <a:pt x="4959" y="571"/>
                  </a:lnTo>
                  <a:lnTo>
                    <a:pt x="4968" y="576"/>
                  </a:lnTo>
                  <a:lnTo>
                    <a:pt x="4973" y="581"/>
                  </a:lnTo>
                  <a:lnTo>
                    <a:pt x="4978" y="581"/>
                  </a:lnTo>
                  <a:lnTo>
                    <a:pt x="4983" y="586"/>
                  </a:lnTo>
                  <a:lnTo>
                    <a:pt x="4998" y="586"/>
                  </a:lnTo>
                  <a:lnTo>
                    <a:pt x="5008" y="591"/>
                  </a:lnTo>
                  <a:lnTo>
                    <a:pt x="5012" y="596"/>
                  </a:lnTo>
                  <a:lnTo>
                    <a:pt x="5022" y="596"/>
                  </a:lnTo>
                  <a:lnTo>
                    <a:pt x="5027" y="596"/>
                  </a:lnTo>
                  <a:lnTo>
                    <a:pt x="5032" y="601"/>
                  </a:lnTo>
                  <a:lnTo>
                    <a:pt x="5037" y="610"/>
                  </a:lnTo>
                  <a:lnTo>
                    <a:pt x="5037" y="615"/>
                  </a:lnTo>
                  <a:lnTo>
                    <a:pt x="5042" y="620"/>
                  </a:lnTo>
                  <a:lnTo>
                    <a:pt x="5032" y="645"/>
                  </a:lnTo>
                  <a:lnTo>
                    <a:pt x="5008" y="688"/>
                  </a:lnTo>
                  <a:lnTo>
                    <a:pt x="4925" y="869"/>
                  </a:lnTo>
                  <a:lnTo>
                    <a:pt x="4929" y="884"/>
                  </a:lnTo>
                  <a:lnTo>
                    <a:pt x="4881" y="957"/>
                  </a:lnTo>
                  <a:lnTo>
                    <a:pt x="4885" y="1025"/>
                  </a:lnTo>
                  <a:lnTo>
                    <a:pt x="4837" y="1055"/>
                  </a:lnTo>
                  <a:lnTo>
                    <a:pt x="4842" y="1094"/>
                  </a:lnTo>
                  <a:lnTo>
                    <a:pt x="4842" y="1113"/>
                  </a:lnTo>
                  <a:lnTo>
                    <a:pt x="4905" y="1172"/>
                  </a:lnTo>
                  <a:lnTo>
                    <a:pt x="4910" y="1172"/>
                  </a:lnTo>
                  <a:lnTo>
                    <a:pt x="4939" y="1138"/>
                  </a:lnTo>
                  <a:lnTo>
                    <a:pt x="4964" y="1128"/>
                  </a:lnTo>
                  <a:lnTo>
                    <a:pt x="4973" y="1128"/>
                  </a:lnTo>
                  <a:lnTo>
                    <a:pt x="4998" y="1138"/>
                  </a:lnTo>
                  <a:lnTo>
                    <a:pt x="5017" y="1128"/>
                  </a:lnTo>
                  <a:lnTo>
                    <a:pt x="5027" y="1123"/>
                  </a:lnTo>
                  <a:lnTo>
                    <a:pt x="5032" y="1123"/>
                  </a:lnTo>
                  <a:lnTo>
                    <a:pt x="5042" y="1118"/>
                  </a:lnTo>
                  <a:lnTo>
                    <a:pt x="5047" y="1118"/>
                  </a:lnTo>
                  <a:lnTo>
                    <a:pt x="5056" y="1118"/>
                  </a:lnTo>
                  <a:lnTo>
                    <a:pt x="5066" y="1118"/>
                  </a:lnTo>
                  <a:lnTo>
                    <a:pt x="5071" y="1118"/>
                  </a:lnTo>
                  <a:lnTo>
                    <a:pt x="5076" y="1123"/>
                  </a:lnTo>
                  <a:lnTo>
                    <a:pt x="5086" y="1128"/>
                  </a:lnTo>
                  <a:lnTo>
                    <a:pt x="5090" y="1133"/>
                  </a:lnTo>
                  <a:lnTo>
                    <a:pt x="5105" y="1138"/>
                  </a:lnTo>
                  <a:lnTo>
                    <a:pt x="5159" y="1187"/>
                  </a:lnTo>
                  <a:lnTo>
                    <a:pt x="5173" y="1152"/>
                  </a:lnTo>
                  <a:lnTo>
                    <a:pt x="5178" y="1152"/>
                  </a:lnTo>
                  <a:lnTo>
                    <a:pt x="5183" y="1152"/>
                  </a:lnTo>
                  <a:lnTo>
                    <a:pt x="5183" y="1147"/>
                  </a:lnTo>
                  <a:lnTo>
                    <a:pt x="5222" y="1099"/>
                  </a:lnTo>
                  <a:lnTo>
                    <a:pt x="5227" y="1094"/>
                  </a:lnTo>
                  <a:lnTo>
                    <a:pt x="5232" y="1089"/>
                  </a:lnTo>
                  <a:lnTo>
                    <a:pt x="5237" y="1084"/>
                  </a:lnTo>
                  <a:lnTo>
                    <a:pt x="5242" y="1079"/>
                  </a:lnTo>
                  <a:lnTo>
                    <a:pt x="5247" y="1079"/>
                  </a:lnTo>
                  <a:lnTo>
                    <a:pt x="5261" y="1079"/>
                  </a:lnTo>
                  <a:lnTo>
                    <a:pt x="5266" y="1084"/>
                  </a:lnTo>
                  <a:lnTo>
                    <a:pt x="5266" y="1089"/>
                  </a:lnTo>
                  <a:lnTo>
                    <a:pt x="5271" y="1094"/>
                  </a:lnTo>
                  <a:lnTo>
                    <a:pt x="5271" y="1089"/>
                  </a:lnTo>
                  <a:lnTo>
                    <a:pt x="5276" y="1084"/>
                  </a:lnTo>
                  <a:lnTo>
                    <a:pt x="5281" y="1079"/>
                  </a:lnTo>
                  <a:lnTo>
                    <a:pt x="5286" y="1079"/>
                  </a:lnTo>
                  <a:lnTo>
                    <a:pt x="5295" y="1079"/>
                  </a:lnTo>
                  <a:lnTo>
                    <a:pt x="5300" y="1079"/>
                  </a:lnTo>
                  <a:lnTo>
                    <a:pt x="5305" y="1084"/>
                  </a:lnTo>
                  <a:lnTo>
                    <a:pt x="5305" y="1089"/>
                  </a:lnTo>
                  <a:lnTo>
                    <a:pt x="5310" y="1094"/>
                  </a:lnTo>
                  <a:lnTo>
                    <a:pt x="5315" y="1089"/>
                  </a:lnTo>
                  <a:lnTo>
                    <a:pt x="5320" y="1089"/>
                  </a:lnTo>
                  <a:lnTo>
                    <a:pt x="5325" y="1089"/>
                  </a:lnTo>
                  <a:lnTo>
                    <a:pt x="5330" y="1089"/>
                  </a:lnTo>
                  <a:lnTo>
                    <a:pt x="5334" y="1089"/>
                  </a:lnTo>
                  <a:lnTo>
                    <a:pt x="5339" y="1094"/>
                  </a:lnTo>
                  <a:lnTo>
                    <a:pt x="5344" y="1094"/>
                  </a:lnTo>
                  <a:lnTo>
                    <a:pt x="5349" y="1094"/>
                  </a:lnTo>
                  <a:lnTo>
                    <a:pt x="5359" y="1094"/>
                  </a:lnTo>
                  <a:lnTo>
                    <a:pt x="5364" y="1094"/>
                  </a:lnTo>
                  <a:lnTo>
                    <a:pt x="5398" y="1147"/>
                  </a:lnTo>
                  <a:lnTo>
                    <a:pt x="5461" y="1177"/>
                  </a:lnTo>
                  <a:lnTo>
                    <a:pt x="5466" y="1206"/>
                  </a:lnTo>
                  <a:lnTo>
                    <a:pt x="5466" y="1211"/>
                  </a:lnTo>
                  <a:lnTo>
                    <a:pt x="5505" y="1226"/>
                  </a:lnTo>
                  <a:lnTo>
                    <a:pt x="5500" y="1230"/>
                  </a:lnTo>
                  <a:lnTo>
                    <a:pt x="5496" y="1230"/>
                  </a:lnTo>
                  <a:lnTo>
                    <a:pt x="5496" y="1240"/>
                  </a:lnTo>
                  <a:lnTo>
                    <a:pt x="5496" y="1235"/>
                  </a:lnTo>
                  <a:lnTo>
                    <a:pt x="5500" y="1235"/>
                  </a:lnTo>
                  <a:lnTo>
                    <a:pt x="5505" y="1240"/>
                  </a:lnTo>
                  <a:lnTo>
                    <a:pt x="5505" y="1250"/>
                  </a:lnTo>
                  <a:lnTo>
                    <a:pt x="5510" y="1250"/>
                  </a:lnTo>
                  <a:lnTo>
                    <a:pt x="5515" y="1250"/>
                  </a:lnTo>
                  <a:lnTo>
                    <a:pt x="5515" y="1255"/>
                  </a:lnTo>
                  <a:lnTo>
                    <a:pt x="5520" y="1255"/>
                  </a:lnTo>
                  <a:lnTo>
                    <a:pt x="5520" y="1260"/>
                  </a:lnTo>
                  <a:lnTo>
                    <a:pt x="5520" y="1265"/>
                  </a:lnTo>
                  <a:lnTo>
                    <a:pt x="5525" y="1265"/>
                  </a:lnTo>
                  <a:lnTo>
                    <a:pt x="5530" y="1265"/>
                  </a:lnTo>
                  <a:lnTo>
                    <a:pt x="5530" y="1270"/>
                  </a:lnTo>
                  <a:lnTo>
                    <a:pt x="5535" y="1270"/>
                  </a:lnTo>
                  <a:lnTo>
                    <a:pt x="5535" y="1274"/>
                  </a:lnTo>
                  <a:lnTo>
                    <a:pt x="5535" y="1279"/>
                  </a:lnTo>
                  <a:lnTo>
                    <a:pt x="5539" y="1279"/>
                  </a:lnTo>
                  <a:lnTo>
                    <a:pt x="5539" y="1284"/>
                  </a:lnTo>
                  <a:lnTo>
                    <a:pt x="5544" y="1284"/>
                  </a:lnTo>
                  <a:lnTo>
                    <a:pt x="5549" y="1289"/>
                  </a:lnTo>
                  <a:lnTo>
                    <a:pt x="5554" y="1289"/>
                  </a:lnTo>
                  <a:lnTo>
                    <a:pt x="5559" y="1294"/>
                  </a:lnTo>
                  <a:lnTo>
                    <a:pt x="5564" y="1299"/>
                  </a:lnTo>
                  <a:lnTo>
                    <a:pt x="5564" y="1304"/>
                  </a:lnTo>
                  <a:lnTo>
                    <a:pt x="5569" y="1309"/>
                  </a:lnTo>
                  <a:lnTo>
                    <a:pt x="5569" y="1313"/>
                  </a:lnTo>
                  <a:lnTo>
                    <a:pt x="5574" y="1318"/>
                  </a:lnTo>
                  <a:lnTo>
                    <a:pt x="5579" y="1323"/>
                  </a:lnTo>
                  <a:lnTo>
                    <a:pt x="5579" y="1328"/>
                  </a:lnTo>
                  <a:lnTo>
                    <a:pt x="5579" y="1333"/>
                  </a:lnTo>
                  <a:lnTo>
                    <a:pt x="5579" y="1338"/>
                  </a:lnTo>
                  <a:lnTo>
                    <a:pt x="5579" y="1343"/>
                  </a:lnTo>
                  <a:lnTo>
                    <a:pt x="5579" y="1348"/>
                  </a:lnTo>
                  <a:lnTo>
                    <a:pt x="5583" y="1353"/>
                  </a:lnTo>
                  <a:lnTo>
                    <a:pt x="5588" y="1357"/>
                  </a:lnTo>
                  <a:lnTo>
                    <a:pt x="5593" y="1357"/>
                  </a:lnTo>
                  <a:lnTo>
                    <a:pt x="5588" y="1357"/>
                  </a:lnTo>
                  <a:lnTo>
                    <a:pt x="5588" y="1362"/>
                  </a:lnTo>
                  <a:lnTo>
                    <a:pt x="5588" y="1367"/>
                  </a:lnTo>
                  <a:lnTo>
                    <a:pt x="5593" y="1367"/>
                  </a:lnTo>
                  <a:lnTo>
                    <a:pt x="5593" y="1372"/>
                  </a:lnTo>
                  <a:lnTo>
                    <a:pt x="5598" y="1372"/>
                  </a:lnTo>
                  <a:lnTo>
                    <a:pt x="5598" y="1377"/>
                  </a:lnTo>
                  <a:lnTo>
                    <a:pt x="5598" y="1382"/>
                  </a:lnTo>
                  <a:lnTo>
                    <a:pt x="5598" y="1387"/>
                  </a:lnTo>
                  <a:lnTo>
                    <a:pt x="5603" y="1387"/>
                  </a:lnTo>
                  <a:lnTo>
                    <a:pt x="5603" y="1392"/>
                  </a:lnTo>
                  <a:lnTo>
                    <a:pt x="5603" y="1396"/>
                  </a:lnTo>
                  <a:lnTo>
                    <a:pt x="5603" y="1401"/>
                  </a:lnTo>
                  <a:lnTo>
                    <a:pt x="5598" y="1401"/>
                  </a:lnTo>
                  <a:lnTo>
                    <a:pt x="5598" y="1406"/>
                  </a:lnTo>
                  <a:lnTo>
                    <a:pt x="5598" y="1411"/>
                  </a:lnTo>
                  <a:lnTo>
                    <a:pt x="5598" y="1416"/>
                  </a:lnTo>
                  <a:lnTo>
                    <a:pt x="5603" y="1416"/>
                  </a:lnTo>
                  <a:lnTo>
                    <a:pt x="5603" y="1421"/>
                  </a:lnTo>
                  <a:lnTo>
                    <a:pt x="5598" y="1426"/>
                  </a:lnTo>
                  <a:lnTo>
                    <a:pt x="5598" y="1431"/>
                  </a:lnTo>
                  <a:lnTo>
                    <a:pt x="5593" y="1431"/>
                  </a:lnTo>
                  <a:lnTo>
                    <a:pt x="5588" y="1431"/>
                  </a:lnTo>
                  <a:lnTo>
                    <a:pt x="5583" y="1431"/>
                  </a:lnTo>
                  <a:lnTo>
                    <a:pt x="5579" y="1426"/>
                  </a:lnTo>
                  <a:lnTo>
                    <a:pt x="5579" y="1431"/>
                  </a:lnTo>
                  <a:lnTo>
                    <a:pt x="5579" y="1436"/>
                  </a:lnTo>
                  <a:lnTo>
                    <a:pt x="5579" y="1440"/>
                  </a:lnTo>
                  <a:lnTo>
                    <a:pt x="5574" y="1445"/>
                  </a:lnTo>
                  <a:lnTo>
                    <a:pt x="5569" y="1445"/>
                  </a:lnTo>
                  <a:lnTo>
                    <a:pt x="5564" y="1450"/>
                  </a:lnTo>
                  <a:lnTo>
                    <a:pt x="5559" y="1455"/>
                  </a:lnTo>
                  <a:lnTo>
                    <a:pt x="5559" y="1445"/>
                  </a:lnTo>
                  <a:lnTo>
                    <a:pt x="5554" y="1445"/>
                  </a:lnTo>
                  <a:lnTo>
                    <a:pt x="5549" y="1440"/>
                  </a:lnTo>
                  <a:lnTo>
                    <a:pt x="5544" y="1445"/>
                  </a:lnTo>
                  <a:lnTo>
                    <a:pt x="5539" y="1440"/>
                  </a:lnTo>
                  <a:lnTo>
                    <a:pt x="5535" y="1440"/>
                  </a:lnTo>
                  <a:lnTo>
                    <a:pt x="5530" y="1440"/>
                  </a:lnTo>
                  <a:lnTo>
                    <a:pt x="5525" y="1440"/>
                  </a:lnTo>
                  <a:lnTo>
                    <a:pt x="5520" y="1440"/>
                  </a:lnTo>
                  <a:lnTo>
                    <a:pt x="5515" y="1440"/>
                  </a:lnTo>
                  <a:lnTo>
                    <a:pt x="5510" y="1445"/>
                  </a:lnTo>
                  <a:lnTo>
                    <a:pt x="5505" y="1445"/>
                  </a:lnTo>
                  <a:lnTo>
                    <a:pt x="5505" y="1450"/>
                  </a:lnTo>
                  <a:lnTo>
                    <a:pt x="5505" y="1445"/>
                  </a:lnTo>
                  <a:lnTo>
                    <a:pt x="5500" y="1445"/>
                  </a:lnTo>
                  <a:lnTo>
                    <a:pt x="5496" y="1445"/>
                  </a:lnTo>
                  <a:lnTo>
                    <a:pt x="5491" y="1445"/>
                  </a:lnTo>
                  <a:lnTo>
                    <a:pt x="5486" y="1440"/>
                  </a:lnTo>
                  <a:lnTo>
                    <a:pt x="5481" y="1436"/>
                  </a:lnTo>
                  <a:lnTo>
                    <a:pt x="5476" y="1436"/>
                  </a:lnTo>
                  <a:lnTo>
                    <a:pt x="5471" y="1436"/>
                  </a:lnTo>
                  <a:lnTo>
                    <a:pt x="5466" y="1436"/>
                  </a:lnTo>
                  <a:lnTo>
                    <a:pt x="5461" y="1436"/>
                  </a:lnTo>
                  <a:lnTo>
                    <a:pt x="5457" y="1436"/>
                  </a:lnTo>
                  <a:lnTo>
                    <a:pt x="5452" y="1431"/>
                  </a:lnTo>
                  <a:lnTo>
                    <a:pt x="5452" y="1426"/>
                  </a:lnTo>
                  <a:lnTo>
                    <a:pt x="5447" y="1426"/>
                  </a:lnTo>
                  <a:lnTo>
                    <a:pt x="5447" y="1421"/>
                  </a:lnTo>
                  <a:lnTo>
                    <a:pt x="5442" y="1416"/>
                  </a:lnTo>
                  <a:lnTo>
                    <a:pt x="5442" y="1411"/>
                  </a:lnTo>
                  <a:lnTo>
                    <a:pt x="5437" y="1411"/>
                  </a:lnTo>
                  <a:lnTo>
                    <a:pt x="5437" y="1416"/>
                  </a:lnTo>
                  <a:lnTo>
                    <a:pt x="5432" y="1416"/>
                  </a:lnTo>
                  <a:lnTo>
                    <a:pt x="5427" y="1421"/>
                  </a:lnTo>
                  <a:lnTo>
                    <a:pt x="5427" y="1416"/>
                  </a:lnTo>
                  <a:lnTo>
                    <a:pt x="5422" y="1416"/>
                  </a:lnTo>
                  <a:lnTo>
                    <a:pt x="5427" y="1416"/>
                  </a:lnTo>
                  <a:lnTo>
                    <a:pt x="5427" y="1411"/>
                  </a:lnTo>
                  <a:lnTo>
                    <a:pt x="5427" y="1406"/>
                  </a:lnTo>
                  <a:lnTo>
                    <a:pt x="5422" y="1406"/>
                  </a:lnTo>
                  <a:lnTo>
                    <a:pt x="5413" y="1406"/>
                  </a:lnTo>
                  <a:lnTo>
                    <a:pt x="5408" y="1411"/>
                  </a:lnTo>
                  <a:lnTo>
                    <a:pt x="5408" y="1416"/>
                  </a:lnTo>
                  <a:lnTo>
                    <a:pt x="5403" y="1416"/>
                  </a:lnTo>
                  <a:lnTo>
                    <a:pt x="5403" y="1421"/>
                  </a:lnTo>
                  <a:lnTo>
                    <a:pt x="5403" y="1426"/>
                  </a:lnTo>
                  <a:lnTo>
                    <a:pt x="5398" y="1426"/>
                  </a:lnTo>
                  <a:lnTo>
                    <a:pt x="5393" y="1426"/>
                  </a:lnTo>
                  <a:lnTo>
                    <a:pt x="5383" y="1426"/>
                  </a:lnTo>
                  <a:lnTo>
                    <a:pt x="5383" y="1421"/>
                  </a:lnTo>
                  <a:lnTo>
                    <a:pt x="5378" y="1421"/>
                  </a:lnTo>
                  <a:lnTo>
                    <a:pt x="5374" y="1421"/>
                  </a:lnTo>
                  <a:lnTo>
                    <a:pt x="5369" y="1426"/>
                  </a:lnTo>
                  <a:lnTo>
                    <a:pt x="5359" y="1426"/>
                  </a:lnTo>
                  <a:lnTo>
                    <a:pt x="5354" y="1426"/>
                  </a:lnTo>
                  <a:lnTo>
                    <a:pt x="5344" y="1421"/>
                  </a:lnTo>
                  <a:lnTo>
                    <a:pt x="5339" y="1421"/>
                  </a:lnTo>
                  <a:lnTo>
                    <a:pt x="5339" y="1416"/>
                  </a:lnTo>
                  <a:lnTo>
                    <a:pt x="5334" y="1416"/>
                  </a:lnTo>
                  <a:lnTo>
                    <a:pt x="5330" y="1416"/>
                  </a:lnTo>
                  <a:lnTo>
                    <a:pt x="5325" y="1416"/>
                  </a:lnTo>
                  <a:lnTo>
                    <a:pt x="5320" y="1416"/>
                  </a:lnTo>
                  <a:lnTo>
                    <a:pt x="5315" y="1416"/>
                  </a:lnTo>
                  <a:lnTo>
                    <a:pt x="5315" y="1421"/>
                  </a:lnTo>
                  <a:lnTo>
                    <a:pt x="5310" y="1421"/>
                  </a:lnTo>
                  <a:lnTo>
                    <a:pt x="5305" y="1421"/>
                  </a:lnTo>
                  <a:lnTo>
                    <a:pt x="5305" y="1426"/>
                  </a:lnTo>
                  <a:lnTo>
                    <a:pt x="5300" y="1426"/>
                  </a:lnTo>
                  <a:lnTo>
                    <a:pt x="5300" y="1431"/>
                  </a:lnTo>
                  <a:lnTo>
                    <a:pt x="5295" y="1426"/>
                  </a:lnTo>
                  <a:lnTo>
                    <a:pt x="5291" y="1431"/>
                  </a:lnTo>
                  <a:lnTo>
                    <a:pt x="5286" y="1431"/>
                  </a:lnTo>
                  <a:lnTo>
                    <a:pt x="5281" y="1436"/>
                  </a:lnTo>
                  <a:lnTo>
                    <a:pt x="5276" y="1440"/>
                  </a:lnTo>
                  <a:lnTo>
                    <a:pt x="5271" y="1440"/>
                  </a:lnTo>
                  <a:lnTo>
                    <a:pt x="5266" y="1440"/>
                  </a:lnTo>
                  <a:lnTo>
                    <a:pt x="5266" y="1445"/>
                  </a:lnTo>
                  <a:lnTo>
                    <a:pt x="5261" y="1445"/>
                  </a:lnTo>
                  <a:lnTo>
                    <a:pt x="5256" y="1445"/>
                  </a:lnTo>
                  <a:lnTo>
                    <a:pt x="5252" y="1445"/>
                  </a:lnTo>
                  <a:lnTo>
                    <a:pt x="5252" y="1450"/>
                  </a:lnTo>
                  <a:lnTo>
                    <a:pt x="5247" y="1450"/>
                  </a:lnTo>
                  <a:lnTo>
                    <a:pt x="5247" y="1455"/>
                  </a:lnTo>
                  <a:lnTo>
                    <a:pt x="5242" y="1455"/>
                  </a:lnTo>
                  <a:lnTo>
                    <a:pt x="5242" y="1460"/>
                  </a:lnTo>
                  <a:lnTo>
                    <a:pt x="5242" y="1465"/>
                  </a:lnTo>
                  <a:lnTo>
                    <a:pt x="5237" y="1470"/>
                  </a:lnTo>
                  <a:lnTo>
                    <a:pt x="5232" y="1470"/>
                  </a:lnTo>
                  <a:lnTo>
                    <a:pt x="5227" y="1465"/>
                  </a:lnTo>
                  <a:lnTo>
                    <a:pt x="5222" y="1470"/>
                  </a:lnTo>
                  <a:lnTo>
                    <a:pt x="5217" y="1470"/>
                  </a:lnTo>
                  <a:lnTo>
                    <a:pt x="5212" y="1470"/>
                  </a:lnTo>
                  <a:lnTo>
                    <a:pt x="5203" y="1465"/>
                  </a:lnTo>
                  <a:lnTo>
                    <a:pt x="5203" y="1460"/>
                  </a:lnTo>
                  <a:lnTo>
                    <a:pt x="5203" y="1455"/>
                  </a:lnTo>
                  <a:lnTo>
                    <a:pt x="5203" y="1450"/>
                  </a:lnTo>
                  <a:lnTo>
                    <a:pt x="5198" y="1450"/>
                  </a:lnTo>
                  <a:lnTo>
                    <a:pt x="5193" y="1450"/>
                  </a:lnTo>
                  <a:lnTo>
                    <a:pt x="5188" y="1450"/>
                  </a:lnTo>
                  <a:lnTo>
                    <a:pt x="5183" y="1450"/>
                  </a:lnTo>
                  <a:lnTo>
                    <a:pt x="5178" y="1450"/>
                  </a:lnTo>
                  <a:lnTo>
                    <a:pt x="5173" y="1455"/>
                  </a:lnTo>
                  <a:lnTo>
                    <a:pt x="5164" y="1455"/>
                  </a:lnTo>
                  <a:lnTo>
                    <a:pt x="5169" y="1465"/>
                  </a:lnTo>
                  <a:lnTo>
                    <a:pt x="5169" y="1470"/>
                  </a:lnTo>
                  <a:lnTo>
                    <a:pt x="5164" y="1475"/>
                  </a:lnTo>
                  <a:lnTo>
                    <a:pt x="5164" y="1479"/>
                  </a:lnTo>
                  <a:lnTo>
                    <a:pt x="5159" y="1484"/>
                  </a:lnTo>
                  <a:lnTo>
                    <a:pt x="5159" y="1489"/>
                  </a:lnTo>
                  <a:lnTo>
                    <a:pt x="5159" y="1494"/>
                  </a:lnTo>
                  <a:lnTo>
                    <a:pt x="5159" y="1499"/>
                  </a:lnTo>
                  <a:lnTo>
                    <a:pt x="5159" y="1504"/>
                  </a:lnTo>
                  <a:lnTo>
                    <a:pt x="5159" y="1514"/>
                  </a:lnTo>
                  <a:lnTo>
                    <a:pt x="5144" y="1509"/>
                  </a:lnTo>
                  <a:lnTo>
                    <a:pt x="5139" y="1509"/>
                  </a:lnTo>
                  <a:lnTo>
                    <a:pt x="5130" y="1514"/>
                  </a:lnTo>
                  <a:lnTo>
                    <a:pt x="5120" y="1514"/>
                  </a:lnTo>
                  <a:lnTo>
                    <a:pt x="5110" y="1514"/>
                  </a:lnTo>
                  <a:lnTo>
                    <a:pt x="5105" y="1514"/>
                  </a:lnTo>
                  <a:lnTo>
                    <a:pt x="5095" y="1514"/>
                  </a:lnTo>
                  <a:lnTo>
                    <a:pt x="5090" y="1514"/>
                  </a:lnTo>
                  <a:lnTo>
                    <a:pt x="5076" y="1509"/>
                  </a:lnTo>
                  <a:lnTo>
                    <a:pt x="5071" y="1509"/>
                  </a:lnTo>
                  <a:lnTo>
                    <a:pt x="5066" y="1509"/>
                  </a:lnTo>
                  <a:lnTo>
                    <a:pt x="5061" y="1509"/>
                  </a:lnTo>
                  <a:lnTo>
                    <a:pt x="5056" y="1514"/>
                  </a:lnTo>
                  <a:lnTo>
                    <a:pt x="5056" y="1519"/>
                  </a:lnTo>
                  <a:lnTo>
                    <a:pt x="5051" y="1519"/>
                  </a:lnTo>
                  <a:lnTo>
                    <a:pt x="5051" y="1523"/>
                  </a:lnTo>
                  <a:lnTo>
                    <a:pt x="5032" y="1523"/>
                  </a:lnTo>
                  <a:lnTo>
                    <a:pt x="5027" y="1523"/>
                  </a:lnTo>
                  <a:lnTo>
                    <a:pt x="5022" y="1528"/>
                  </a:lnTo>
                  <a:lnTo>
                    <a:pt x="5022" y="1533"/>
                  </a:lnTo>
                  <a:lnTo>
                    <a:pt x="5017" y="1538"/>
                  </a:lnTo>
                  <a:lnTo>
                    <a:pt x="5017" y="1543"/>
                  </a:lnTo>
                  <a:lnTo>
                    <a:pt x="5008" y="1548"/>
                  </a:lnTo>
                  <a:lnTo>
                    <a:pt x="5008" y="1553"/>
                  </a:lnTo>
                  <a:lnTo>
                    <a:pt x="4993" y="1572"/>
                  </a:lnTo>
                  <a:lnTo>
                    <a:pt x="4988" y="1572"/>
                  </a:lnTo>
                  <a:lnTo>
                    <a:pt x="4983" y="1582"/>
                  </a:lnTo>
                  <a:lnTo>
                    <a:pt x="4978" y="1592"/>
                  </a:lnTo>
                  <a:lnTo>
                    <a:pt x="4973" y="1602"/>
                  </a:lnTo>
                  <a:lnTo>
                    <a:pt x="4968" y="1606"/>
                  </a:lnTo>
                  <a:lnTo>
                    <a:pt x="4964" y="1616"/>
                  </a:lnTo>
                  <a:lnTo>
                    <a:pt x="4964" y="1621"/>
                  </a:lnTo>
                  <a:lnTo>
                    <a:pt x="4964" y="1626"/>
                  </a:lnTo>
                  <a:lnTo>
                    <a:pt x="4959" y="1636"/>
                  </a:lnTo>
                  <a:lnTo>
                    <a:pt x="4959" y="1641"/>
                  </a:lnTo>
                  <a:lnTo>
                    <a:pt x="4964" y="1641"/>
                  </a:lnTo>
                  <a:lnTo>
                    <a:pt x="4964" y="1646"/>
                  </a:lnTo>
                  <a:lnTo>
                    <a:pt x="4968" y="1646"/>
                  </a:lnTo>
                  <a:lnTo>
                    <a:pt x="4968" y="1650"/>
                  </a:lnTo>
                  <a:lnTo>
                    <a:pt x="4968" y="1655"/>
                  </a:lnTo>
                  <a:lnTo>
                    <a:pt x="4968" y="1660"/>
                  </a:lnTo>
                  <a:lnTo>
                    <a:pt x="4968" y="1665"/>
                  </a:lnTo>
                  <a:lnTo>
                    <a:pt x="4964" y="1665"/>
                  </a:lnTo>
                  <a:lnTo>
                    <a:pt x="4954" y="1670"/>
                  </a:lnTo>
                  <a:lnTo>
                    <a:pt x="4954" y="1675"/>
                  </a:lnTo>
                  <a:lnTo>
                    <a:pt x="4954" y="1680"/>
                  </a:lnTo>
                  <a:lnTo>
                    <a:pt x="4949" y="1685"/>
                  </a:lnTo>
                  <a:lnTo>
                    <a:pt x="4944" y="1689"/>
                  </a:lnTo>
                  <a:lnTo>
                    <a:pt x="4939" y="1689"/>
                  </a:lnTo>
                  <a:lnTo>
                    <a:pt x="4934" y="1689"/>
                  </a:lnTo>
                  <a:lnTo>
                    <a:pt x="4929" y="1689"/>
                  </a:lnTo>
                  <a:lnTo>
                    <a:pt x="4925" y="1689"/>
                  </a:lnTo>
                  <a:lnTo>
                    <a:pt x="4920" y="1694"/>
                  </a:lnTo>
                  <a:lnTo>
                    <a:pt x="4915" y="1694"/>
                  </a:lnTo>
                  <a:lnTo>
                    <a:pt x="4910" y="1699"/>
                  </a:lnTo>
                  <a:lnTo>
                    <a:pt x="4905" y="1699"/>
                  </a:lnTo>
                  <a:lnTo>
                    <a:pt x="4905" y="1704"/>
                  </a:lnTo>
                  <a:lnTo>
                    <a:pt x="4881" y="1729"/>
                  </a:lnTo>
                  <a:lnTo>
                    <a:pt x="4866" y="1743"/>
                  </a:lnTo>
                  <a:lnTo>
                    <a:pt x="4856" y="1748"/>
                  </a:lnTo>
                  <a:lnTo>
                    <a:pt x="4846" y="1748"/>
                  </a:lnTo>
                  <a:lnTo>
                    <a:pt x="4842" y="1753"/>
                  </a:lnTo>
                  <a:lnTo>
                    <a:pt x="4827" y="1753"/>
                  </a:lnTo>
                  <a:lnTo>
                    <a:pt x="4812" y="1763"/>
                  </a:lnTo>
                  <a:lnTo>
                    <a:pt x="4807" y="1763"/>
                  </a:lnTo>
                  <a:lnTo>
                    <a:pt x="4798" y="1763"/>
                  </a:lnTo>
                  <a:lnTo>
                    <a:pt x="4793" y="1763"/>
                  </a:lnTo>
                  <a:lnTo>
                    <a:pt x="4783" y="1763"/>
                  </a:lnTo>
                  <a:lnTo>
                    <a:pt x="4773" y="1763"/>
                  </a:lnTo>
                  <a:lnTo>
                    <a:pt x="4768" y="1763"/>
                  </a:lnTo>
                  <a:lnTo>
                    <a:pt x="4759" y="1763"/>
                  </a:lnTo>
                  <a:lnTo>
                    <a:pt x="4749" y="1763"/>
                  </a:lnTo>
                  <a:lnTo>
                    <a:pt x="4744" y="1763"/>
                  </a:lnTo>
                  <a:lnTo>
                    <a:pt x="4744" y="1768"/>
                  </a:lnTo>
                  <a:lnTo>
                    <a:pt x="4739" y="1768"/>
                  </a:lnTo>
                  <a:lnTo>
                    <a:pt x="4729" y="1763"/>
                  </a:lnTo>
                  <a:lnTo>
                    <a:pt x="4700" y="1753"/>
                  </a:lnTo>
                  <a:lnTo>
                    <a:pt x="4690" y="1753"/>
                  </a:lnTo>
                  <a:lnTo>
                    <a:pt x="4685" y="1758"/>
                  </a:lnTo>
                  <a:lnTo>
                    <a:pt x="4681" y="1758"/>
                  </a:lnTo>
                  <a:lnTo>
                    <a:pt x="4671" y="1763"/>
                  </a:lnTo>
                  <a:lnTo>
                    <a:pt x="4666" y="1763"/>
                  </a:lnTo>
                  <a:lnTo>
                    <a:pt x="4661" y="1792"/>
                  </a:lnTo>
                  <a:lnTo>
                    <a:pt x="4656" y="1797"/>
                  </a:lnTo>
                  <a:lnTo>
                    <a:pt x="4651" y="1807"/>
                  </a:lnTo>
                  <a:lnTo>
                    <a:pt x="4651" y="1812"/>
                  </a:lnTo>
                  <a:lnTo>
                    <a:pt x="4641" y="1821"/>
                  </a:lnTo>
                  <a:lnTo>
                    <a:pt x="4632" y="1831"/>
                  </a:lnTo>
                  <a:lnTo>
                    <a:pt x="4627" y="1836"/>
                  </a:lnTo>
                  <a:lnTo>
                    <a:pt x="4622" y="1836"/>
                  </a:lnTo>
                  <a:lnTo>
                    <a:pt x="4622" y="1841"/>
                  </a:lnTo>
                  <a:lnTo>
                    <a:pt x="4617" y="1841"/>
                  </a:lnTo>
                  <a:lnTo>
                    <a:pt x="4612" y="1846"/>
                  </a:lnTo>
                  <a:lnTo>
                    <a:pt x="4607" y="1851"/>
                  </a:lnTo>
                  <a:lnTo>
                    <a:pt x="4602" y="1855"/>
                  </a:lnTo>
                  <a:lnTo>
                    <a:pt x="4598" y="1860"/>
                  </a:lnTo>
                  <a:lnTo>
                    <a:pt x="4598" y="1870"/>
                  </a:lnTo>
                  <a:lnTo>
                    <a:pt x="4588" y="1875"/>
                  </a:lnTo>
                  <a:lnTo>
                    <a:pt x="4583" y="1880"/>
                  </a:lnTo>
                  <a:lnTo>
                    <a:pt x="4573" y="1880"/>
                  </a:lnTo>
                  <a:lnTo>
                    <a:pt x="4568" y="1885"/>
                  </a:lnTo>
                  <a:lnTo>
                    <a:pt x="4563" y="1885"/>
                  </a:lnTo>
                  <a:lnTo>
                    <a:pt x="4554" y="1885"/>
                  </a:lnTo>
                  <a:lnTo>
                    <a:pt x="4554" y="1890"/>
                  </a:lnTo>
                  <a:lnTo>
                    <a:pt x="4549" y="1890"/>
                  </a:lnTo>
                  <a:lnTo>
                    <a:pt x="4549" y="1895"/>
                  </a:lnTo>
                  <a:lnTo>
                    <a:pt x="4549" y="1899"/>
                  </a:lnTo>
                  <a:lnTo>
                    <a:pt x="4544" y="1899"/>
                  </a:lnTo>
                  <a:lnTo>
                    <a:pt x="4539" y="1899"/>
                  </a:lnTo>
                  <a:lnTo>
                    <a:pt x="4539" y="1904"/>
                  </a:lnTo>
                  <a:lnTo>
                    <a:pt x="4529" y="1914"/>
                  </a:lnTo>
                  <a:lnTo>
                    <a:pt x="4519" y="1924"/>
                  </a:lnTo>
                  <a:lnTo>
                    <a:pt x="4519" y="1929"/>
                  </a:lnTo>
                  <a:lnTo>
                    <a:pt x="4515" y="1929"/>
                  </a:lnTo>
                  <a:lnTo>
                    <a:pt x="4510" y="1929"/>
                  </a:lnTo>
                  <a:lnTo>
                    <a:pt x="4505" y="1929"/>
                  </a:lnTo>
                  <a:lnTo>
                    <a:pt x="4500" y="1929"/>
                  </a:lnTo>
                  <a:lnTo>
                    <a:pt x="4495" y="1924"/>
                  </a:lnTo>
                  <a:lnTo>
                    <a:pt x="4490" y="1929"/>
                  </a:lnTo>
                  <a:lnTo>
                    <a:pt x="4485" y="1919"/>
                  </a:lnTo>
                  <a:lnTo>
                    <a:pt x="4461" y="1919"/>
                  </a:lnTo>
                  <a:lnTo>
                    <a:pt x="4441" y="1919"/>
                  </a:lnTo>
                  <a:lnTo>
                    <a:pt x="4417" y="1914"/>
                  </a:lnTo>
                  <a:lnTo>
                    <a:pt x="4402" y="1909"/>
                  </a:lnTo>
                  <a:lnTo>
                    <a:pt x="4397" y="1909"/>
                  </a:lnTo>
                  <a:lnTo>
                    <a:pt x="4393" y="1909"/>
                  </a:lnTo>
                  <a:lnTo>
                    <a:pt x="4388" y="1904"/>
                  </a:lnTo>
                  <a:lnTo>
                    <a:pt x="4383" y="1904"/>
                  </a:lnTo>
                  <a:lnTo>
                    <a:pt x="4368" y="1904"/>
                  </a:lnTo>
                  <a:lnTo>
                    <a:pt x="4358" y="1899"/>
                  </a:lnTo>
                  <a:lnTo>
                    <a:pt x="4354" y="1899"/>
                  </a:lnTo>
                  <a:lnTo>
                    <a:pt x="4344" y="1895"/>
                  </a:lnTo>
                  <a:lnTo>
                    <a:pt x="4324" y="1880"/>
                  </a:lnTo>
                  <a:lnTo>
                    <a:pt x="4319" y="1875"/>
                  </a:lnTo>
                  <a:lnTo>
                    <a:pt x="4319" y="1870"/>
                  </a:lnTo>
                  <a:lnTo>
                    <a:pt x="4314" y="1865"/>
                  </a:lnTo>
                  <a:lnTo>
                    <a:pt x="4310" y="1855"/>
                  </a:lnTo>
                  <a:lnTo>
                    <a:pt x="4295" y="1846"/>
                  </a:lnTo>
                  <a:lnTo>
                    <a:pt x="4290" y="1846"/>
                  </a:lnTo>
                  <a:lnTo>
                    <a:pt x="4256" y="1846"/>
                  </a:lnTo>
                  <a:lnTo>
                    <a:pt x="4241" y="1846"/>
                  </a:lnTo>
                  <a:lnTo>
                    <a:pt x="4236" y="1846"/>
                  </a:lnTo>
                  <a:lnTo>
                    <a:pt x="4231" y="1841"/>
                  </a:lnTo>
                  <a:lnTo>
                    <a:pt x="4222" y="1841"/>
                  </a:lnTo>
                  <a:lnTo>
                    <a:pt x="4217" y="1841"/>
                  </a:lnTo>
                  <a:lnTo>
                    <a:pt x="4212" y="1846"/>
                  </a:lnTo>
                  <a:lnTo>
                    <a:pt x="4202" y="1851"/>
                  </a:lnTo>
                  <a:lnTo>
                    <a:pt x="4197" y="1855"/>
                  </a:lnTo>
                  <a:lnTo>
                    <a:pt x="4192" y="1860"/>
                  </a:lnTo>
                  <a:lnTo>
                    <a:pt x="4188" y="1865"/>
                  </a:lnTo>
                  <a:lnTo>
                    <a:pt x="4183" y="1870"/>
                  </a:lnTo>
                  <a:lnTo>
                    <a:pt x="4178" y="1875"/>
                  </a:lnTo>
                  <a:lnTo>
                    <a:pt x="4173" y="1880"/>
                  </a:lnTo>
                  <a:lnTo>
                    <a:pt x="4173" y="1890"/>
                  </a:lnTo>
                  <a:lnTo>
                    <a:pt x="4168" y="1895"/>
                  </a:lnTo>
                  <a:lnTo>
                    <a:pt x="4168" y="1899"/>
                  </a:lnTo>
                  <a:lnTo>
                    <a:pt x="4163" y="1909"/>
                  </a:lnTo>
                  <a:lnTo>
                    <a:pt x="4158" y="1914"/>
                  </a:lnTo>
                  <a:lnTo>
                    <a:pt x="4158" y="1919"/>
                  </a:lnTo>
                  <a:lnTo>
                    <a:pt x="4149" y="1938"/>
                  </a:lnTo>
                  <a:lnTo>
                    <a:pt x="4149" y="1948"/>
                  </a:lnTo>
                  <a:lnTo>
                    <a:pt x="4144" y="1958"/>
                  </a:lnTo>
                  <a:lnTo>
                    <a:pt x="4144" y="1963"/>
                  </a:lnTo>
                  <a:lnTo>
                    <a:pt x="4144" y="1968"/>
                  </a:lnTo>
                  <a:lnTo>
                    <a:pt x="4144" y="1973"/>
                  </a:lnTo>
                  <a:lnTo>
                    <a:pt x="4144" y="1978"/>
                  </a:lnTo>
                  <a:lnTo>
                    <a:pt x="4139" y="1978"/>
                  </a:lnTo>
                  <a:lnTo>
                    <a:pt x="4139" y="1992"/>
                  </a:lnTo>
                  <a:lnTo>
                    <a:pt x="4134" y="1992"/>
                  </a:lnTo>
                  <a:lnTo>
                    <a:pt x="4129" y="1997"/>
                  </a:lnTo>
                  <a:lnTo>
                    <a:pt x="4124" y="2021"/>
                  </a:lnTo>
                  <a:lnTo>
                    <a:pt x="4119" y="2026"/>
                  </a:lnTo>
                  <a:lnTo>
                    <a:pt x="4119" y="2031"/>
                  </a:lnTo>
                  <a:lnTo>
                    <a:pt x="4119" y="2036"/>
                  </a:lnTo>
                  <a:lnTo>
                    <a:pt x="4124" y="2036"/>
                  </a:lnTo>
                  <a:lnTo>
                    <a:pt x="4124" y="2041"/>
                  </a:lnTo>
                  <a:lnTo>
                    <a:pt x="4129" y="2041"/>
                  </a:lnTo>
                  <a:lnTo>
                    <a:pt x="4134" y="2041"/>
                  </a:lnTo>
                  <a:lnTo>
                    <a:pt x="4134" y="2046"/>
                  </a:lnTo>
                  <a:lnTo>
                    <a:pt x="4139" y="2051"/>
                  </a:lnTo>
                  <a:lnTo>
                    <a:pt x="4139" y="2056"/>
                  </a:lnTo>
                  <a:lnTo>
                    <a:pt x="4139" y="2061"/>
                  </a:lnTo>
                  <a:lnTo>
                    <a:pt x="4144" y="2070"/>
                  </a:lnTo>
                  <a:lnTo>
                    <a:pt x="4144" y="2075"/>
                  </a:lnTo>
                  <a:lnTo>
                    <a:pt x="4144" y="2080"/>
                  </a:lnTo>
                  <a:lnTo>
                    <a:pt x="4149" y="2080"/>
                  </a:lnTo>
                  <a:lnTo>
                    <a:pt x="4153" y="2085"/>
                  </a:lnTo>
                  <a:lnTo>
                    <a:pt x="4153" y="2090"/>
                  </a:lnTo>
                  <a:lnTo>
                    <a:pt x="4158" y="2095"/>
                  </a:lnTo>
                  <a:lnTo>
                    <a:pt x="4158" y="2100"/>
                  </a:lnTo>
                  <a:lnTo>
                    <a:pt x="4163" y="2105"/>
                  </a:lnTo>
                  <a:lnTo>
                    <a:pt x="4168" y="2109"/>
                  </a:lnTo>
                  <a:lnTo>
                    <a:pt x="4173" y="2114"/>
                  </a:lnTo>
                  <a:lnTo>
                    <a:pt x="4178" y="2114"/>
                  </a:lnTo>
                  <a:lnTo>
                    <a:pt x="4178" y="2119"/>
                  </a:lnTo>
                  <a:lnTo>
                    <a:pt x="4183" y="2119"/>
                  </a:lnTo>
                  <a:lnTo>
                    <a:pt x="4188" y="2124"/>
                  </a:lnTo>
                  <a:lnTo>
                    <a:pt x="4192" y="2124"/>
                  </a:lnTo>
                  <a:lnTo>
                    <a:pt x="4197" y="2129"/>
                  </a:lnTo>
                  <a:lnTo>
                    <a:pt x="4197" y="2134"/>
                  </a:lnTo>
                  <a:lnTo>
                    <a:pt x="4207" y="2148"/>
                  </a:lnTo>
                  <a:lnTo>
                    <a:pt x="4212" y="2153"/>
                  </a:lnTo>
                  <a:lnTo>
                    <a:pt x="4212" y="2163"/>
                  </a:lnTo>
                  <a:lnTo>
                    <a:pt x="4217" y="2168"/>
                  </a:lnTo>
                  <a:lnTo>
                    <a:pt x="4217" y="2173"/>
                  </a:lnTo>
                  <a:lnTo>
                    <a:pt x="4217" y="2183"/>
                  </a:lnTo>
                  <a:lnTo>
                    <a:pt x="4217" y="2192"/>
                  </a:lnTo>
                  <a:lnTo>
                    <a:pt x="4212" y="2197"/>
                  </a:lnTo>
                  <a:lnTo>
                    <a:pt x="4212" y="2202"/>
                  </a:lnTo>
                  <a:lnTo>
                    <a:pt x="4202" y="2202"/>
                  </a:lnTo>
                  <a:lnTo>
                    <a:pt x="4188" y="2207"/>
                  </a:lnTo>
                  <a:lnTo>
                    <a:pt x="4163" y="2236"/>
                  </a:lnTo>
                  <a:lnTo>
                    <a:pt x="4153" y="2246"/>
                  </a:lnTo>
                  <a:lnTo>
                    <a:pt x="4149" y="2251"/>
                  </a:lnTo>
                  <a:lnTo>
                    <a:pt x="4144" y="2251"/>
                  </a:lnTo>
                  <a:lnTo>
                    <a:pt x="4129" y="2251"/>
                  </a:lnTo>
                  <a:lnTo>
                    <a:pt x="4119" y="2256"/>
                  </a:lnTo>
                  <a:lnTo>
                    <a:pt x="4114" y="2261"/>
                  </a:lnTo>
                  <a:lnTo>
                    <a:pt x="4109" y="2266"/>
                  </a:lnTo>
                  <a:lnTo>
                    <a:pt x="4100" y="2271"/>
                  </a:lnTo>
                  <a:lnTo>
                    <a:pt x="4090" y="2271"/>
                  </a:lnTo>
                  <a:lnTo>
                    <a:pt x="4085" y="2275"/>
                  </a:lnTo>
                  <a:lnTo>
                    <a:pt x="4075" y="2280"/>
                  </a:lnTo>
                  <a:lnTo>
                    <a:pt x="4070" y="2280"/>
                  </a:lnTo>
                  <a:lnTo>
                    <a:pt x="4061" y="2285"/>
                  </a:lnTo>
                  <a:lnTo>
                    <a:pt x="4056" y="2290"/>
                  </a:lnTo>
                  <a:lnTo>
                    <a:pt x="4051" y="2290"/>
                  </a:lnTo>
                  <a:lnTo>
                    <a:pt x="4051" y="2295"/>
                  </a:lnTo>
                  <a:lnTo>
                    <a:pt x="4041" y="2305"/>
                  </a:lnTo>
                  <a:lnTo>
                    <a:pt x="4031" y="2314"/>
                  </a:lnTo>
                  <a:lnTo>
                    <a:pt x="4022" y="2329"/>
                  </a:lnTo>
                  <a:lnTo>
                    <a:pt x="4012" y="2344"/>
                  </a:lnTo>
                  <a:lnTo>
                    <a:pt x="4007" y="2349"/>
                  </a:lnTo>
                  <a:lnTo>
                    <a:pt x="4007" y="2354"/>
                  </a:lnTo>
                  <a:lnTo>
                    <a:pt x="4002" y="2358"/>
                  </a:lnTo>
                  <a:lnTo>
                    <a:pt x="3992" y="2368"/>
                  </a:lnTo>
                  <a:lnTo>
                    <a:pt x="3997" y="2373"/>
                  </a:lnTo>
                  <a:lnTo>
                    <a:pt x="3992" y="2378"/>
                  </a:lnTo>
                  <a:lnTo>
                    <a:pt x="3983" y="2397"/>
                  </a:lnTo>
                  <a:lnTo>
                    <a:pt x="3978" y="2397"/>
                  </a:lnTo>
                  <a:lnTo>
                    <a:pt x="3973" y="2407"/>
                  </a:lnTo>
                  <a:lnTo>
                    <a:pt x="3963" y="2417"/>
                  </a:lnTo>
                  <a:lnTo>
                    <a:pt x="3958" y="2417"/>
                  </a:lnTo>
                  <a:lnTo>
                    <a:pt x="3953" y="2417"/>
                  </a:lnTo>
                  <a:lnTo>
                    <a:pt x="3953" y="2422"/>
                  </a:lnTo>
                  <a:lnTo>
                    <a:pt x="3948" y="2437"/>
                  </a:lnTo>
                  <a:lnTo>
                    <a:pt x="3934" y="2446"/>
                  </a:lnTo>
                  <a:lnTo>
                    <a:pt x="3900" y="2461"/>
                  </a:lnTo>
                  <a:lnTo>
                    <a:pt x="3895" y="2471"/>
                  </a:lnTo>
                  <a:lnTo>
                    <a:pt x="3885" y="2471"/>
                  </a:lnTo>
                  <a:lnTo>
                    <a:pt x="3870" y="2471"/>
                  </a:lnTo>
                  <a:lnTo>
                    <a:pt x="3856" y="2471"/>
                  </a:lnTo>
                  <a:lnTo>
                    <a:pt x="3836" y="2480"/>
                  </a:lnTo>
                  <a:lnTo>
                    <a:pt x="3817" y="2490"/>
                  </a:lnTo>
                  <a:lnTo>
                    <a:pt x="3817" y="2495"/>
                  </a:lnTo>
                  <a:lnTo>
                    <a:pt x="3792" y="2515"/>
                  </a:lnTo>
                  <a:lnTo>
                    <a:pt x="3787" y="2515"/>
                  </a:lnTo>
                  <a:lnTo>
                    <a:pt x="3782" y="2515"/>
                  </a:lnTo>
                  <a:lnTo>
                    <a:pt x="3778" y="2515"/>
                  </a:lnTo>
                  <a:lnTo>
                    <a:pt x="3753" y="2520"/>
                  </a:lnTo>
                  <a:lnTo>
                    <a:pt x="3739" y="2520"/>
                  </a:lnTo>
                  <a:lnTo>
                    <a:pt x="3709" y="2520"/>
                  </a:lnTo>
                  <a:lnTo>
                    <a:pt x="3704" y="2520"/>
                  </a:lnTo>
                  <a:lnTo>
                    <a:pt x="3700" y="2520"/>
                  </a:lnTo>
                  <a:lnTo>
                    <a:pt x="3670" y="2534"/>
                  </a:lnTo>
                  <a:lnTo>
                    <a:pt x="3670" y="2529"/>
                  </a:lnTo>
                  <a:lnTo>
                    <a:pt x="3641" y="2524"/>
                  </a:lnTo>
                  <a:lnTo>
                    <a:pt x="3621" y="2520"/>
                  </a:lnTo>
                  <a:lnTo>
                    <a:pt x="3612" y="2520"/>
                  </a:lnTo>
                  <a:lnTo>
                    <a:pt x="3607" y="2520"/>
                  </a:lnTo>
                  <a:lnTo>
                    <a:pt x="3578" y="2520"/>
                  </a:lnTo>
                  <a:lnTo>
                    <a:pt x="3568" y="2515"/>
                  </a:lnTo>
                  <a:lnTo>
                    <a:pt x="3538" y="2520"/>
                  </a:lnTo>
                  <a:lnTo>
                    <a:pt x="3534" y="2524"/>
                  </a:lnTo>
                  <a:lnTo>
                    <a:pt x="3529" y="2524"/>
                  </a:lnTo>
                  <a:lnTo>
                    <a:pt x="3524" y="2529"/>
                  </a:lnTo>
                  <a:lnTo>
                    <a:pt x="3519" y="2529"/>
                  </a:lnTo>
                  <a:lnTo>
                    <a:pt x="3514" y="2529"/>
                  </a:lnTo>
                  <a:lnTo>
                    <a:pt x="3490" y="2529"/>
                  </a:lnTo>
                  <a:lnTo>
                    <a:pt x="3475" y="2529"/>
                  </a:lnTo>
                  <a:lnTo>
                    <a:pt x="3451" y="2529"/>
                  </a:lnTo>
                  <a:lnTo>
                    <a:pt x="3441" y="2520"/>
                  </a:lnTo>
                  <a:lnTo>
                    <a:pt x="3436" y="2520"/>
                  </a:lnTo>
                  <a:lnTo>
                    <a:pt x="3436" y="2515"/>
                  </a:lnTo>
                  <a:lnTo>
                    <a:pt x="3402" y="2529"/>
                  </a:lnTo>
                  <a:lnTo>
                    <a:pt x="3402" y="2539"/>
                  </a:lnTo>
                  <a:lnTo>
                    <a:pt x="3358" y="2554"/>
                  </a:lnTo>
                  <a:lnTo>
                    <a:pt x="3353" y="2554"/>
                  </a:lnTo>
                  <a:lnTo>
                    <a:pt x="3314" y="2559"/>
                  </a:lnTo>
                  <a:lnTo>
                    <a:pt x="3299" y="2568"/>
                  </a:lnTo>
                  <a:lnTo>
                    <a:pt x="3285" y="2573"/>
                  </a:lnTo>
                  <a:lnTo>
                    <a:pt x="3192" y="2622"/>
                  </a:lnTo>
                  <a:lnTo>
                    <a:pt x="3168" y="2632"/>
                  </a:lnTo>
                  <a:lnTo>
                    <a:pt x="3163" y="2632"/>
                  </a:lnTo>
                  <a:lnTo>
                    <a:pt x="3148" y="2642"/>
                  </a:lnTo>
                  <a:lnTo>
                    <a:pt x="3138" y="2647"/>
                  </a:lnTo>
                  <a:lnTo>
                    <a:pt x="3133" y="2647"/>
                  </a:lnTo>
                  <a:lnTo>
                    <a:pt x="3119" y="2656"/>
                  </a:lnTo>
                  <a:lnTo>
                    <a:pt x="3109" y="2661"/>
                  </a:lnTo>
                  <a:lnTo>
                    <a:pt x="3099" y="2671"/>
                  </a:lnTo>
                  <a:lnTo>
                    <a:pt x="3089" y="2676"/>
                  </a:lnTo>
                  <a:lnTo>
                    <a:pt x="3085" y="2681"/>
                  </a:lnTo>
                  <a:lnTo>
                    <a:pt x="3075" y="2686"/>
                  </a:lnTo>
                  <a:lnTo>
                    <a:pt x="3070" y="2686"/>
                  </a:lnTo>
                  <a:lnTo>
                    <a:pt x="3070" y="2690"/>
                  </a:lnTo>
                  <a:lnTo>
                    <a:pt x="3065" y="2690"/>
                  </a:lnTo>
                  <a:lnTo>
                    <a:pt x="3060" y="2695"/>
                  </a:lnTo>
                  <a:lnTo>
                    <a:pt x="3055" y="2700"/>
                  </a:lnTo>
                  <a:lnTo>
                    <a:pt x="3046" y="2700"/>
                  </a:lnTo>
                  <a:lnTo>
                    <a:pt x="3026" y="2720"/>
                  </a:lnTo>
                  <a:lnTo>
                    <a:pt x="3002" y="2739"/>
                  </a:lnTo>
                  <a:lnTo>
                    <a:pt x="2992" y="2725"/>
                  </a:lnTo>
                  <a:lnTo>
                    <a:pt x="2977" y="2725"/>
                  </a:lnTo>
                  <a:lnTo>
                    <a:pt x="2967" y="2725"/>
                  </a:lnTo>
                  <a:lnTo>
                    <a:pt x="2958" y="2725"/>
                  </a:lnTo>
                  <a:lnTo>
                    <a:pt x="2953" y="2725"/>
                  </a:lnTo>
                  <a:lnTo>
                    <a:pt x="2948" y="2725"/>
                  </a:lnTo>
                  <a:lnTo>
                    <a:pt x="2943" y="2725"/>
                  </a:lnTo>
                  <a:lnTo>
                    <a:pt x="2933" y="2725"/>
                  </a:lnTo>
                  <a:lnTo>
                    <a:pt x="2919" y="2720"/>
                  </a:lnTo>
                  <a:lnTo>
                    <a:pt x="2924" y="2666"/>
                  </a:lnTo>
                  <a:lnTo>
                    <a:pt x="2884" y="2676"/>
                  </a:lnTo>
                  <a:lnTo>
                    <a:pt x="2865" y="2681"/>
                  </a:lnTo>
                  <a:lnTo>
                    <a:pt x="2850" y="2681"/>
                  </a:lnTo>
                  <a:lnTo>
                    <a:pt x="2845" y="2686"/>
                  </a:lnTo>
                  <a:lnTo>
                    <a:pt x="2841" y="2686"/>
                  </a:lnTo>
                  <a:lnTo>
                    <a:pt x="2836" y="2686"/>
                  </a:lnTo>
                  <a:lnTo>
                    <a:pt x="2831" y="2686"/>
                  </a:lnTo>
                  <a:lnTo>
                    <a:pt x="2806" y="2686"/>
                  </a:lnTo>
                  <a:lnTo>
                    <a:pt x="2802" y="2686"/>
                  </a:lnTo>
                  <a:lnTo>
                    <a:pt x="2777" y="2676"/>
                  </a:lnTo>
                  <a:lnTo>
                    <a:pt x="2728" y="2666"/>
                  </a:lnTo>
                  <a:lnTo>
                    <a:pt x="2670" y="2637"/>
                  </a:lnTo>
                  <a:lnTo>
                    <a:pt x="2655" y="2627"/>
                  </a:lnTo>
                  <a:lnTo>
                    <a:pt x="2655" y="2622"/>
                  </a:lnTo>
                  <a:lnTo>
                    <a:pt x="2655" y="2627"/>
                  </a:lnTo>
                  <a:lnTo>
                    <a:pt x="2611" y="2603"/>
                  </a:lnTo>
                  <a:lnTo>
                    <a:pt x="2611" y="2598"/>
                  </a:lnTo>
                  <a:lnTo>
                    <a:pt x="2606" y="2598"/>
                  </a:lnTo>
                  <a:lnTo>
                    <a:pt x="2592" y="2598"/>
                  </a:lnTo>
                  <a:lnTo>
                    <a:pt x="2577" y="2593"/>
                  </a:lnTo>
                  <a:lnTo>
                    <a:pt x="2562" y="2598"/>
                  </a:lnTo>
                  <a:lnTo>
                    <a:pt x="2494" y="2578"/>
                  </a:lnTo>
                  <a:lnTo>
                    <a:pt x="2479" y="2559"/>
                  </a:lnTo>
                  <a:lnTo>
                    <a:pt x="2445" y="2505"/>
                  </a:lnTo>
                  <a:lnTo>
                    <a:pt x="2406" y="2500"/>
                  </a:lnTo>
                  <a:lnTo>
                    <a:pt x="2279" y="2461"/>
                  </a:lnTo>
                  <a:lnTo>
                    <a:pt x="2187" y="2456"/>
                  </a:lnTo>
                  <a:lnTo>
                    <a:pt x="2177" y="2471"/>
                  </a:lnTo>
                  <a:lnTo>
                    <a:pt x="2128" y="2466"/>
                  </a:lnTo>
                  <a:lnTo>
                    <a:pt x="2069" y="2485"/>
                  </a:lnTo>
                  <a:lnTo>
                    <a:pt x="2050" y="2490"/>
                  </a:lnTo>
                  <a:lnTo>
                    <a:pt x="2045" y="2490"/>
                  </a:lnTo>
                  <a:lnTo>
                    <a:pt x="1957" y="2480"/>
                  </a:lnTo>
                  <a:lnTo>
                    <a:pt x="1947" y="2476"/>
                  </a:lnTo>
                  <a:lnTo>
                    <a:pt x="1943" y="2476"/>
                  </a:lnTo>
                  <a:lnTo>
                    <a:pt x="1899" y="2471"/>
                  </a:lnTo>
                  <a:lnTo>
                    <a:pt x="1894" y="2471"/>
                  </a:lnTo>
                  <a:lnTo>
                    <a:pt x="1825" y="2466"/>
                  </a:lnTo>
                  <a:lnTo>
                    <a:pt x="1816" y="2466"/>
                  </a:lnTo>
                  <a:lnTo>
                    <a:pt x="1762" y="2451"/>
                  </a:lnTo>
                  <a:lnTo>
                    <a:pt x="1698" y="2441"/>
                  </a:lnTo>
                  <a:lnTo>
                    <a:pt x="1674" y="2437"/>
                  </a:lnTo>
                  <a:lnTo>
                    <a:pt x="1669" y="2437"/>
                  </a:lnTo>
                  <a:lnTo>
                    <a:pt x="1645" y="2432"/>
                  </a:lnTo>
                  <a:lnTo>
                    <a:pt x="1616" y="2437"/>
                  </a:lnTo>
                  <a:lnTo>
                    <a:pt x="1606" y="2441"/>
                  </a:lnTo>
                  <a:lnTo>
                    <a:pt x="1601" y="2441"/>
                  </a:lnTo>
                  <a:lnTo>
                    <a:pt x="1572" y="2441"/>
                  </a:lnTo>
                  <a:lnTo>
                    <a:pt x="1547" y="2441"/>
                  </a:lnTo>
                  <a:lnTo>
                    <a:pt x="1523" y="2446"/>
                  </a:lnTo>
                  <a:lnTo>
                    <a:pt x="1503" y="2446"/>
                  </a:lnTo>
                  <a:lnTo>
                    <a:pt x="1498" y="2402"/>
                  </a:lnTo>
                  <a:lnTo>
                    <a:pt x="1435" y="2334"/>
                  </a:lnTo>
                  <a:lnTo>
                    <a:pt x="1430" y="2329"/>
                  </a:lnTo>
                  <a:lnTo>
                    <a:pt x="1420" y="2314"/>
                  </a:lnTo>
                  <a:lnTo>
                    <a:pt x="1415" y="2310"/>
                  </a:lnTo>
                  <a:lnTo>
                    <a:pt x="1415" y="2305"/>
                  </a:lnTo>
                  <a:lnTo>
                    <a:pt x="1415" y="2300"/>
                  </a:lnTo>
                  <a:lnTo>
                    <a:pt x="1411" y="2271"/>
                  </a:lnTo>
                  <a:lnTo>
                    <a:pt x="1401" y="2251"/>
                  </a:lnTo>
                  <a:lnTo>
                    <a:pt x="1391" y="2231"/>
                  </a:lnTo>
                  <a:lnTo>
                    <a:pt x="1386" y="2217"/>
                  </a:lnTo>
                  <a:lnTo>
                    <a:pt x="1376" y="2178"/>
                  </a:lnTo>
                  <a:lnTo>
                    <a:pt x="1372" y="2158"/>
                  </a:lnTo>
                  <a:lnTo>
                    <a:pt x="1352" y="2119"/>
                  </a:lnTo>
                  <a:lnTo>
                    <a:pt x="1342" y="2119"/>
                  </a:lnTo>
                  <a:lnTo>
                    <a:pt x="1337" y="2119"/>
                  </a:lnTo>
                  <a:lnTo>
                    <a:pt x="1332" y="2114"/>
                  </a:lnTo>
                  <a:lnTo>
                    <a:pt x="1328" y="2114"/>
                  </a:lnTo>
                  <a:lnTo>
                    <a:pt x="1323" y="2114"/>
                  </a:lnTo>
                  <a:lnTo>
                    <a:pt x="1318" y="2114"/>
                  </a:lnTo>
                  <a:lnTo>
                    <a:pt x="1318" y="2100"/>
                  </a:lnTo>
                  <a:lnTo>
                    <a:pt x="1323" y="2095"/>
                  </a:lnTo>
                  <a:lnTo>
                    <a:pt x="1323" y="2085"/>
                  </a:lnTo>
                  <a:lnTo>
                    <a:pt x="1323" y="2075"/>
                  </a:lnTo>
                  <a:lnTo>
                    <a:pt x="1323" y="2070"/>
                  </a:lnTo>
                  <a:lnTo>
                    <a:pt x="1328" y="2061"/>
                  </a:lnTo>
                  <a:lnTo>
                    <a:pt x="1332" y="2056"/>
                  </a:lnTo>
                  <a:lnTo>
                    <a:pt x="1337" y="2051"/>
                  </a:lnTo>
                  <a:lnTo>
                    <a:pt x="1337" y="2046"/>
                  </a:lnTo>
                  <a:lnTo>
                    <a:pt x="1332" y="2046"/>
                  </a:lnTo>
                  <a:lnTo>
                    <a:pt x="1308" y="2046"/>
                  </a:lnTo>
                  <a:lnTo>
                    <a:pt x="1298" y="2051"/>
                  </a:lnTo>
                  <a:lnTo>
                    <a:pt x="1284" y="2051"/>
                  </a:lnTo>
                  <a:lnTo>
                    <a:pt x="1274" y="2051"/>
                  </a:lnTo>
                  <a:lnTo>
                    <a:pt x="1269" y="2051"/>
                  </a:lnTo>
                  <a:lnTo>
                    <a:pt x="1264" y="2056"/>
                  </a:lnTo>
                  <a:lnTo>
                    <a:pt x="1259" y="2051"/>
                  </a:lnTo>
                  <a:lnTo>
                    <a:pt x="1249" y="2046"/>
                  </a:lnTo>
                  <a:lnTo>
                    <a:pt x="1249" y="2041"/>
                  </a:lnTo>
                  <a:lnTo>
                    <a:pt x="1245" y="2041"/>
                  </a:lnTo>
                  <a:lnTo>
                    <a:pt x="1240" y="2041"/>
                  </a:lnTo>
                  <a:lnTo>
                    <a:pt x="1240" y="2036"/>
                  </a:lnTo>
                  <a:lnTo>
                    <a:pt x="1230" y="2036"/>
                  </a:lnTo>
                  <a:lnTo>
                    <a:pt x="1225" y="2031"/>
                  </a:lnTo>
                  <a:lnTo>
                    <a:pt x="1220" y="2031"/>
                  </a:lnTo>
                  <a:lnTo>
                    <a:pt x="1215" y="2031"/>
                  </a:lnTo>
                  <a:lnTo>
                    <a:pt x="1210" y="2026"/>
                  </a:lnTo>
                  <a:lnTo>
                    <a:pt x="1201" y="2017"/>
                  </a:lnTo>
                  <a:lnTo>
                    <a:pt x="1196" y="2012"/>
                  </a:lnTo>
                  <a:lnTo>
                    <a:pt x="1191" y="2002"/>
                  </a:lnTo>
                  <a:lnTo>
                    <a:pt x="1186" y="2002"/>
                  </a:lnTo>
                  <a:lnTo>
                    <a:pt x="1181" y="1997"/>
                  </a:lnTo>
                  <a:lnTo>
                    <a:pt x="1171" y="1992"/>
                  </a:lnTo>
                  <a:lnTo>
                    <a:pt x="1171" y="1987"/>
                  </a:lnTo>
                  <a:lnTo>
                    <a:pt x="1162" y="1987"/>
                  </a:lnTo>
                  <a:lnTo>
                    <a:pt x="1157" y="1987"/>
                  </a:lnTo>
                  <a:lnTo>
                    <a:pt x="1152" y="1987"/>
                  </a:lnTo>
                  <a:lnTo>
                    <a:pt x="1147" y="1982"/>
                  </a:lnTo>
                  <a:lnTo>
                    <a:pt x="1147" y="1978"/>
                  </a:lnTo>
                  <a:lnTo>
                    <a:pt x="1147" y="1973"/>
                  </a:lnTo>
                  <a:lnTo>
                    <a:pt x="1142" y="1968"/>
                  </a:lnTo>
                  <a:lnTo>
                    <a:pt x="1137" y="1963"/>
                  </a:lnTo>
                  <a:lnTo>
                    <a:pt x="1132" y="1963"/>
                  </a:lnTo>
                  <a:lnTo>
                    <a:pt x="1132" y="1958"/>
                  </a:lnTo>
                  <a:lnTo>
                    <a:pt x="1127" y="1953"/>
                  </a:lnTo>
                  <a:lnTo>
                    <a:pt x="1123" y="1948"/>
                  </a:lnTo>
                  <a:lnTo>
                    <a:pt x="1123" y="1943"/>
                  </a:lnTo>
                  <a:lnTo>
                    <a:pt x="1113" y="1943"/>
                  </a:lnTo>
                  <a:lnTo>
                    <a:pt x="1108" y="1938"/>
                  </a:lnTo>
                  <a:lnTo>
                    <a:pt x="1098" y="1934"/>
                  </a:lnTo>
                  <a:lnTo>
                    <a:pt x="1093" y="1929"/>
                  </a:lnTo>
                  <a:lnTo>
                    <a:pt x="1079" y="1919"/>
                  </a:lnTo>
                  <a:lnTo>
                    <a:pt x="1064" y="1909"/>
                  </a:lnTo>
                  <a:lnTo>
                    <a:pt x="1054" y="1904"/>
                  </a:lnTo>
                  <a:lnTo>
                    <a:pt x="1049" y="1904"/>
                  </a:lnTo>
                  <a:lnTo>
                    <a:pt x="1040" y="1899"/>
                  </a:lnTo>
                  <a:lnTo>
                    <a:pt x="1040" y="1895"/>
                  </a:lnTo>
                  <a:lnTo>
                    <a:pt x="1040" y="1890"/>
                  </a:lnTo>
                  <a:lnTo>
                    <a:pt x="1035" y="1890"/>
                  </a:lnTo>
                  <a:lnTo>
                    <a:pt x="1030" y="1885"/>
                  </a:lnTo>
                  <a:lnTo>
                    <a:pt x="1025" y="1885"/>
                  </a:lnTo>
                  <a:lnTo>
                    <a:pt x="1025" y="1880"/>
                  </a:lnTo>
                  <a:lnTo>
                    <a:pt x="1015" y="1880"/>
                  </a:lnTo>
                  <a:lnTo>
                    <a:pt x="1010" y="1875"/>
                  </a:lnTo>
                  <a:lnTo>
                    <a:pt x="1005" y="1875"/>
                  </a:lnTo>
                  <a:lnTo>
                    <a:pt x="1001" y="1870"/>
                  </a:lnTo>
                  <a:lnTo>
                    <a:pt x="1001" y="1875"/>
                  </a:lnTo>
                  <a:lnTo>
                    <a:pt x="996" y="1875"/>
                  </a:lnTo>
                  <a:lnTo>
                    <a:pt x="991" y="1875"/>
                  </a:lnTo>
                  <a:lnTo>
                    <a:pt x="986" y="1870"/>
                  </a:lnTo>
                  <a:lnTo>
                    <a:pt x="981" y="1870"/>
                  </a:lnTo>
                  <a:lnTo>
                    <a:pt x="976" y="1865"/>
                  </a:lnTo>
                  <a:lnTo>
                    <a:pt x="971" y="1865"/>
                  </a:lnTo>
                  <a:lnTo>
                    <a:pt x="966" y="1865"/>
                  </a:lnTo>
                  <a:lnTo>
                    <a:pt x="962" y="1865"/>
                  </a:lnTo>
                  <a:lnTo>
                    <a:pt x="957" y="1865"/>
                  </a:lnTo>
                  <a:lnTo>
                    <a:pt x="952" y="1860"/>
                  </a:lnTo>
                  <a:lnTo>
                    <a:pt x="947" y="1860"/>
                  </a:lnTo>
                  <a:lnTo>
                    <a:pt x="942" y="1860"/>
                  </a:lnTo>
                  <a:lnTo>
                    <a:pt x="937" y="1860"/>
                  </a:lnTo>
                  <a:lnTo>
                    <a:pt x="932" y="1860"/>
                  </a:lnTo>
                  <a:lnTo>
                    <a:pt x="927" y="1860"/>
                  </a:lnTo>
                  <a:lnTo>
                    <a:pt x="922" y="1860"/>
                  </a:lnTo>
                  <a:lnTo>
                    <a:pt x="913" y="1860"/>
                  </a:lnTo>
                  <a:lnTo>
                    <a:pt x="908" y="1860"/>
                  </a:lnTo>
                  <a:lnTo>
                    <a:pt x="903" y="1860"/>
                  </a:lnTo>
                  <a:lnTo>
                    <a:pt x="903" y="1855"/>
                  </a:lnTo>
                  <a:lnTo>
                    <a:pt x="898" y="1851"/>
                  </a:lnTo>
                  <a:lnTo>
                    <a:pt x="893" y="1851"/>
                  </a:lnTo>
                  <a:lnTo>
                    <a:pt x="888" y="1851"/>
                  </a:lnTo>
                  <a:lnTo>
                    <a:pt x="879" y="1851"/>
                  </a:lnTo>
                  <a:lnTo>
                    <a:pt x="874" y="1851"/>
                  </a:lnTo>
                  <a:lnTo>
                    <a:pt x="869" y="1851"/>
                  </a:lnTo>
                  <a:lnTo>
                    <a:pt x="864" y="1855"/>
                  </a:lnTo>
                  <a:lnTo>
                    <a:pt x="859" y="1855"/>
                  </a:lnTo>
                  <a:lnTo>
                    <a:pt x="854" y="1855"/>
                  </a:lnTo>
                  <a:lnTo>
                    <a:pt x="844" y="1860"/>
                  </a:lnTo>
                  <a:lnTo>
                    <a:pt x="840" y="1855"/>
                  </a:lnTo>
                  <a:lnTo>
                    <a:pt x="835" y="1860"/>
                  </a:lnTo>
                  <a:lnTo>
                    <a:pt x="830" y="1860"/>
                  </a:lnTo>
                  <a:lnTo>
                    <a:pt x="825" y="1860"/>
                  </a:lnTo>
                  <a:lnTo>
                    <a:pt x="820" y="1860"/>
                  </a:lnTo>
                  <a:lnTo>
                    <a:pt x="815" y="1860"/>
                  </a:lnTo>
                  <a:lnTo>
                    <a:pt x="810" y="1860"/>
                  </a:lnTo>
                  <a:lnTo>
                    <a:pt x="805" y="1860"/>
                  </a:lnTo>
                  <a:lnTo>
                    <a:pt x="800" y="1860"/>
                  </a:lnTo>
                  <a:lnTo>
                    <a:pt x="796" y="1855"/>
                  </a:lnTo>
                  <a:lnTo>
                    <a:pt x="791" y="1855"/>
                  </a:lnTo>
                  <a:lnTo>
                    <a:pt x="781" y="1860"/>
                  </a:lnTo>
                  <a:lnTo>
                    <a:pt x="781" y="1855"/>
                  </a:lnTo>
                  <a:lnTo>
                    <a:pt x="771" y="1851"/>
                  </a:lnTo>
                  <a:lnTo>
                    <a:pt x="766" y="1846"/>
                  </a:lnTo>
                  <a:lnTo>
                    <a:pt x="757" y="1841"/>
                  </a:lnTo>
                  <a:lnTo>
                    <a:pt x="752" y="1841"/>
                  </a:lnTo>
                  <a:lnTo>
                    <a:pt x="742" y="1841"/>
                  </a:lnTo>
                  <a:lnTo>
                    <a:pt x="752" y="1841"/>
                  </a:lnTo>
                  <a:lnTo>
                    <a:pt x="737" y="1841"/>
                  </a:lnTo>
                  <a:lnTo>
                    <a:pt x="718" y="1841"/>
                  </a:lnTo>
                  <a:lnTo>
                    <a:pt x="708" y="1841"/>
                  </a:lnTo>
                  <a:lnTo>
                    <a:pt x="703" y="1841"/>
                  </a:lnTo>
                  <a:lnTo>
                    <a:pt x="698" y="1841"/>
                  </a:lnTo>
                  <a:lnTo>
                    <a:pt x="693" y="1846"/>
                  </a:lnTo>
                  <a:lnTo>
                    <a:pt x="688" y="1846"/>
                  </a:lnTo>
                  <a:lnTo>
                    <a:pt x="683" y="1846"/>
                  </a:lnTo>
                  <a:lnTo>
                    <a:pt x="678" y="1846"/>
                  </a:lnTo>
                  <a:lnTo>
                    <a:pt x="674" y="1846"/>
                  </a:lnTo>
                  <a:lnTo>
                    <a:pt x="669" y="1841"/>
                  </a:lnTo>
                  <a:lnTo>
                    <a:pt x="664" y="1846"/>
                  </a:lnTo>
                  <a:lnTo>
                    <a:pt x="664" y="1841"/>
                  </a:lnTo>
                  <a:lnTo>
                    <a:pt x="659" y="1841"/>
                  </a:lnTo>
                  <a:lnTo>
                    <a:pt x="654" y="1836"/>
                  </a:lnTo>
                  <a:lnTo>
                    <a:pt x="649" y="1831"/>
                  </a:lnTo>
                  <a:lnTo>
                    <a:pt x="649" y="1826"/>
                  </a:lnTo>
                  <a:lnTo>
                    <a:pt x="644" y="1821"/>
                  </a:lnTo>
                  <a:lnTo>
                    <a:pt x="639" y="1821"/>
                  </a:lnTo>
                  <a:lnTo>
                    <a:pt x="639" y="1826"/>
                  </a:lnTo>
                  <a:lnTo>
                    <a:pt x="635" y="1826"/>
                  </a:lnTo>
                  <a:lnTo>
                    <a:pt x="635" y="1831"/>
                  </a:lnTo>
                  <a:lnTo>
                    <a:pt x="635" y="1836"/>
                  </a:lnTo>
                  <a:lnTo>
                    <a:pt x="630" y="1831"/>
                  </a:lnTo>
                  <a:lnTo>
                    <a:pt x="625" y="1831"/>
                  </a:lnTo>
                  <a:lnTo>
                    <a:pt x="620" y="1831"/>
                  </a:lnTo>
                  <a:lnTo>
                    <a:pt x="615" y="1826"/>
                  </a:lnTo>
                  <a:lnTo>
                    <a:pt x="610" y="1826"/>
                  </a:lnTo>
                  <a:lnTo>
                    <a:pt x="605" y="1826"/>
                  </a:lnTo>
                  <a:lnTo>
                    <a:pt x="605" y="1821"/>
                  </a:lnTo>
                  <a:lnTo>
                    <a:pt x="600" y="1821"/>
                  </a:lnTo>
                  <a:lnTo>
                    <a:pt x="595" y="1816"/>
                  </a:lnTo>
                  <a:lnTo>
                    <a:pt x="595" y="1812"/>
                  </a:lnTo>
                  <a:lnTo>
                    <a:pt x="591" y="1807"/>
                  </a:lnTo>
                  <a:lnTo>
                    <a:pt x="586" y="1807"/>
                  </a:lnTo>
                  <a:lnTo>
                    <a:pt x="581" y="1807"/>
                  </a:lnTo>
                  <a:lnTo>
                    <a:pt x="576" y="1812"/>
                  </a:lnTo>
                  <a:lnTo>
                    <a:pt x="566" y="1807"/>
                  </a:lnTo>
                  <a:lnTo>
                    <a:pt x="561" y="1812"/>
                  </a:lnTo>
                  <a:lnTo>
                    <a:pt x="556" y="1812"/>
                  </a:lnTo>
                  <a:lnTo>
                    <a:pt x="552" y="1812"/>
                  </a:lnTo>
                  <a:lnTo>
                    <a:pt x="547" y="1812"/>
                  </a:lnTo>
                  <a:lnTo>
                    <a:pt x="542" y="1812"/>
                  </a:lnTo>
                  <a:lnTo>
                    <a:pt x="547" y="1807"/>
                  </a:lnTo>
                  <a:lnTo>
                    <a:pt x="547" y="1802"/>
                  </a:lnTo>
                  <a:lnTo>
                    <a:pt x="547" y="1792"/>
                  </a:lnTo>
                  <a:lnTo>
                    <a:pt x="542" y="1787"/>
                  </a:lnTo>
                  <a:lnTo>
                    <a:pt x="537" y="1787"/>
                  </a:lnTo>
                  <a:lnTo>
                    <a:pt x="532" y="1787"/>
                  </a:lnTo>
                  <a:lnTo>
                    <a:pt x="532" y="1777"/>
                  </a:lnTo>
                  <a:lnTo>
                    <a:pt x="532" y="1772"/>
                  </a:lnTo>
                  <a:lnTo>
                    <a:pt x="527" y="1763"/>
                  </a:lnTo>
                  <a:lnTo>
                    <a:pt x="527" y="1758"/>
                  </a:lnTo>
                  <a:lnTo>
                    <a:pt x="527" y="1753"/>
                  </a:lnTo>
                  <a:lnTo>
                    <a:pt x="522" y="1743"/>
                  </a:lnTo>
                  <a:lnTo>
                    <a:pt x="517" y="1743"/>
                  </a:lnTo>
                  <a:lnTo>
                    <a:pt x="513" y="1743"/>
                  </a:lnTo>
                  <a:lnTo>
                    <a:pt x="508" y="1743"/>
                  </a:lnTo>
                  <a:lnTo>
                    <a:pt x="508" y="1733"/>
                  </a:lnTo>
                  <a:lnTo>
                    <a:pt x="508" y="1729"/>
                  </a:lnTo>
                  <a:lnTo>
                    <a:pt x="508" y="1724"/>
                  </a:lnTo>
                  <a:lnTo>
                    <a:pt x="513" y="1714"/>
                  </a:lnTo>
                  <a:lnTo>
                    <a:pt x="513" y="1709"/>
                  </a:lnTo>
                  <a:lnTo>
                    <a:pt x="513" y="1704"/>
                  </a:lnTo>
                  <a:lnTo>
                    <a:pt x="513" y="1689"/>
                  </a:lnTo>
                  <a:lnTo>
                    <a:pt x="517" y="1680"/>
                  </a:lnTo>
                  <a:lnTo>
                    <a:pt x="517" y="1675"/>
                  </a:lnTo>
                  <a:lnTo>
                    <a:pt x="522" y="1665"/>
                  </a:lnTo>
                  <a:lnTo>
                    <a:pt x="532" y="1650"/>
                  </a:lnTo>
                  <a:lnTo>
                    <a:pt x="532" y="1646"/>
                  </a:lnTo>
                  <a:lnTo>
                    <a:pt x="537" y="1636"/>
                  </a:lnTo>
                  <a:lnTo>
                    <a:pt x="542" y="1631"/>
                  </a:lnTo>
                  <a:lnTo>
                    <a:pt x="547" y="1626"/>
                  </a:lnTo>
                  <a:lnTo>
                    <a:pt x="556" y="1616"/>
                  </a:lnTo>
                  <a:lnTo>
                    <a:pt x="561" y="1611"/>
                  </a:lnTo>
                  <a:lnTo>
                    <a:pt x="566" y="1606"/>
                  </a:lnTo>
                  <a:lnTo>
                    <a:pt x="571" y="1602"/>
                  </a:lnTo>
                  <a:lnTo>
                    <a:pt x="571" y="1597"/>
                  </a:lnTo>
                  <a:lnTo>
                    <a:pt x="571" y="1592"/>
                  </a:lnTo>
                  <a:lnTo>
                    <a:pt x="566" y="1587"/>
                  </a:lnTo>
                  <a:lnTo>
                    <a:pt x="571" y="1582"/>
                  </a:lnTo>
                  <a:lnTo>
                    <a:pt x="566" y="1582"/>
                  </a:lnTo>
                  <a:lnTo>
                    <a:pt x="566" y="1577"/>
                  </a:lnTo>
                  <a:lnTo>
                    <a:pt x="566" y="1572"/>
                  </a:lnTo>
                  <a:lnTo>
                    <a:pt x="566" y="1567"/>
                  </a:lnTo>
                  <a:lnTo>
                    <a:pt x="561" y="1563"/>
                  </a:lnTo>
                  <a:lnTo>
                    <a:pt x="561" y="1558"/>
                  </a:lnTo>
                  <a:lnTo>
                    <a:pt x="556" y="1553"/>
                  </a:lnTo>
                  <a:lnTo>
                    <a:pt x="556" y="1548"/>
                  </a:lnTo>
                  <a:lnTo>
                    <a:pt x="556" y="1543"/>
                  </a:lnTo>
                  <a:lnTo>
                    <a:pt x="552" y="1538"/>
                  </a:lnTo>
                  <a:lnTo>
                    <a:pt x="552" y="1533"/>
                  </a:lnTo>
                  <a:lnTo>
                    <a:pt x="547" y="1528"/>
                  </a:lnTo>
                  <a:lnTo>
                    <a:pt x="552" y="1523"/>
                  </a:lnTo>
                  <a:lnTo>
                    <a:pt x="556" y="1519"/>
                  </a:lnTo>
                  <a:lnTo>
                    <a:pt x="561" y="1514"/>
                  </a:lnTo>
                  <a:lnTo>
                    <a:pt x="561" y="1509"/>
                  </a:lnTo>
                  <a:lnTo>
                    <a:pt x="561" y="1504"/>
                  </a:lnTo>
                  <a:lnTo>
                    <a:pt x="566" y="1499"/>
                  </a:lnTo>
                  <a:lnTo>
                    <a:pt x="566" y="1494"/>
                  </a:lnTo>
                  <a:lnTo>
                    <a:pt x="566" y="1489"/>
                  </a:lnTo>
                  <a:lnTo>
                    <a:pt x="571" y="1484"/>
                  </a:lnTo>
                  <a:lnTo>
                    <a:pt x="571" y="1479"/>
                  </a:lnTo>
                  <a:lnTo>
                    <a:pt x="571" y="1475"/>
                  </a:lnTo>
                  <a:lnTo>
                    <a:pt x="576" y="1475"/>
                  </a:lnTo>
                  <a:lnTo>
                    <a:pt x="576" y="1470"/>
                  </a:lnTo>
                  <a:lnTo>
                    <a:pt x="576" y="1465"/>
                  </a:lnTo>
                  <a:lnTo>
                    <a:pt x="581" y="1465"/>
                  </a:lnTo>
                  <a:lnTo>
                    <a:pt x="581" y="1460"/>
                  </a:lnTo>
                  <a:lnTo>
                    <a:pt x="576" y="1460"/>
                  </a:lnTo>
                  <a:lnTo>
                    <a:pt x="576" y="1455"/>
                  </a:lnTo>
                  <a:lnTo>
                    <a:pt x="571" y="1455"/>
                  </a:lnTo>
                  <a:lnTo>
                    <a:pt x="571" y="1445"/>
                  </a:lnTo>
                  <a:lnTo>
                    <a:pt x="571" y="1436"/>
                  </a:lnTo>
                  <a:lnTo>
                    <a:pt x="576" y="1426"/>
                  </a:lnTo>
                  <a:lnTo>
                    <a:pt x="576" y="1421"/>
                  </a:lnTo>
                  <a:lnTo>
                    <a:pt x="571" y="1416"/>
                  </a:lnTo>
                  <a:lnTo>
                    <a:pt x="566" y="1416"/>
                  </a:lnTo>
                  <a:lnTo>
                    <a:pt x="571" y="1416"/>
                  </a:lnTo>
                  <a:lnTo>
                    <a:pt x="571" y="1411"/>
                  </a:lnTo>
                  <a:lnTo>
                    <a:pt x="566" y="1411"/>
                  </a:lnTo>
                  <a:lnTo>
                    <a:pt x="566" y="1406"/>
                  </a:lnTo>
                  <a:lnTo>
                    <a:pt x="566" y="1401"/>
                  </a:lnTo>
                  <a:lnTo>
                    <a:pt x="561" y="1401"/>
                  </a:lnTo>
                  <a:lnTo>
                    <a:pt x="561" y="1396"/>
                  </a:lnTo>
                  <a:lnTo>
                    <a:pt x="556" y="1396"/>
                  </a:lnTo>
                  <a:lnTo>
                    <a:pt x="556" y="1392"/>
                  </a:lnTo>
                  <a:lnTo>
                    <a:pt x="561" y="1387"/>
                  </a:lnTo>
                  <a:lnTo>
                    <a:pt x="561" y="1382"/>
                  </a:lnTo>
                  <a:lnTo>
                    <a:pt x="556" y="1382"/>
                  </a:lnTo>
                  <a:lnTo>
                    <a:pt x="556" y="1377"/>
                  </a:lnTo>
                  <a:lnTo>
                    <a:pt x="552" y="1372"/>
                  </a:lnTo>
                  <a:lnTo>
                    <a:pt x="552" y="1367"/>
                  </a:lnTo>
                  <a:lnTo>
                    <a:pt x="552" y="1362"/>
                  </a:lnTo>
                  <a:lnTo>
                    <a:pt x="547" y="1357"/>
                  </a:lnTo>
                  <a:lnTo>
                    <a:pt x="542" y="1357"/>
                  </a:lnTo>
                  <a:lnTo>
                    <a:pt x="542" y="1353"/>
                  </a:lnTo>
                  <a:lnTo>
                    <a:pt x="537" y="1353"/>
                  </a:lnTo>
                  <a:lnTo>
                    <a:pt x="532" y="1353"/>
                  </a:lnTo>
                  <a:lnTo>
                    <a:pt x="527" y="1353"/>
                  </a:lnTo>
                  <a:lnTo>
                    <a:pt x="527" y="1348"/>
                  </a:lnTo>
                  <a:lnTo>
                    <a:pt x="522" y="1348"/>
                  </a:lnTo>
                  <a:lnTo>
                    <a:pt x="522" y="1343"/>
                  </a:lnTo>
                  <a:lnTo>
                    <a:pt x="517" y="1338"/>
                  </a:lnTo>
                  <a:lnTo>
                    <a:pt x="517" y="1333"/>
                  </a:lnTo>
                  <a:lnTo>
                    <a:pt x="513" y="1328"/>
                  </a:lnTo>
                  <a:lnTo>
                    <a:pt x="508" y="1323"/>
                  </a:lnTo>
                  <a:lnTo>
                    <a:pt x="508" y="1318"/>
                  </a:lnTo>
                  <a:lnTo>
                    <a:pt x="503" y="1313"/>
                  </a:lnTo>
                  <a:lnTo>
                    <a:pt x="503" y="1309"/>
                  </a:lnTo>
                  <a:lnTo>
                    <a:pt x="498" y="1304"/>
                  </a:lnTo>
                  <a:lnTo>
                    <a:pt x="498" y="1299"/>
                  </a:lnTo>
                  <a:lnTo>
                    <a:pt x="493" y="1299"/>
                  </a:lnTo>
                  <a:lnTo>
                    <a:pt x="488" y="1294"/>
                  </a:lnTo>
                  <a:lnTo>
                    <a:pt x="488" y="1289"/>
                  </a:lnTo>
                  <a:lnTo>
                    <a:pt x="488" y="1284"/>
                  </a:lnTo>
                  <a:lnTo>
                    <a:pt x="483" y="1279"/>
                  </a:lnTo>
                  <a:lnTo>
                    <a:pt x="483" y="1274"/>
                  </a:lnTo>
                  <a:lnTo>
                    <a:pt x="478" y="1270"/>
                  </a:lnTo>
                  <a:lnTo>
                    <a:pt x="478" y="1265"/>
                  </a:lnTo>
                  <a:lnTo>
                    <a:pt x="483" y="1260"/>
                  </a:lnTo>
                  <a:lnTo>
                    <a:pt x="478" y="1260"/>
                  </a:lnTo>
                  <a:lnTo>
                    <a:pt x="483" y="1255"/>
                  </a:lnTo>
                  <a:lnTo>
                    <a:pt x="483" y="1250"/>
                  </a:lnTo>
                  <a:lnTo>
                    <a:pt x="483" y="1245"/>
                  </a:lnTo>
                  <a:lnTo>
                    <a:pt x="478" y="1245"/>
                  </a:lnTo>
                  <a:lnTo>
                    <a:pt x="473" y="1245"/>
                  </a:lnTo>
                  <a:lnTo>
                    <a:pt x="473" y="1240"/>
                  </a:lnTo>
                  <a:lnTo>
                    <a:pt x="473" y="1235"/>
                  </a:lnTo>
                  <a:lnTo>
                    <a:pt x="473" y="1230"/>
                  </a:lnTo>
                  <a:lnTo>
                    <a:pt x="473" y="1226"/>
                  </a:lnTo>
                  <a:lnTo>
                    <a:pt x="473" y="1221"/>
                  </a:lnTo>
                  <a:lnTo>
                    <a:pt x="473" y="1216"/>
                  </a:lnTo>
                  <a:lnTo>
                    <a:pt x="469" y="1216"/>
                  </a:lnTo>
                  <a:lnTo>
                    <a:pt x="464" y="1211"/>
                  </a:lnTo>
                  <a:lnTo>
                    <a:pt x="464" y="1206"/>
                  </a:lnTo>
                  <a:lnTo>
                    <a:pt x="459" y="1201"/>
                  </a:lnTo>
                  <a:lnTo>
                    <a:pt x="459" y="1196"/>
                  </a:lnTo>
                  <a:lnTo>
                    <a:pt x="454" y="1191"/>
                  </a:lnTo>
                  <a:lnTo>
                    <a:pt x="454" y="1187"/>
                  </a:lnTo>
                  <a:lnTo>
                    <a:pt x="454" y="1182"/>
                  </a:lnTo>
                  <a:lnTo>
                    <a:pt x="459" y="1182"/>
                  </a:lnTo>
                  <a:lnTo>
                    <a:pt x="454" y="1177"/>
                  </a:lnTo>
                  <a:lnTo>
                    <a:pt x="449" y="1177"/>
                  </a:lnTo>
                  <a:lnTo>
                    <a:pt x="444" y="1172"/>
                  </a:lnTo>
                  <a:lnTo>
                    <a:pt x="439" y="1167"/>
                  </a:lnTo>
                  <a:lnTo>
                    <a:pt x="434" y="1167"/>
                  </a:lnTo>
                  <a:lnTo>
                    <a:pt x="430" y="1167"/>
                  </a:lnTo>
                  <a:lnTo>
                    <a:pt x="430" y="1162"/>
                  </a:lnTo>
                  <a:lnTo>
                    <a:pt x="425" y="1162"/>
                  </a:lnTo>
                  <a:lnTo>
                    <a:pt x="420" y="1162"/>
                  </a:lnTo>
                  <a:lnTo>
                    <a:pt x="415" y="1162"/>
                  </a:lnTo>
                  <a:lnTo>
                    <a:pt x="415" y="1157"/>
                  </a:lnTo>
                  <a:lnTo>
                    <a:pt x="410" y="1157"/>
                  </a:lnTo>
                  <a:lnTo>
                    <a:pt x="410" y="1152"/>
                  </a:lnTo>
                  <a:lnTo>
                    <a:pt x="405" y="1147"/>
                  </a:lnTo>
                  <a:lnTo>
                    <a:pt x="405" y="1143"/>
                  </a:lnTo>
                  <a:lnTo>
                    <a:pt x="405" y="1138"/>
                  </a:lnTo>
                  <a:lnTo>
                    <a:pt x="405" y="1133"/>
                  </a:lnTo>
                  <a:lnTo>
                    <a:pt x="405" y="1128"/>
                  </a:lnTo>
                  <a:lnTo>
                    <a:pt x="410" y="1128"/>
                  </a:lnTo>
                  <a:lnTo>
                    <a:pt x="405" y="1128"/>
                  </a:lnTo>
                  <a:lnTo>
                    <a:pt x="405" y="1123"/>
                  </a:lnTo>
                  <a:lnTo>
                    <a:pt x="400" y="1123"/>
                  </a:lnTo>
                  <a:lnTo>
                    <a:pt x="395" y="1123"/>
                  </a:lnTo>
                  <a:lnTo>
                    <a:pt x="391" y="1123"/>
                  </a:lnTo>
                  <a:lnTo>
                    <a:pt x="386" y="1123"/>
                  </a:lnTo>
                  <a:lnTo>
                    <a:pt x="386" y="1128"/>
                  </a:lnTo>
                  <a:lnTo>
                    <a:pt x="386" y="1133"/>
                  </a:lnTo>
                  <a:lnTo>
                    <a:pt x="386" y="1138"/>
                  </a:lnTo>
                  <a:lnTo>
                    <a:pt x="381" y="1133"/>
                  </a:lnTo>
                  <a:lnTo>
                    <a:pt x="376" y="1133"/>
                  </a:lnTo>
                  <a:lnTo>
                    <a:pt x="371" y="1133"/>
                  </a:lnTo>
                  <a:lnTo>
                    <a:pt x="371" y="1138"/>
                  </a:lnTo>
                  <a:lnTo>
                    <a:pt x="366" y="1138"/>
                  </a:lnTo>
                  <a:lnTo>
                    <a:pt x="361" y="1138"/>
                  </a:lnTo>
                  <a:lnTo>
                    <a:pt x="356" y="1138"/>
                  </a:lnTo>
                  <a:lnTo>
                    <a:pt x="351" y="1138"/>
                  </a:lnTo>
                  <a:lnTo>
                    <a:pt x="351" y="1133"/>
                  </a:lnTo>
                  <a:lnTo>
                    <a:pt x="347" y="1128"/>
                  </a:lnTo>
                  <a:lnTo>
                    <a:pt x="347" y="1123"/>
                  </a:lnTo>
                  <a:lnTo>
                    <a:pt x="351" y="1123"/>
                  </a:lnTo>
                  <a:lnTo>
                    <a:pt x="347" y="1118"/>
                  </a:lnTo>
                  <a:lnTo>
                    <a:pt x="342" y="1118"/>
                  </a:lnTo>
                  <a:lnTo>
                    <a:pt x="337" y="1118"/>
                  </a:lnTo>
                  <a:lnTo>
                    <a:pt x="332" y="1118"/>
                  </a:lnTo>
                  <a:lnTo>
                    <a:pt x="332" y="1113"/>
                  </a:lnTo>
                  <a:lnTo>
                    <a:pt x="332" y="1108"/>
                  </a:lnTo>
                  <a:lnTo>
                    <a:pt x="327" y="1104"/>
                  </a:lnTo>
                  <a:lnTo>
                    <a:pt x="322" y="1099"/>
                  </a:lnTo>
                  <a:lnTo>
                    <a:pt x="322" y="1094"/>
                  </a:lnTo>
                  <a:lnTo>
                    <a:pt x="317" y="1094"/>
                  </a:lnTo>
                  <a:lnTo>
                    <a:pt x="322" y="1089"/>
                  </a:lnTo>
                  <a:lnTo>
                    <a:pt x="322" y="1084"/>
                  </a:lnTo>
                  <a:lnTo>
                    <a:pt x="317" y="1084"/>
                  </a:lnTo>
                  <a:lnTo>
                    <a:pt x="312" y="1084"/>
                  </a:lnTo>
                  <a:lnTo>
                    <a:pt x="308" y="1084"/>
                  </a:lnTo>
                  <a:lnTo>
                    <a:pt x="303" y="1084"/>
                  </a:lnTo>
                  <a:lnTo>
                    <a:pt x="298" y="1084"/>
                  </a:lnTo>
                  <a:lnTo>
                    <a:pt x="293" y="1084"/>
                  </a:lnTo>
                  <a:lnTo>
                    <a:pt x="288" y="1084"/>
                  </a:lnTo>
                  <a:lnTo>
                    <a:pt x="288" y="1079"/>
                  </a:lnTo>
                  <a:lnTo>
                    <a:pt x="283" y="1079"/>
                  </a:lnTo>
                  <a:lnTo>
                    <a:pt x="283" y="1084"/>
                  </a:lnTo>
                  <a:lnTo>
                    <a:pt x="278" y="1089"/>
                  </a:lnTo>
                  <a:lnTo>
                    <a:pt x="278" y="1084"/>
                  </a:lnTo>
                  <a:lnTo>
                    <a:pt x="273" y="1089"/>
                  </a:lnTo>
                  <a:lnTo>
                    <a:pt x="269" y="1094"/>
                  </a:lnTo>
                  <a:lnTo>
                    <a:pt x="264" y="1094"/>
                  </a:lnTo>
                  <a:lnTo>
                    <a:pt x="259" y="1099"/>
                  </a:lnTo>
                  <a:lnTo>
                    <a:pt x="254" y="1099"/>
                  </a:lnTo>
                  <a:lnTo>
                    <a:pt x="249" y="1094"/>
                  </a:lnTo>
                  <a:lnTo>
                    <a:pt x="244" y="1094"/>
                  </a:lnTo>
                  <a:lnTo>
                    <a:pt x="239" y="1094"/>
                  </a:lnTo>
                  <a:lnTo>
                    <a:pt x="234" y="1094"/>
                  </a:lnTo>
                  <a:lnTo>
                    <a:pt x="229" y="1094"/>
                  </a:lnTo>
                  <a:lnTo>
                    <a:pt x="229" y="1089"/>
                  </a:lnTo>
                  <a:lnTo>
                    <a:pt x="220" y="1079"/>
                  </a:lnTo>
                  <a:lnTo>
                    <a:pt x="220" y="1074"/>
                  </a:lnTo>
                  <a:lnTo>
                    <a:pt x="215" y="1074"/>
                  </a:lnTo>
                  <a:lnTo>
                    <a:pt x="210" y="1069"/>
                  </a:lnTo>
                  <a:lnTo>
                    <a:pt x="210" y="1064"/>
                  </a:lnTo>
                  <a:lnTo>
                    <a:pt x="205" y="1064"/>
                  </a:lnTo>
                  <a:lnTo>
                    <a:pt x="200" y="1064"/>
                  </a:lnTo>
                  <a:lnTo>
                    <a:pt x="195" y="1064"/>
                  </a:lnTo>
                  <a:lnTo>
                    <a:pt x="190" y="1064"/>
                  </a:lnTo>
                  <a:lnTo>
                    <a:pt x="186" y="1064"/>
                  </a:lnTo>
                  <a:lnTo>
                    <a:pt x="186" y="1060"/>
                  </a:lnTo>
                  <a:lnTo>
                    <a:pt x="181" y="1060"/>
                  </a:lnTo>
                  <a:lnTo>
                    <a:pt x="176" y="1055"/>
                  </a:lnTo>
                  <a:lnTo>
                    <a:pt x="171" y="1055"/>
                  </a:lnTo>
                  <a:lnTo>
                    <a:pt x="171" y="1050"/>
                  </a:lnTo>
                  <a:lnTo>
                    <a:pt x="171" y="1045"/>
                  </a:lnTo>
                  <a:lnTo>
                    <a:pt x="166" y="1045"/>
                  </a:lnTo>
                  <a:lnTo>
                    <a:pt x="161" y="1050"/>
                  </a:lnTo>
                  <a:lnTo>
                    <a:pt x="156" y="1050"/>
                  </a:lnTo>
                  <a:lnTo>
                    <a:pt x="156" y="1045"/>
                  </a:lnTo>
                  <a:lnTo>
                    <a:pt x="156" y="1040"/>
                  </a:lnTo>
                  <a:lnTo>
                    <a:pt x="156" y="1035"/>
                  </a:lnTo>
                  <a:lnTo>
                    <a:pt x="146" y="1035"/>
                  </a:lnTo>
                  <a:lnTo>
                    <a:pt x="151" y="1035"/>
                  </a:lnTo>
                  <a:lnTo>
                    <a:pt x="151" y="1025"/>
                  </a:lnTo>
                  <a:lnTo>
                    <a:pt x="146" y="1020"/>
                  </a:lnTo>
                  <a:lnTo>
                    <a:pt x="146" y="1016"/>
                  </a:lnTo>
                  <a:lnTo>
                    <a:pt x="151" y="1006"/>
                  </a:lnTo>
                  <a:lnTo>
                    <a:pt x="146" y="1001"/>
                  </a:lnTo>
                  <a:lnTo>
                    <a:pt x="142" y="996"/>
                  </a:lnTo>
                  <a:lnTo>
                    <a:pt x="137" y="996"/>
                  </a:lnTo>
                  <a:lnTo>
                    <a:pt x="137" y="991"/>
                  </a:lnTo>
                  <a:lnTo>
                    <a:pt x="137" y="986"/>
                  </a:lnTo>
                  <a:lnTo>
                    <a:pt x="132" y="986"/>
                  </a:lnTo>
                  <a:lnTo>
                    <a:pt x="127" y="991"/>
                  </a:lnTo>
                  <a:lnTo>
                    <a:pt x="122" y="991"/>
                  </a:lnTo>
                  <a:lnTo>
                    <a:pt x="117" y="986"/>
                  </a:lnTo>
                  <a:lnTo>
                    <a:pt x="112" y="981"/>
                  </a:lnTo>
                  <a:lnTo>
                    <a:pt x="107" y="981"/>
                  </a:lnTo>
                  <a:lnTo>
                    <a:pt x="107" y="977"/>
                  </a:lnTo>
                  <a:lnTo>
                    <a:pt x="107" y="972"/>
                  </a:lnTo>
                  <a:lnTo>
                    <a:pt x="103" y="972"/>
                  </a:lnTo>
                  <a:lnTo>
                    <a:pt x="98" y="967"/>
                  </a:lnTo>
                  <a:lnTo>
                    <a:pt x="93" y="967"/>
                  </a:lnTo>
                  <a:lnTo>
                    <a:pt x="88" y="962"/>
                  </a:lnTo>
                  <a:lnTo>
                    <a:pt x="83" y="962"/>
                  </a:lnTo>
                  <a:lnTo>
                    <a:pt x="78" y="962"/>
                  </a:lnTo>
                  <a:lnTo>
                    <a:pt x="73" y="957"/>
                  </a:lnTo>
                  <a:lnTo>
                    <a:pt x="68" y="957"/>
                  </a:lnTo>
                  <a:lnTo>
                    <a:pt x="64" y="957"/>
                  </a:lnTo>
                  <a:lnTo>
                    <a:pt x="59" y="952"/>
                  </a:lnTo>
                  <a:lnTo>
                    <a:pt x="54" y="952"/>
                  </a:lnTo>
                  <a:lnTo>
                    <a:pt x="49" y="947"/>
                  </a:lnTo>
                  <a:lnTo>
                    <a:pt x="44" y="942"/>
                  </a:lnTo>
                  <a:lnTo>
                    <a:pt x="39" y="942"/>
                  </a:lnTo>
                  <a:lnTo>
                    <a:pt x="39" y="937"/>
                  </a:lnTo>
                  <a:lnTo>
                    <a:pt x="44" y="933"/>
                  </a:lnTo>
                  <a:lnTo>
                    <a:pt x="49" y="933"/>
                  </a:lnTo>
                  <a:lnTo>
                    <a:pt x="49" y="928"/>
                  </a:lnTo>
                  <a:lnTo>
                    <a:pt x="49" y="923"/>
                  </a:lnTo>
                  <a:lnTo>
                    <a:pt x="59" y="918"/>
                  </a:lnTo>
                  <a:lnTo>
                    <a:pt x="59" y="913"/>
                  </a:lnTo>
                  <a:lnTo>
                    <a:pt x="64" y="908"/>
                  </a:lnTo>
                  <a:lnTo>
                    <a:pt x="59" y="908"/>
                  </a:lnTo>
                  <a:lnTo>
                    <a:pt x="54" y="908"/>
                  </a:lnTo>
                  <a:lnTo>
                    <a:pt x="54" y="903"/>
                  </a:lnTo>
                  <a:lnTo>
                    <a:pt x="49" y="898"/>
                  </a:lnTo>
                  <a:lnTo>
                    <a:pt x="44" y="898"/>
                  </a:lnTo>
                  <a:lnTo>
                    <a:pt x="39" y="894"/>
                  </a:lnTo>
                  <a:lnTo>
                    <a:pt x="34" y="898"/>
                  </a:lnTo>
                  <a:lnTo>
                    <a:pt x="29" y="894"/>
                  </a:lnTo>
                  <a:lnTo>
                    <a:pt x="24" y="889"/>
                  </a:lnTo>
                  <a:lnTo>
                    <a:pt x="20" y="889"/>
                  </a:lnTo>
                  <a:lnTo>
                    <a:pt x="15" y="884"/>
                  </a:lnTo>
                  <a:lnTo>
                    <a:pt x="15" y="879"/>
                  </a:lnTo>
                  <a:lnTo>
                    <a:pt x="10" y="879"/>
                  </a:lnTo>
                  <a:lnTo>
                    <a:pt x="15" y="879"/>
                  </a:lnTo>
                  <a:lnTo>
                    <a:pt x="15" y="874"/>
                  </a:lnTo>
                  <a:lnTo>
                    <a:pt x="10" y="874"/>
                  </a:lnTo>
                  <a:lnTo>
                    <a:pt x="10" y="869"/>
                  </a:lnTo>
                  <a:lnTo>
                    <a:pt x="5" y="869"/>
                  </a:lnTo>
                  <a:lnTo>
                    <a:pt x="0" y="864"/>
                  </a:lnTo>
                  <a:lnTo>
                    <a:pt x="5" y="859"/>
                  </a:lnTo>
                  <a:lnTo>
                    <a:pt x="5" y="854"/>
                  </a:lnTo>
                  <a:lnTo>
                    <a:pt x="5" y="850"/>
                  </a:lnTo>
                  <a:lnTo>
                    <a:pt x="10" y="850"/>
                  </a:lnTo>
                  <a:lnTo>
                    <a:pt x="15" y="850"/>
                  </a:lnTo>
                  <a:lnTo>
                    <a:pt x="15" y="845"/>
                  </a:lnTo>
                  <a:lnTo>
                    <a:pt x="24" y="845"/>
                  </a:lnTo>
                  <a:lnTo>
                    <a:pt x="29" y="840"/>
                  </a:lnTo>
                  <a:lnTo>
                    <a:pt x="29" y="835"/>
                  </a:lnTo>
                  <a:lnTo>
                    <a:pt x="24" y="835"/>
                  </a:lnTo>
                  <a:lnTo>
                    <a:pt x="24" y="830"/>
                  </a:lnTo>
                  <a:lnTo>
                    <a:pt x="24" y="825"/>
                  </a:lnTo>
                  <a:lnTo>
                    <a:pt x="20" y="825"/>
                  </a:lnTo>
                  <a:lnTo>
                    <a:pt x="20" y="820"/>
                  </a:lnTo>
                  <a:lnTo>
                    <a:pt x="24" y="820"/>
                  </a:lnTo>
                  <a:lnTo>
                    <a:pt x="24" y="815"/>
                  </a:lnTo>
                  <a:lnTo>
                    <a:pt x="24" y="811"/>
                  </a:lnTo>
                  <a:lnTo>
                    <a:pt x="20" y="811"/>
                  </a:lnTo>
                  <a:lnTo>
                    <a:pt x="20" y="806"/>
                  </a:lnTo>
                  <a:lnTo>
                    <a:pt x="24" y="806"/>
                  </a:lnTo>
                  <a:lnTo>
                    <a:pt x="20" y="806"/>
                  </a:lnTo>
                  <a:lnTo>
                    <a:pt x="20" y="801"/>
                  </a:lnTo>
                  <a:lnTo>
                    <a:pt x="15" y="796"/>
                  </a:lnTo>
                  <a:lnTo>
                    <a:pt x="15" y="791"/>
                  </a:lnTo>
                  <a:lnTo>
                    <a:pt x="20" y="791"/>
                  </a:lnTo>
                  <a:lnTo>
                    <a:pt x="24" y="791"/>
                  </a:lnTo>
                  <a:lnTo>
                    <a:pt x="29" y="791"/>
                  </a:lnTo>
                  <a:lnTo>
                    <a:pt x="34" y="791"/>
                  </a:lnTo>
                  <a:lnTo>
                    <a:pt x="34" y="786"/>
                  </a:lnTo>
                  <a:lnTo>
                    <a:pt x="39" y="786"/>
                  </a:lnTo>
                  <a:lnTo>
                    <a:pt x="44" y="786"/>
                  </a:lnTo>
                  <a:lnTo>
                    <a:pt x="49" y="786"/>
                  </a:lnTo>
                  <a:lnTo>
                    <a:pt x="49" y="781"/>
                  </a:lnTo>
                  <a:lnTo>
                    <a:pt x="49" y="776"/>
                  </a:lnTo>
                  <a:lnTo>
                    <a:pt x="54" y="776"/>
                  </a:lnTo>
                  <a:lnTo>
                    <a:pt x="54" y="771"/>
                  </a:lnTo>
                  <a:lnTo>
                    <a:pt x="59" y="767"/>
                  </a:lnTo>
                  <a:lnTo>
                    <a:pt x="64" y="767"/>
                  </a:lnTo>
                  <a:lnTo>
                    <a:pt x="68" y="767"/>
                  </a:lnTo>
                  <a:lnTo>
                    <a:pt x="68" y="762"/>
                  </a:lnTo>
                  <a:lnTo>
                    <a:pt x="73" y="762"/>
                  </a:lnTo>
                  <a:lnTo>
                    <a:pt x="78" y="762"/>
                  </a:lnTo>
                  <a:lnTo>
                    <a:pt x="78" y="757"/>
                  </a:lnTo>
                  <a:lnTo>
                    <a:pt x="73" y="747"/>
                  </a:lnTo>
                  <a:lnTo>
                    <a:pt x="73" y="742"/>
                  </a:lnTo>
                  <a:lnTo>
                    <a:pt x="68" y="737"/>
                  </a:lnTo>
                  <a:lnTo>
                    <a:pt x="68" y="732"/>
                  </a:lnTo>
                  <a:lnTo>
                    <a:pt x="73" y="732"/>
                  </a:lnTo>
                  <a:lnTo>
                    <a:pt x="78" y="728"/>
                  </a:lnTo>
                  <a:lnTo>
                    <a:pt x="78" y="723"/>
                  </a:lnTo>
                  <a:lnTo>
                    <a:pt x="78" y="718"/>
                  </a:lnTo>
                  <a:lnTo>
                    <a:pt x="83" y="718"/>
                  </a:lnTo>
                  <a:lnTo>
                    <a:pt x="83" y="713"/>
                  </a:lnTo>
                  <a:lnTo>
                    <a:pt x="88" y="713"/>
                  </a:lnTo>
                  <a:lnTo>
                    <a:pt x="93" y="713"/>
                  </a:lnTo>
                  <a:lnTo>
                    <a:pt x="98" y="713"/>
                  </a:lnTo>
                  <a:lnTo>
                    <a:pt x="103" y="713"/>
                  </a:lnTo>
                  <a:lnTo>
                    <a:pt x="103" y="708"/>
                  </a:lnTo>
                  <a:lnTo>
                    <a:pt x="107" y="708"/>
                  </a:lnTo>
                  <a:lnTo>
                    <a:pt x="107" y="713"/>
                  </a:lnTo>
                  <a:lnTo>
                    <a:pt x="112" y="713"/>
                  </a:lnTo>
                  <a:lnTo>
                    <a:pt x="117" y="708"/>
                  </a:lnTo>
                  <a:lnTo>
                    <a:pt x="122" y="713"/>
                  </a:lnTo>
                  <a:lnTo>
                    <a:pt x="127" y="713"/>
                  </a:lnTo>
                  <a:lnTo>
                    <a:pt x="132" y="713"/>
                  </a:lnTo>
                  <a:lnTo>
                    <a:pt x="137" y="713"/>
                  </a:lnTo>
                  <a:lnTo>
                    <a:pt x="137" y="708"/>
                  </a:lnTo>
                  <a:lnTo>
                    <a:pt x="142" y="713"/>
                  </a:lnTo>
                  <a:lnTo>
                    <a:pt x="142" y="708"/>
                  </a:lnTo>
                  <a:lnTo>
                    <a:pt x="146" y="708"/>
                  </a:lnTo>
                  <a:lnTo>
                    <a:pt x="151" y="708"/>
                  </a:lnTo>
                  <a:lnTo>
                    <a:pt x="156" y="708"/>
                  </a:lnTo>
                  <a:lnTo>
                    <a:pt x="161" y="713"/>
                  </a:lnTo>
                  <a:lnTo>
                    <a:pt x="166" y="718"/>
                  </a:lnTo>
                  <a:lnTo>
                    <a:pt x="171" y="718"/>
                  </a:lnTo>
                  <a:lnTo>
                    <a:pt x="176" y="718"/>
                  </a:lnTo>
                  <a:lnTo>
                    <a:pt x="181" y="718"/>
                  </a:lnTo>
                  <a:lnTo>
                    <a:pt x="186" y="718"/>
                  </a:lnTo>
                  <a:lnTo>
                    <a:pt x="190" y="718"/>
                  </a:lnTo>
                  <a:lnTo>
                    <a:pt x="190" y="723"/>
                  </a:lnTo>
                  <a:lnTo>
                    <a:pt x="195" y="723"/>
                  </a:lnTo>
                  <a:lnTo>
                    <a:pt x="195" y="718"/>
                  </a:lnTo>
                  <a:lnTo>
                    <a:pt x="200" y="713"/>
                  </a:lnTo>
                  <a:lnTo>
                    <a:pt x="195" y="713"/>
                  </a:lnTo>
                  <a:lnTo>
                    <a:pt x="195" y="708"/>
                  </a:lnTo>
                  <a:lnTo>
                    <a:pt x="200" y="708"/>
                  </a:lnTo>
                  <a:lnTo>
                    <a:pt x="200" y="703"/>
                  </a:lnTo>
                  <a:lnTo>
                    <a:pt x="200" y="698"/>
                  </a:lnTo>
                  <a:lnTo>
                    <a:pt x="200" y="693"/>
                  </a:lnTo>
                  <a:lnTo>
                    <a:pt x="205" y="693"/>
                  </a:lnTo>
                  <a:lnTo>
                    <a:pt x="205" y="698"/>
                  </a:lnTo>
                  <a:lnTo>
                    <a:pt x="205" y="693"/>
                  </a:lnTo>
                  <a:lnTo>
                    <a:pt x="210" y="698"/>
                  </a:lnTo>
                  <a:lnTo>
                    <a:pt x="210" y="703"/>
                  </a:lnTo>
                  <a:lnTo>
                    <a:pt x="210" y="708"/>
                  </a:lnTo>
                  <a:lnTo>
                    <a:pt x="215" y="708"/>
                  </a:lnTo>
                  <a:lnTo>
                    <a:pt x="215" y="713"/>
                  </a:lnTo>
                  <a:lnTo>
                    <a:pt x="215" y="718"/>
                  </a:lnTo>
                  <a:lnTo>
                    <a:pt x="220" y="718"/>
                  </a:lnTo>
                  <a:lnTo>
                    <a:pt x="220" y="713"/>
                  </a:lnTo>
                  <a:lnTo>
                    <a:pt x="225" y="718"/>
                  </a:lnTo>
                  <a:lnTo>
                    <a:pt x="225" y="713"/>
                  </a:lnTo>
                  <a:lnTo>
                    <a:pt x="225" y="708"/>
                  </a:lnTo>
                  <a:lnTo>
                    <a:pt x="229" y="713"/>
                  </a:lnTo>
                  <a:lnTo>
                    <a:pt x="234" y="713"/>
                  </a:lnTo>
                  <a:lnTo>
                    <a:pt x="239" y="708"/>
                  </a:lnTo>
                  <a:lnTo>
                    <a:pt x="244" y="708"/>
                  </a:lnTo>
                  <a:lnTo>
                    <a:pt x="249" y="703"/>
                  </a:lnTo>
                  <a:lnTo>
                    <a:pt x="254" y="703"/>
                  </a:lnTo>
                  <a:lnTo>
                    <a:pt x="254" y="698"/>
                  </a:lnTo>
                  <a:lnTo>
                    <a:pt x="259" y="698"/>
                  </a:lnTo>
                  <a:lnTo>
                    <a:pt x="259" y="693"/>
                  </a:lnTo>
                  <a:lnTo>
                    <a:pt x="259" y="688"/>
                  </a:lnTo>
                  <a:lnTo>
                    <a:pt x="254" y="688"/>
                  </a:lnTo>
                  <a:lnTo>
                    <a:pt x="254" y="684"/>
                  </a:lnTo>
                  <a:lnTo>
                    <a:pt x="254" y="679"/>
                  </a:lnTo>
                  <a:lnTo>
                    <a:pt x="254" y="674"/>
                  </a:lnTo>
                  <a:lnTo>
                    <a:pt x="259" y="674"/>
                  </a:lnTo>
                  <a:lnTo>
                    <a:pt x="259" y="669"/>
                  </a:lnTo>
                  <a:lnTo>
                    <a:pt x="264" y="669"/>
                  </a:lnTo>
                  <a:lnTo>
                    <a:pt x="264" y="674"/>
                  </a:lnTo>
                  <a:lnTo>
                    <a:pt x="269" y="674"/>
                  </a:lnTo>
                  <a:lnTo>
                    <a:pt x="269" y="679"/>
                  </a:lnTo>
                  <a:lnTo>
                    <a:pt x="273" y="679"/>
                  </a:lnTo>
                  <a:lnTo>
                    <a:pt x="278" y="679"/>
                  </a:lnTo>
                  <a:lnTo>
                    <a:pt x="278" y="684"/>
                  </a:lnTo>
                  <a:lnTo>
                    <a:pt x="283" y="684"/>
                  </a:lnTo>
                  <a:lnTo>
                    <a:pt x="278" y="688"/>
                  </a:lnTo>
                  <a:lnTo>
                    <a:pt x="283" y="688"/>
                  </a:lnTo>
                  <a:lnTo>
                    <a:pt x="283" y="684"/>
                  </a:lnTo>
                  <a:lnTo>
                    <a:pt x="288" y="684"/>
                  </a:lnTo>
                  <a:lnTo>
                    <a:pt x="288" y="679"/>
                  </a:lnTo>
                  <a:lnTo>
                    <a:pt x="293" y="679"/>
                  </a:lnTo>
                  <a:lnTo>
                    <a:pt x="298" y="674"/>
                  </a:lnTo>
                  <a:lnTo>
                    <a:pt x="298" y="669"/>
                  </a:lnTo>
                  <a:lnTo>
                    <a:pt x="298" y="664"/>
                  </a:lnTo>
                  <a:lnTo>
                    <a:pt x="303" y="664"/>
                  </a:lnTo>
                  <a:lnTo>
                    <a:pt x="303" y="669"/>
                  </a:lnTo>
                  <a:lnTo>
                    <a:pt x="308" y="669"/>
                  </a:lnTo>
                  <a:lnTo>
                    <a:pt x="308" y="664"/>
                  </a:lnTo>
                  <a:lnTo>
                    <a:pt x="312" y="664"/>
                  </a:lnTo>
                  <a:lnTo>
                    <a:pt x="312" y="659"/>
                  </a:lnTo>
                  <a:lnTo>
                    <a:pt x="317" y="659"/>
                  </a:lnTo>
                  <a:lnTo>
                    <a:pt x="322" y="659"/>
                  </a:lnTo>
                  <a:lnTo>
                    <a:pt x="327" y="659"/>
                  </a:lnTo>
                  <a:lnTo>
                    <a:pt x="332" y="659"/>
                  </a:lnTo>
                  <a:lnTo>
                    <a:pt x="332" y="654"/>
                  </a:lnTo>
                  <a:lnTo>
                    <a:pt x="337" y="654"/>
                  </a:lnTo>
                  <a:lnTo>
                    <a:pt x="342" y="649"/>
                  </a:lnTo>
                  <a:lnTo>
                    <a:pt x="347" y="649"/>
                  </a:lnTo>
                  <a:lnTo>
                    <a:pt x="347" y="645"/>
                  </a:lnTo>
                  <a:lnTo>
                    <a:pt x="347" y="640"/>
                  </a:lnTo>
                  <a:lnTo>
                    <a:pt x="347" y="635"/>
                  </a:lnTo>
                  <a:lnTo>
                    <a:pt x="342" y="635"/>
                  </a:lnTo>
                  <a:lnTo>
                    <a:pt x="337" y="635"/>
                  </a:lnTo>
                  <a:lnTo>
                    <a:pt x="337" y="630"/>
                  </a:lnTo>
                  <a:lnTo>
                    <a:pt x="332" y="630"/>
                  </a:lnTo>
                  <a:lnTo>
                    <a:pt x="332" y="625"/>
                  </a:lnTo>
                  <a:lnTo>
                    <a:pt x="332" y="620"/>
                  </a:lnTo>
                  <a:lnTo>
                    <a:pt x="327" y="615"/>
                  </a:lnTo>
                  <a:lnTo>
                    <a:pt x="327" y="610"/>
                  </a:lnTo>
                  <a:lnTo>
                    <a:pt x="332" y="605"/>
                  </a:lnTo>
                  <a:lnTo>
                    <a:pt x="327" y="605"/>
                  </a:lnTo>
                  <a:lnTo>
                    <a:pt x="327" y="601"/>
                  </a:lnTo>
                  <a:lnTo>
                    <a:pt x="322" y="601"/>
                  </a:lnTo>
                  <a:lnTo>
                    <a:pt x="327" y="601"/>
                  </a:lnTo>
                  <a:lnTo>
                    <a:pt x="332" y="601"/>
                  </a:lnTo>
                  <a:lnTo>
                    <a:pt x="337" y="596"/>
                  </a:lnTo>
                  <a:lnTo>
                    <a:pt x="342" y="596"/>
                  </a:lnTo>
                  <a:lnTo>
                    <a:pt x="347" y="596"/>
                  </a:lnTo>
                  <a:lnTo>
                    <a:pt x="351" y="596"/>
                  </a:lnTo>
                  <a:lnTo>
                    <a:pt x="356" y="591"/>
                  </a:lnTo>
                  <a:lnTo>
                    <a:pt x="361" y="591"/>
                  </a:lnTo>
                  <a:lnTo>
                    <a:pt x="366" y="591"/>
                  </a:lnTo>
                  <a:lnTo>
                    <a:pt x="371" y="591"/>
                  </a:lnTo>
                  <a:lnTo>
                    <a:pt x="376" y="591"/>
                  </a:lnTo>
                  <a:lnTo>
                    <a:pt x="381" y="591"/>
                  </a:lnTo>
                  <a:lnTo>
                    <a:pt x="386" y="586"/>
                  </a:lnTo>
                  <a:lnTo>
                    <a:pt x="391" y="586"/>
                  </a:lnTo>
                  <a:lnTo>
                    <a:pt x="391" y="581"/>
                  </a:lnTo>
                  <a:lnTo>
                    <a:pt x="395" y="581"/>
                  </a:lnTo>
                  <a:lnTo>
                    <a:pt x="395" y="586"/>
                  </a:lnTo>
                  <a:lnTo>
                    <a:pt x="400" y="581"/>
                  </a:lnTo>
                  <a:lnTo>
                    <a:pt x="400" y="576"/>
                  </a:lnTo>
                  <a:lnTo>
                    <a:pt x="400" y="571"/>
                  </a:lnTo>
                  <a:lnTo>
                    <a:pt x="395" y="571"/>
                  </a:lnTo>
                  <a:lnTo>
                    <a:pt x="395" y="566"/>
                  </a:lnTo>
                  <a:lnTo>
                    <a:pt x="400" y="562"/>
                  </a:lnTo>
                  <a:lnTo>
                    <a:pt x="405" y="562"/>
                  </a:lnTo>
                  <a:lnTo>
                    <a:pt x="405" y="557"/>
                  </a:lnTo>
                  <a:lnTo>
                    <a:pt x="410" y="557"/>
                  </a:lnTo>
                  <a:lnTo>
                    <a:pt x="415" y="552"/>
                  </a:lnTo>
                  <a:lnTo>
                    <a:pt x="420" y="552"/>
                  </a:lnTo>
                  <a:lnTo>
                    <a:pt x="425" y="552"/>
                  </a:lnTo>
                  <a:lnTo>
                    <a:pt x="430" y="552"/>
                  </a:lnTo>
                  <a:lnTo>
                    <a:pt x="434" y="552"/>
                  </a:lnTo>
                  <a:lnTo>
                    <a:pt x="439" y="552"/>
                  </a:lnTo>
                  <a:lnTo>
                    <a:pt x="444" y="552"/>
                  </a:lnTo>
                  <a:lnTo>
                    <a:pt x="444" y="547"/>
                  </a:lnTo>
                  <a:lnTo>
                    <a:pt x="449" y="547"/>
                  </a:lnTo>
                  <a:lnTo>
                    <a:pt x="449" y="542"/>
                  </a:lnTo>
                  <a:lnTo>
                    <a:pt x="454" y="537"/>
                  </a:lnTo>
                  <a:lnTo>
                    <a:pt x="464" y="527"/>
                  </a:lnTo>
                  <a:lnTo>
                    <a:pt x="469" y="527"/>
                  </a:lnTo>
                  <a:lnTo>
                    <a:pt x="473" y="527"/>
                  </a:lnTo>
                  <a:lnTo>
                    <a:pt x="483" y="537"/>
                  </a:lnTo>
                  <a:lnTo>
                    <a:pt x="473" y="527"/>
                  </a:lnTo>
                  <a:lnTo>
                    <a:pt x="478" y="527"/>
                  </a:lnTo>
                  <a:lnTo>
                    <a:pt x="478" y="522"/>
                  </a:lnTo>
                  <a:lnTo>
                    <a:pt x="483" y="518"/>
                  </a:lnTo>
                  <a:lnTo>
                    <a:pt x="488" y="518"/>
                  </a:lnTo>
                  <a:lnTo>
                    <a:pt x="493" y="518"/>
                  </a:lnTo>
                  <a:lnTo>
                    <a:pt x="498" y="518"/>
                  </a:lnTo>
                  <a:lnTo>
                    <a:pt x="503" y="522"/>
                  </a:lnTo>
                  <a:lnTo>
                    <a:pt x="508" y="522"/>
                  </a:lnTo>
                  <a:lnTo>
                    <a:pt x="513" y="522"/>
                  </a:lnTo>
                  <a:lnTo>
                    <a:pt x="513" y="527"/>
                  </a:lnTo>
                  <a:lnTo>
                    <a:pt x="517" y="522"/>
                  </a:lnTo>
                  <a:lnTo>
                    <a:pt x="522" y="518"/>
                  </a:lnTo>
                  <a:lnTo>
                    <a:pt x="522" y="508"/>
                  </a:lnTo>
                  <a:lnTo>
                    <a:pt x="517" y="498"/>
                  </a:lnTo>
                  <a:lnTo>
                    <a:pt x="522" y="498"/>
                  </a:lnTo>
                  <a:lnTo>
                    <a:pt x="527" y="498"/>
                  </a:lnTo>
                  <a:lnTo>
                    <a:pt x="527" y="493"/>
                  </a:lnTo>
                  <a:lnTo>
                    <a:pt x="532" y="493"/>
                  </a:lnTo>
                  <a:lnTo>
                    <a:pt x="537" y="493"/>
                  </a:lnTo>
                  <a:lnTo>
                    <a:pt x="537" y="488"/>
                  </a:lnTo>
                  <a:lnTo>
                    <a:pt x="542" y="488"/>
                  </a:lnTo>
                  <a:lnTo>
                    <a:pt x="542" y="493"/>
                  </a:lnTo>
                  <a:lnTo>
                    <a:pt x="547" y="493"/>
                  </a:lnTo>
                  <a:lnTo>
                    <a:pt x="547" y="488"/>
                  </a:lnTo>
                  <a:lnTo>
                    <a:pt x="552" y="488"/>
                  </a:lnTo>
                  <a:lnTo>
                    <a:pt x="552" y="493"/>
                  </a:lnTo>
                  <a:lnTo>
                    <a:pt x="552" y="488"/>
                  </a:lnTo>
                  <a:lnTo>
                    <a:pt x="556" y="483"/>
                  </a:lnTo>
                  <a:lnTo>
                    <a:pt x="552" y="474"/>
                  </a:lnTo>
                  <a:lnTo>
                    <a:pt x="556" y="474"/>
                  </a:lnTo>
                  <a:lnTo>
                    <a:pt x="561" y="474"/>
                  </a:lnTo>
                  <a:lnTo>
                    <a:pt x="566" y="469"/>
                  </a:lnTo>
                  <a:lnTo>
                    <a:pt x="571" y="469"/>
                  </a:lnTo>
                  <a:lnTo>
                    <a:pt x="576" y="469"/>
                  </a:lnTo>
                  <a:lnTo>
                    <a:pt x="581" y="469"/>
                  </a:lnTo>
                  <a:lnTo>
                    <a:pt x="586" y="469"/>
                  </a:lnTo>
                  <a:lnTo>
                    <a:pt x="591" y="469"/>
                  </a:lnTo>
                  <a:lnTo>
                    <a:pt x="595" y="474"/>
                  </a:lnTo>
                  <a:lnTo>
                    <a:pt x="600" y="474"/>
                  </a:lnTo>
                  <a:lnTo>
                    <a:pt x="600" y="469"/>
                  </a:lnTo>
                  <a:lnTo>
                    <a:pt x="605" y="469"/>
                  </a:lnTo>
                  <a:lnTo>
                    <a:pt x="605" y="464"/>
                  </a:lnTo>
                  <a:lnTo>
                    <a:pt x="610" y="464"/>
                  </a:lnTo>
                  <a:lnTo>
                    <a:pt x="615" y="464"/>
                  </a:lnTo>
                  <a:lnTo>
                    <a:pt x="620" y="459"/>
                  </a:lnTo>
                  <a:lnTo>
                    <a:pt x="625" y="459"/>
                  </a:lnTo>
                  <a:lnTo>
                    <a:pt x="630" y="459"/>
                  </a:lnTo>
                  <a:lnTo>
                    <a:pt x="635" y="459"/>
                  </a:lnTo>
                  <a:lnTo>
                    <a:pt x="635" y="464"/>
                  </a:lnTo>
                  <a:lnTo>
                    <a:pt x="639" y="464"/>
                  </a:lnTo>
                  <a:lnTo>
                    <a:pt x="639" y="459"/>
                  </a:lnTo>
                  <a:lnTo>
                    <a:pt x="639" y="454"/>
                  </a:lnTo>
                  <a:lnTo>
                    <a:pt x="644" y="454"/>
                  </a:lnTo>
                  <a:lnTo>
                    <a:pt x="649" y="454"/>
                  </a:lnTo>
                  <a:lnTo>
                    <a:pt x="649" y="449"/>
                  </a:lnTo>
                  <a:lnTo>
                    <a:pt x="649" y="444"/>
                  </a:lnTo>
                  <a:lnTo>
                    <a:pt x="649" y="439"/>
                  </a:lnTo>
                  <a:lnTo>
                    <a:pt x="659" y="439"/>
                  </a:lnTo>
                  <a:lnTo>
                    <a:pt x="659" y="435"/>
                  </a:lnTo>
                  <a:lnTo>
                    <a:pt x="664" y="430"/>
                  </a:lnTo>
                  <a:lnTo>
                    <a:pt x="674" y="430"/>
                  </a:lnTo>
                  <a:lnTo>
                    <a:pt x="683" y="430"/>
                  </a:lnTo>
                  <a:lnTo>
                    <a:pt x="683" y="420"/>
                  </a:lnTo>
                  <a:lnTo>
                    <a:pt x="683" y="415"/>
                  </a:lnTo>
                  <a:lnTo>
                    <a:pt x="688" y="410"/>
                  </a:lnTo>
                  <a:lnTo>
                    <a:pt x="693" y="405"/>
                  </a:lnTo>
                  <a:lnTo>
                    <a:pt x="693" y="400"/>
                  </a:lnTo>
                  <a:lnTo>
                    <a:pt x="698" y="400"/>
                  </a:lnTo>
                  <a:lnTo>
                    <a:pt x="703" y="400"/>
                  </a:lnTo>
                  <a:lnTo>
                    <a:pt x="703" y="395"/>
                  </a:lnTo>
                  <a:lnTo>
                    <a:pt x="708" y="395"/>
                  </a:lnTo>
                  <a:lnTo>
                    <a:pt x="713" y="395"/>
                  </a:lnTo>
                  <a:lnTo>
                    <a:pt x="713" y="391"/>
                  </a:lnTo>
                  <a:lnTo>
                    <a:pt x="718" y="391"/>
                  </a:lnTo>
                  <a:lnTo>
                    <a:pt x="727" y="395"/>
                  </a:lnTo>
                  <a:lnTo>
                    <a:pt x="737" y="395"/>
                  </a:lnTo>
                  <a:lnTo>
                    <a:pt x="742" y="395"/>
                  </a:lnTo>
                  <a:lnTo>
                    <a:pt x="747" y="400"/>
                  </a:lnTo>
                  <a:lnTo>
                    <a:pt x="757" y="400"/>
                  </a:lnTo>
                  <a:lnTo>
                    <a:pt x="761" y="400"/>
                  </a:lnTo>
                  <a:lnTo>
                    <a:pt x="771" y="400"/>
                  </a:lnTo>
                  <a:lnTo>
                    <a:pt x="776" y="395"/>
                  </a:lnTo>
                  <a:lnTo>
                    <a:pt x="781" y="395"/>
                  </a:lnTo>
                  <a:lnTo>
                    <a:pt x="786" y="395"/>
                  </a:lnTo>
                  <a:lnTo>
                    <a:pt x="791" y="391"/>
                  </a:lnTo>
                  <a:lnTo>
                    <a:pt x="796" y="386"/>
                  </a:lnTo>
                  <a:lnTo>
                    <a:pt x="800" y="386"/>
                  </a:lnTo>
                  <a:lnTo>
                    <a:pt x="800" y="381"/>
                  </a:lnTo>
                  <a:lnTo>
                    <a:pt x="796" y="376"/>
                  </a:lnTo>
                  <a:lnTo>
                    <a:pt x="796" y="371"/>
                  </a:lnTo>
                  <a:lnTo>
                    <a:pt x="800" y="366"/>
                  </a:lnTo>
                  <a:lnTo>
                    <a:pt x="800" y="361"/>
                  </a:lnTo>
                  <a:lnTo>
                    <a:pt x="796" y="356"/>
                  </a:lnTo>
                  <a:lnTo>
                    <a:pt x="800" y="356"/>
                  </a:lnTo>
                  <a:lnTo>
                    <a:pt x="800" y="352"/>
                  </a:lnTo>
                  <a:lnTo>
                    <a:pt x="805" y="352"/>
                  </a:lnTo>
                  <a:lnTo>
                    <a:pt x="805" y="356"/>
                  </a:lnTo>
                  <a:lnTo>
                    <a:pt x="810" y="356"/>
                  </a:lnTo>
                  <a:lnTo>
                    <a:pt x="815" y="361"/>
                  </a:lnTo>
                  <a:lnTo>
                    <a:pt x="815" y="366"/>
                  </a:lnTo>
                  <a:lnTo>
                    <a:pt x="815" y="371"/>
                  </a:lnTo>
                  <a:lnTo>
                    <a:pt x="815" y="376"/>
                  </a:lnTo>
                  <a:lnTo>
                    <a:pt x="820" y="376"/>
                  </a:lnTo>
                  <a:lnTo>
                    <a:pt x="825" y="376"/>
                  </a:lnTo>
                  <a:lnTo>
                    <a:pt x="830" y="381"/>
                  </a:lnTo>
                  <a:lnTo>
                    <a:pt x="835" y="381"/>
                  </a:lnTo>
                  <a:lnTo>
                    <a:pt x="835" y="376"/>
                  </a:lnTo>
                  <a:lnTo>
                    <a:pt x="840" y="376"/>
                  </a:lnTo>
                  <a:lnTo>
                    <a:pt x="844" y="376"/>
                  </a:lnTo>
                  <a:lnTo>
                    <a:pt x="849" y="381"/>
                  </a:lnTo>
                  <a:lnTo>
                    <a:pt x="849" y="386"/>
                  </a:lnTo>
                  <a:lnTo>
                    <a:pt x="849" y="391"/>
                  </a:lnTo>
                  <a:lnTo>
                    <a:pt x="849" y="395"/>
                  </a:lnTo>
                  <a:lnTo>
                    <a:pt x="854" y="400"/>
                  </a:lnTo>
                  <a:lnTo>
                    <a:pt x="859" y="400"/>
                  </a:lnTo>
                  <a:lnTo>
                    <a:pt x="864" y="400"/>
                  </a:lnTo>
                  <a:lnTo>
                    <a:pt x="869" y="395"/>
                  </a:lnTo>
                  <a:lnTo>
                    <a:pt x="874" y="395"/>
                  </a:lnTo>
                  <a:lnTo>
                    <a:pt x="879" y="391"/>
                  </a:lnTo>
                  <a:lnTo>
                    <a:pt x="879" y="386"/>
                  </a:lnTo>
                  <a:lnTo>
                    <a:pt x="874" y="386"/>
                  </a:lnTo>
                  <a:lnTo>
                    <a:pt x="874" y="381"/>
                  </a:lnTo>
                  <a:lnTo>
                    <a:pt x="879" y="381"/>
                  </a:lnTo>
                  <a:lnTo>
                    <a:pt x="879" y="376"/>
                  </a:lnTo>
                  <a:lnTo>
                    <a:pt x="883" y="376"/>
                  </a:lnTo>
                  <a:lnTo>
                    <a:pt x="883" y="371"/>
                  </a:lnTo>
                  <a:lnTo>
                    <a:pt x="888" y="371"/>
                  </a:lnTo>
                  <a:lnTo>
                    <a:pt x="893" y="371"/>
                  </a:lnTo>
                  <a:lnTo>
                    <a:pt x="898" y="376"/>
                  </a:lnTo>
                  <a:lnTo>
                    <a:pt x="903" y="376"/>
                  </a:lnTo>
                  <a:lnTo>
                    <a:pt x="908" y="376"/>
                  </a:lnTo>
                  <a:lnTo>
                    <a:pt x="913" y="376"/>
                  </a:lnTo>
                  <a:lnTo>
                    <a:pt x="918" y="376"/>
                  </a:lnTo>
                  <a:lnTo>
                    <a:pt x="922" y="381"/>
                  </a:lnTo>
                  <a:lnTo>
                    <a:pt x="922" y="386"/>
                  </a:lnTo>
                  <a:lnTo>
                    <a:pt x="922" y="391"/>
                  </a:lnTo>
                  <a:lnTo>
                    <a:pt x="922" y="395"/>
                  </a:lnTo>
                  <a:lnTo>
                    <a:pt x="918" y="400"/>
                  </a:lnTo>
                  <a:lnTo>
                    <a:pt x="913" y="410"/>
                  </a:lnTo>
                  <a:lnTo>
                    <a:pt x="918" y="420"/>
                  </a:lnTo>
                  <a:lnTo>
                    <a:pt x="918" y="425"/>
                  </a:lnTo>
                  <a:lnTo>
                    <a:pt x="922" y="425"/>
                  </a:lnTo>
                  <a:lnTo>
                    <a:pt x="927" y="425"/>
                  </a:lnTo>
                  <a:lnTo>
                    <a:pt x="932" y="425"/>
                  </a:lnTo>
                  <a:lnTo>
                    <a:pt x="937" y="430"/>
                  </a:lnTo>
                  <a:lnTo>
                    <a:pt x="942" y="430"/>
                  </a:lnTo>
                  <a:lnTo>
                    <a:pt x="942" y="425"/>
                  </a:lnTo>
                  <a:lnTo>
                    <a:pt x="947" y="425"/>
                  </a:lnTo>
                  <a:lnTo>
                    <a:pt x="952" y="425"/>
                  </a:lnTo>
                  <a:lnTo>
                    <a:pt x="952" y="430"/>
                  </a:lnTo>
                  <a:lnTo>
                    <a:pt x="957" y="430"/>
                  </a:lnTo>
                  <a:lnTo>
                    <a:pt x="962" y="430"/>
                  </a:lnTo>
                  <a:lnTo>
                    <a:pt x="962" y="425"/>
                  </a:lnTo>
                  <a:lnTo>
                    <a:pt x="966" y="425"/>
                  </a:lnTo>
                  <a:lnTo>
                    <a:pt x="971" y="425"/>
                  </a:lnTo>
                  <a:lnTo>
                    <a:pt x="976" y="425"/>
                  </a:lnTo>
                  <a:lnTo>
                    <a:pt x="981" y="425"/>
                  </a:lnTo>
                  <a:lnTo>
                    <a:pt x="981" y="420"/>
                  </a:lnTo>
                  <a:lnTo>
                    <a:pt x="986" y="420"/>
                  </a:lnTo>
                  <a:lnTo>
                    <a:pt x="991" y="420"/>
                  </a:lnTo>
                  <a:lnTo>
                    <a:pt x="996" y="420"/>
                  </a:lnTo>
                  <a:lnTo>
                    <a:pt x="1001" y="420"/>
                  </a:lnTo>
                  <a:lnTo>
                    <a:pt x="1005" y="425"/>
                  </a:lnTo>
                  <a:lnTo>
                    <a:pt x="1010" y="425"/>
                  </a:lnTo>
                  <a:lnTo>
                    <a:pt x="1015" y="425"/>
                  </a:lnTo>
                  <a:lnTo>
                    <a:pt x="1020" y="425"/>
                  </a:lnTo>
                  <a:lnTo>
                    <a:pt x="1025" y="425"/>
                  </a:lnTo>
                  <a:lnTo>
                    <a:pt x="1030" y="425"/>
                  </a:lnTo>
                  <a:lnTo>
                    <a:pt x="1030" y="430"/>
                  </a:lnTo>
                  <a:lnTo>
                    <a:pt x="1035" y="430"/>
                  </a:lnTo>
                  <a:lnTo>
                    <a:pt x="1040" y="430"/>
                  </a:lnTo>
                  <a:lnTo>
                    <a:pt x="1045" y="430"/>
                  </a:lnTo>
                  <a:lnTo>
                    <a:pt x="1049" y="430"/>
                  </a:lnTo>
                  <a:lnTo>
                    <a:pt x="1054" y="430"/>
                  </a:lnTo>
                  <a:lnTo>
                    <a:pt x="1059" y="430"/>
                  </a:lnTo>
                  <a:lnTo>
                    <a:pt x="1064" y="430"/>
                  </a:lnTo>
                  <a:lnTo>
                    <a:pt x="1069" y="430"/>
                  </a:lnTo>
                  <a:lnTo>
                    <a:pt x="1074" y="430"/>
                  </a:lnTo>
                  <a:lnTo>
                    <a:pt x="1079" y="430"/>
                  </a:lnTo>
                  <a:lnTo>
                    <a:pt x="1084" y="430"/>
                  </a:lnTo>
                  <a:lnTo>
                    <a:pt x="1088" y="430"/>
                  </a:lnTo>
                  <a:lnTo>
                    <a:pt x="1088" y="425"/>
                  </a:lnTo>
                  <a:lnTo>
                    <a:pt x="1093" y="425"/>
                  </a:lnTo>
                  <a:lnTo>
                    <a:pt x="1093" y="430"/>
                  </a:lnTo>
                  <a:lnTo>
                    <a:pt x="1098" y="430"/>
                  </a:lnTo>
                  <a:lnTo>
                    <a:pt x="1103" y="430"/>
                  </a:lnTo>
                  <a:lnTo>
                    <a:pt x="1108" y="430"/>
                  </a:lnTo>
                  <a:lnTo>
                    <a:pt x="1113" y="430"/>
                  </a:lnTo>
                  <a:lnTo>
                    <a:pt x="1127" y="430"/>
                  </a:lnTo>
                  <a:lnTo>
                    <a:pt x="1132" y="430"/>
                  </a:lnTo>
                  <a:lnTo>
                    <a:pt x="1137" y="435"/>
                  </a:lnTo>
                  <a:lnTo>
                    <a:pt x="1142" y="435"/>
                  </a:lnTo>
                  <a:lnTo>
                    <a:pt x="1142" y="439"/>
                  </a:lnTo>
                  <a:lnTo>
                    <a:pt x="1142" y="444"/>
                  </a:lnTo>
                  <a:lnTo>
                    <a:pt x="1147" y="449"/>
                  </a:lnTo>
                  <a:lnTo>
                    <a:pt x="1147" y="454"/>
                  </a:lnTo>
                  <a:lnTo>
                    <a:pt x="1152" y="454"/>
                  </a:lnTo>
                  <a:lnTo>
                    <a:pt x="1152" y="459"/>
                  </a:lnTo>
                  <a:lnTo>
                    <a:pt x="1152" y="464"/>
                  </a:lnTo>
                  <a:lnTo>
                    <a:pt x="1152" y="474"/>
                  </a:lnTo>
                  <a:lnTo>
                    <a:pt x="1152" y="478"/>
                  </a:lnTo>
                  <a:lnTo>
                    <a:pt x="1152" y="488"/>
                  </a:lnTo>
                  <a:lnTo>
                    <a:pt x="1157" y="493"/>
                  </a:lnTo>
                  <a:lnTo>
                    <a:pt x="1157" y="498"/>
                  </a:lnTo>
                  <a:lnTo>
                    <a:pt x="1157" y="508"/>
                  </a:lnTo>
                  <a:lnTo>
                    <a:pt x="1157" y="513"/>
                  </a:lnTo>
                  <a:lnTo>
                    <a:pt x="1157" y="518"/>
                  </a:lnTo>
                  <a:lnTo>
                    <a:pt x="1157" y="522"/>
                  </a:lnTo>
                  <a:lnTo>
                    <a:pt x="1157" y="527"/>
                  </a:lnTo>
                  <a:lnTo>
                    <a:pt x="1162" y="527"/>
                  </a:lnTo>
                  <a:lnTo>
                    <a:pt x="1162" y="532"/>
                  </a:lnTo>
                  <a:lnTo>
                    <a:pt x="1167" y="532"/>
                  </a:lnTo>
                  <a:lnTo>
                    <a:pt x="1171" y="532"/>
                  </a:lnTo>
                  <a:lnTo>
                    <a:pt x="1176" y="532"/>
                  </a:lnTo>
                  <a:lnTo>
                    <a:pt x="1176" y="537"/>
                  </a:lnTo>
                  <a:lnTo>
                    <a:pt x="1181" y="547"/>
                  </a:lnTo>
                  <a:lnTo>
                    <a:pt x="1181" y="552"/>
                  </a:lnTo>
                  <a:lnTo>
                    <a:pt x="1186" y="552"/>
                  </a:lnTo>
                  <a:lnTo>
                    <a:pt x="1186" y="557"/>
                  </a:lnTo>
                  <a:lnTo>
                    <a:pt x="1191" y="557"/>
                  </a:lnTo>
                  <a:lnTo>
                    <a:pt x="1191" y="562"/>
                  </a:lnTo>
                  <a:lnTo>
                    <a:pt x="1191" y="566"/>
                  </a:lnTo>
                  <a:lnTo>
                    <a:pt x="1196" y="571"/>
                  </a:lnTo>
                  <a:lnTo>
                    <a:pt x="1201" y="571"/>
                  </a:lnTo>
                  <a:lnTo>
                    <a:pt x="1206" y="571"/>
                  </a:lnTo>
                  <a:lnTo>
                    <a:pt x="1215" y="571"/>
                  </a:lnTo>
                  <a:lnTo>
                    <a:pt x="1220" y="566"/>
                  </a:lnTo>
                  <a:lnTo>
                    <a:pt x="1230" y="566"/>
                  </a:lnTo>
                  <a:lnTo>
                    <a:pt x="1240" y="566"/>
                  </a:lnTo>
                  <a:lnTo>
                    <a:pt x="1249" y="571"/>
                  </a:lnTo>
                  <a:lnTo>
                    <a:pt x="1254" y="571"/>
                  </a:lnTo>
                  <a:lnTo>
                    <a:pt x="1259" y="571"/>
                  </a:lnTo>
                  <a:lnTo>
                    <a:pt x="1264" y="571"/>
                  </a:lnTo>
                  <a:lnTo>
                    <a:pt x="1264" y="581"/>
                  </a:lnTo>
                  <a:lnTo>
                    <a:pt x="1264" y="586"/>
                  </a:lnTo>
                  <a:lnTo>
                    <a:pt x="1269" y="586"/>
                  </a:lnTo>
                  <a:lnTo>
                    <a:pt x="1274" y="586"/>
                  </a:lnTo>
                  <a:lnTo>
                    <a:pt x="1274" y="591"/>
                  </a:lnTo>
                  <a:lnTo>
                    <a:pt x="1284" y="591"/>
                  </a:lnTo>
                  <a:lnTo>
                    <a:pt x="1293" y="591"/>
                  </a:lnTo>
                  <a:lnTo>
                    <a:pt x="1298" y="591"/>
                  </a:lnTo>
                  <a:lnTo>
                    <a:pt x="1308" y="591"/>
                  </a:lnTo>
                  <a:lnTo>
                    <a:pt x="1313" y="591"/>
                  </a:lnTo>
                  <a:lnTo>
                    <a:pt x="1332" y="591"/>
                  </a:lnTo>
                  <a:lnTo>
                    <a:pt x="1337" y="591"/>
                  </a:lnTo>
                  <a:lnTo>
                    <a:pt x="1342" y="596"/>
                  </a:lnTo>
                  <a:lnTo>
                    <a:pt x="1352" y="601"/>
                  </a:lnTo>
                  <a:lnTo>
                    <a:pt x="1357" y="605"/>
                  </a:lnTo>
                  <a:lnTo>
                    <a:pt x="1362" y="605"/>
                  </a:lnTo>
                  <a:lnTo>
                    <a:pt x="1362" y="601"/>
                  </a:lnTo>
                  <a:lnTo>
                    <a:pt x="1362" y="596"/>
                  </a:lnTo>
                  <a:lnTo>
                    <a:pt x="1367" y="596"/>
                  </a:lnTo>
                  <a:lnTo>
                    <a:pt x="1367" y="591"/>
                  </a:lnTo>
                  <a:lnTo>
                    <a:pt x="1376" y="591"/>
                  </a:lnTo>
                  <a:lnTo>
                    <a:pt x="1381" y="591"/>
                  </a:lnTo>
                  <a:lnTo>
                    <a:pt x="1386" y="591"/>
                  </a:lnTo>
                  <a:lnTo>
                    <a:pt x="1391" y="591"/>
                  </a:lnTo>
                  <a:lnTo>
                    <a:pt x="1396" y="591"/>
                  </a:lnTo>
                  <a:lnTo>
                    <a:pt x="1401" y="591"/>
                  </a:lnTo>
                  <a:lnTo>
                    <a:pt x="1406" y="591"/>
                  </a:lnTo>
                  <a:lnTo>
                    <a:pt x="1406" y="586"/>
                  </a:lnTo>
                  <a:lnTo>
                    <a:pt x="1401" y="586"/>
                  </a:lnTo>
                  <a:lnTo>
                    <a:pt x="1396" y="581"/>
                  </a:lnTo>
                  <a:lnTo>
                    <a:pt x="1396" y="576"/>
                  </a:lnTo>
                  <a:lnTo>
                    <a:pt x="1401" y="576"/>
                  </a:lnTo>
                  <a:lnTo>
                    <a:pt x="1401" y="571"/>
                  </a:lnTo>
                  <a:lnTo>
                    <a:pt x="1406" y="571"/>
                  </a:lnTo>
                  <a:lnTo>
                    <a:pt x="1411" y="571"/>
                  </a:lnTo>
                  <a:lnTo>
                    <a:pt x="1415" y="571"/>
                  </a:lnTo>
                  <a:lnTo>
                    <a:pt x="1420" y="571"/>
                  </a:lnTo>
                  <a:lnTo>
                    <a:pt x="1420" y="576"/>
                  </a:lnTo>
                  <a:lnTo>
                    <a:pt x="1425" y="576"/>
                  </a:lnTo>
                  <a:lnTo>
                    <a:pt x="1425" y="581"/>
                  </a:lnTo>
                  <a:lnTo>
                    <a:pt x="1425" y="586"/>
                  </a:lnTo>
                  <a:lnTo>
                    <a:pt x="1430" y="586"/>
                  </a:lnTo>
                  <a:lnTo>
                    <a:pt x="1430" y="591"/>
                  </a:lnTo>
                  <a:lnTo>
                    <a:pt x="1435" y="591"/>
                  </a:lnTo>
                  <a:lnTo>
                    <a:pt x="1440" y="591"/>
                  </a:lnTo>
                  <a:lnTo>
                    <a:pt x="1440" y="586"/>
                  </a:lnTo>
                  <a:lnTo>
                    <a:pt x="1445" y="581"/>
                  </a:lnTo>
                  <a:lnTo>
                    <a:pt x="1454" y="581"/>
                  </a:lnTo>
                  <a:lnTo>
                    <a:pt x="1459" y="586"/>
                  </a:lnTo>
                  <a:lnTo>
                    <a:pt x="1464" y="586"/>
                  </a:lnTo>
                  <a:lnTo>
                    <a:pt x="1469" y="586"/>
                  </a:lnTo>
                  <a:lnTo>
                    <a:pt x="1479" y="586"/>
                  </a:lnTo>
                  <a:lnTo>
                    <a:pt x="1484" y="586"/>
                  </a:lnTo>
                  <a:lnTo>
                    <a:pt x="1484" y="591"/>
                  </a:lnTo>
                  <a:lnTo>
                    <a:pt x="1489" y="591"/>
                  </a:lnTo>
                  <a:lnTo>
                    <a:pt x="1489" y="596"/>
                  </a:lnTo>
                  <a:lnTo>
                    <a:pt x="1498" y="605"/>
                  </a:lnTo>
                  <a:lnTo>
                    <a:pt x="1503" y="605"/>
                  </a:lnTo>
                  <a:lnTo>
                    <a:pt x="1508" y="610"/>
                  </a:lnTo>
                  <a:lnTo>
                    <a:pt x="1508" y="615"/>
                  </a:lnTo>
                  <a:lnTo>
                    <a:pt x="1513" y="615"/>
                  </a:lnTo>
                  <a:lnTo>
                    <a:pt x="1513" y="610"/>
                  </a:lnTo>
                  <a:lnTo>
                    <a:pt x="1518" y="610"/>
                  </a:lnTo>
                  <a:lnTo>
                    <a:pt x="1518" y="605"/>
                  </a:lnTo>
                  <a:lnTo>
                    <a:pt x="1523" y="605"/>
                  </a:lnTo>
                  <a:lnTo>
                    <a:pt x="1523" y="601"/>
                  </a:lnTo>
                  <a:lnTo>
                    <a:pt x="1528" y="601"/>
                  </a:lnTo>
                  <a:lnTo>
                    <a:pt x="1528" y="596"/>
                  </a:lnTo>
                  <a:lnTo>
                    <a:pt x="1533" y="596"/>
                  </a:lnTo>
                  <a:lnTo>
                    <a:pt x="1537" y="596"/>
                  </a:lnTo>
                  <a:lnTo>
                    <a:pt x="1537" y="601"/>
                  </a:lnTo>
                  <a:lnTo>
                    <a:pt x="1537" y="605"/>
                  </a:lnTo>
                  <a:lnTo>
                    <a:pt x="1542" y="610"/>
                  </a:lnTo>
                  <a:lnTo>
                    <a:pt x="1542" y="615"/>
                  </a:lnTo>
                  <a:lnTo>
                    <a:pt x="1552" y="605"/>
                  </a:lnTo>
                  <a:lnTo>
                    <a:pt x="1557" y="601"/>
                  </a:lnTo>
                  <a:lnTo>
                    <a:pt x="1562" y="601"/>
                  </a:lnTo>
                  <a:lnTo>
                    <a:pt x="1567" y="601"/>
                  </a:lnTo>
                  <a:lnTo>
                    <a:pt x="1567" y="605"/>
                  </a:lnTo>
                  <a:lnTo>
                    <a:pt x="1572" y="605"/>
                  </a:lnTo>
                  <a:lnTo>
                    <a:pt x="1576" y="605"/>
                  </a:lnTo>
                  <a:lnTo>
                    <a:pt x="1581" y="605"/>
                  </a:lnTo>
                  <a:lnTo>
                    <a:pt x="1586" y="605"/>
                  </a:lnTo>
                  <a:lnTo>
                    <a:pt x="1591" y="610"/>
                  </a:lnTo>
                  <a:lnTo>
                    <a:pt x="1596" y="610"/>
                  </a:lnTo>
                  <a:lnTo>
                    <a:pt x="1606" y="610"/>
                  </a:lnTo>
                  <a:lnTo>
                    <a:pt x="1611" y="610"/>
                  </a:lnTo>
                  <a:lnTo>
                    <a:pt x="1616" y="615"/>
                  </a:lnTo>
                  <a:lnTo>
                    <a:pt x="1611" y="615"/>
                  </a:lnTo>
                  <a:lnTo>
                    <a:pt x="1611" y="620"/>
                  </a:lnTo>
                  <a:lnTo>
                    <a:pt x="1616" y="625"/>
                  </a:lnTo>
                  <a:lnTo>
                    <a:pt x="1620" y="625"/>
                  </a:lnTo>
                  <a:lnTo>
                    <a:pt x="1625" y="630"/>
                  </a:lnTo>
                  <a:lnTo>
                    <a:pt x="1635" y="630"/>
                  </a:lnTo>
                  <a:lnTo>
                    <a:pt x="1635" y="635"/>
                  </a:lnTo>
                  <a:lnTo>
                    <a:pt x="1645" y="640"/>
                  </a:lnTo>
                  <a:lnTo>
                    <a:pt x="1645" y="645"/>
                  </a:lnTo>
                  <a:lnTo>
                    <a:pt x="1650" y="645"/>
                  </a:lnTo>
                  <a:lnTo>
                    <a:pt x="1650" y="649"/>
                  </a:lnTo>
                  <a:lnTo>
                    <a:pt x="1655" y="645"/>
                  </a:lnTo>
                  <a:lnTo>
                    <a:pt x="1664" y="645"/>
                  </a:lnTo>
                  <a:lnTo>
                    <a:pt x="1669" y="645"/>
                  </a:lnTo>
                  <a:lnTo>
                    <a:pt x="1674" y="640"/>
                  </a:lnTo>
                  <a:lnTo>
                    <a:pt x="1679" y="640"/>
                  </a:lnTo>
                  <a:lnTo>
                    <a:pt x="1679" y="635"/>
                  </a:lnTo>
                  <a:lnTo>
                    <a:pt x="1684" y="635"/>
                  </a:lnTo>
                  <a:lnTo>
                    <a:pt x="1684" y="640"/>
                  </a:lnTo>
                  <a:lnTo>
                    <a:pt x="1689" y="635"/>
                  </a:lnTo>
                  <a:lnTo>
                    <a:pt x="1694" y="635"/>
                  </a:lnTo>
                  <a:lnTo>
                    <a:pt x="1698" y="635"/>
                  </a:lnTo>
                  <a:lnTo>
                    <a:pt x="1698" y="630"/>
                  </a:lnTo>
                  <a:lnTo>
                    <a:pt x="1703" y="625"/>
                  </a:lnTo>
                  <a:lnTo>
                    <a:pt x="1708" y="625"/>
                  </a:lnTo>
                  <a:lnTo>
                    <a:pt x="1708" y="620"/>
                  </a:lnTo>
                  <a:lnTo>
                    <a:pt x="1713" y="620"/>
                  </a:lnTo>
                  <a:lnTo>
                    <a:pt x="1713" y="615"/>
                  </a:lnTo>
                  <a:lnTo>
                    <a:pt x="1713" y="610"/>
                  </a:lnTo>
                  <a:lnTo>
                    <a:pt x="1713" y="605"/>
                  </a:lnTo>
                  <a:lnTo>
                    <a:pt x="1708" y="605"/>
                  </a:lnTo>
                  <a:lnTo>
                    <a:pt x="1708" y="601"/>
                  </a:lnTo>
                  <a:lnTo>
                    <a:pt x="1713" y="601"/>
                  </a:lnTo>
                  <a:lnTo>
                    <a:pt x="1718" y="601"/>
                  </a:lnTo>
                  <a:lnTo>
                    <a:pt x="1723" y="596"/>
                  </a:lnTo>
                  <a:lnTo>
                    <a:pt x="1728" y="596"/>
                  </a:lnTo>
                  <a:lnTo>
                    <a:pt x="1728" y="591"/>
                  </a:lnTo>
                  <a:lnTo>
                    <a:pt x="1733" y="591"/>
                  </a:lnTo>
                  <a:lnTo>
                    <a:pt x="1738" y="591"/>
                  </a:lnTo>
                  <a:lnTo>
                    <a:pt x="1742" y="586"/>
                  </a:lnTo>
                  <a:lnTo>
                    <a:pt x="1747" y="586"/>
                  </a:lnTo>
                  <a:lnTo>
                    <a:pt x="1752" y="586"/>
                  </a:lnTo>
                  <a:lnTo>
                    <a:pt x="1747" y="586"/>
                  </a:lnTo>
                  <a:lnTo>
                    <a:pt x="1747" y="591"/>
                  </a:lnTo>
                  <a:lnTo>
                    <a:pt x="1752" y="596"/>
                  </a:lnTo>
                  <a:lnTo>
                    <a:pt x="1752" y="601"/>
                  </a:lnTo>
                  <a:lnTo>
                    <a:pt x="1757" y="601"/>
                  </a:lnTo>
                  <a:lnTo>
                    <a:pt x="1762" y="605"/>
                  </a:lnTo>
                  <a:lnTo>
                    <a:pt x="1762" y="601"/>
                  </a:lnTo>
                  <a:lnTo>
                    <a:pt x="1767" y="601"/>
                  </a:lnTo>
                  <a:lnTo>
                    <a:pt x="1767" y="596"/>
                  </a:lnTo>
                  <a:lnTo>
                    <a:pt x="1762" y="596"/>
                  </a:lnTo>
                  <a:lnTo>
                    <a:pt x="1762" y="591"/>
                  </a:lnTo>
                  <a:lnTo>
                    <a:pt x="1767" y="591"/>
                  </a:lnTo>
                  <a:lnTo>
                    <a:pt x="1767" y="586"/>
                  </a:lnTo>
                  <a:lnTo>
                    <a:pt x="1772" y="586"/>
                  </a:lnTo>
                  <a:lnTo>
                    <a:pt x="1777" y="591"/>
                  </a:lnTo>
                  <a:lnTo>
                    <a:pt x="1777" y="586"/>
                  </a:lnTo>
                  <a:lnTo>
                    <a:pt x="1781" y="586"/>
                  </a:lnTo>
                  <a:lnTo>
                    <a:pt x="1781" y="581"/>
                  </a:lnTo>
                  <a:lnTo>
                    <a:pt x="1786" y="576"/>
                  </a:lnTo>
                  <a:lnTo>
                    <a:pt x="1791" y="576"/>
                  </a:lnTo>
                  <a:lnTo>
                    <a:pt x="1796" y="571"/>
                  </a:lnTo>
                  <a:lnTo>
                    <a:pt x="1801" y="571"/>
                  </a:lnTo>
                  <a:lnTo>
                    <a:pt x="1801" y="566"/>
                  </a:lnTo>
                  <a:lnTo>
                    <a:pt x="1801" y="562"/>
                  </a:lnTo>
                  <a:lnTo>
                    <a:pt x="1806" y="562"/>
                  </a:lnTo>
                  <a:lnTo>
                    <a:pt x="1806" y="557"/>
                  </a:lnTo>
                  <a:lnTo>
                    <a:pt x="1811" y="557"/>
                  </a:lnTo>
                  <a:lnTo>
                    <a:pt x="1806" y="552"/>
                  </a:lnTo>
                  <a:lnTo>
                    <a:pt x="1806" y="547"/>
                  </a:lnTo>
                  <a:lnTo>
                    <a:pt x="1811" y="547"/>
                  </a:lnTo>
                  <a:lnTo>
                    <a:pt x="1816" y="547"/>
                  </a:lnTo>
                  <a:lnTo>
                    <a:pt x="1816" y="542"/>
                  </a:lnTo>
                  <a:lnTo>
                    <a:pt x="1821" y="542"/>
                  </a:lnTo>
                  <a:lnTo>
                    <a:pt x="1821" y="537"/>
                  </a:lnTo>
                  <a:lnTo>
                    <a:pt x="1816" y="537"/>
                  </a:lnTo>
                  <a:lnTo>
                    <a:pt x="1816" y="532"/>
                  </a:lnTo>
                  <a:lnTo>
                    <a:pt x="1816" y="527"/>
                  </a:lnTo>
                  <a:lnTo>
                    <a:pt x="1821" y="527"/>
                  </a:lnTo>
                  <a:lnTo>
                    <a:pt x="1825" y="527"/>
                  </a:lnTo>
                  <a:lnTo>
                    <a:pt x="1825" y="522"/>
                  </a:lnTo>
                  <a:lnTo>
                    <a:pt x="1825" y="518"/>
                  </a:lnTo>
                  <a:lnTo>
                    <a:pt x="1830" y="513"/>
                  </a:lnTo>
                  <a:lnTo>
                    <a:pt x="1835" y="508"/>
                  </a:lnTo>
                  <a:lnTo>
                    <a:pt x="1835" y="503"/>
                  </a:lnTo>
                  <a:lnTo>
                    <a:pt x="1840" y="498"/>
                  </a:lnTo>
                  <a:lnTo>
                    <a:pt x="1840" y="493"/>
                  </a:lnTo>
                  <a:lnTo>
                    <a:pt x="1835" y="488"/>
                  </a:lnTo>
                  <a:lnTo>
                    <a:pt x="1835" y="483"/>
                  </a:lnTo>
                  <a:lnTo>
                    <a:pt x="1835" y="478"/>
                  </a:lnTo>
                  <a:lnTo>
                    <a:pt x="1835" y="474"/>
                  </a:lnTo>
                  <a:lnTo>
                    <a:pt x="1840" y="474"/>
                  </a:lnTo>
                  <a:lnTo>
                    <a:pt x="1840" y="469"/>
                  </a:lnTo>
                  <a:lnTo>
                    <a:pt x="1840" y="464"/>
                  </a:lnTo>
                  <a:lnTo>
                    <a:pt x="1840" y="459"/>
                  </a:lnTo>
                  <a:lnTo>
                    <a:pt x="1845" y="459"/>
                  </a:lnTo>
                  <a:lnTo>
                    <a:pt x="1845" y="454"/>
                  </a:lnTo>
                  <a:lnTo>
                    <a:pt x="1840" y="454"/>
                  </a:lnTo>
                  <a:lnTo>
                    <a:pt x="1840" y="449"/>
                  </a:lnTo>
                  <a:lnTo>
                    <a:pt x="1835" y="444"/>
                  </a:lnTo>
                  <a:lnTo>
                    <a:pt x="1830" y="439"/>
                  </a:lnTo>
                  <a:lnTo>
                    <a:pt x="1825" y="439"/>
                  </a:lnTo>
                  <a:lnTo>
                    <a:pt x="1821" y="439"/>
                  </a:lnTo>
                  <a:lnTo>
                    <a:pt x="1816" y="435"/>
                  </a:lnTo>
                  <a:lnTo>
                    <a:pt x="1811" y="435"/>
                  </a:lnTo>
                  <a:lnTo>
                    <a:pt x="1811" y="430"/>
                  </a:lnTo>
                  <a:lnTo>
                    <a:pt x="1806" y="430"/>
                  </a:lnTo>
                  <a:lnTo>
                    <a:pt x="1806" y="425"/>
                  </a:lnTo>
                  <a:lnTo>
                    <a:pt x="1801" y="425"/>
                  </a:lnTo>
                  <a:lnTo>
                    <a:pt x="1796" y="420"/>
                  </a:lnTo>
                  <a:lnTo>
                    <a:pt x="1796" y="415"/>
                  </a:lnTo>
                  <a:lnTo>
                    <a:pt x="1791" y="415"/>
                  </a:lnTo>
                  <a:lnTo>
                    <a:pt x="1791" y="410"/>
                  </a:lnTo>
                  <a:lnTo>
                    <a:pt x="1786" y="405"/>
                  </a:lnTo>
                  <a:lnTo>
                    <a:pt x="1791" y="405"/>
                  </a:lnTo>
                  <a:lnTo>
                    <a:pt x="1786" y="400"/>
                  </a:lnTo>
                  <a:lnTo>
                    <a:pt x="1786" y="395"/>
                  </a:lnTo>
                  <a:lnTo>
                    <a:pt x="1781" y="391"/>
                  </a:lnTo>
                  <a:lnTo>
                    <a:pt x="1781" y="386"/>
                  </a:lnTo>
                  <a:lnTo>
                    <a:pt x="1781" y="381"/>
                  </a:lnTo>
                  <a:lnTo>
                    <a:pt x="1781" y="376"/>
                  </a:lnTo>
                  <a:lnTo>
                    <a:pt x="1781" y="371"/>
                  </a:lnTo>
                  <a:lnTo>
                    <a:pt x="1786" y="371"/>
                  </a:lnTo>
                  <a:lnTo>
                    <a:pt x="1786" y="366"/>
                  </a:lnTo>
                  <a:lnTo>
                    <a:pt x="1791" y="366"/>
                  </a:lnTo>
                  <a:lnTo>
                    <a:pt x="1791" y="361"/>
                  </a:lnTo>
                  <a:lnTo>
                    <a:pt x="1791" y="356"/>
                  </a:lnTo>
                  <a:lnTo>
                    <a:pt x="1786" y="356"/>
                  </a:lnTo>
                  <a:lnTo>
                    <a:pt x="1777" y="352"/>
                  </a:lnTo>
                  <a:lnTo>
                    <a:pt x="1777" y="347"/>
                  </a:lnTo>
                  <a:lnTo>
                    <a:pt x="1772" y="347"/>
                  </a:lnTo>
                  <a:lnTo>
                    <a:pt x="1772" y="342"/>
                  </a:lnTo>
                  <a:lnTo>
                    <a:pt x="1767" y="337"/>
                  </a:lnTo>
                  <a:lnTo>
                    <a:pt x="1762" y="337"/>
                  </a:lnTo>
                  <a:lnTo>
                    <a:pt x="1762" y="332"/>
                  </a:lnTo>
                  <a:lnTo>
                    <a:pt x="1762" y="327"/>
                  </a:lnTo>
                  <a:lnTo>
                    <a:pt x="1757" y="322"/>
                  </a:lnTo>
                  <a:lnTo>
                    <a:pt x="1762" y="317"/>
                  </a:lnTo>
                  <a:lnTo>
                    <a:pt x="1762" y="312"/>
                  </a:lnTo>
                  <a:lnTo>
                    <a:pt x="1762" y="308"/>
                  </a:lnTo>
                  <a:lnTo>
                    <a:pt x="1767" y="303"/>
                  </a:lnTo>
                  <a:lnTo>
                    <a:pt x="1767" y="298"/>
                  </a:lnTo>
                  <a:lnTo>
                    <a:pt x="1767" y="293"/>
                  </a:lnTo>
                  <a:lnTo>
                    <a:pt x="1767" y="288"/>
                  </a:lnTo>
                  <a:lnTo>
                    <a:pt x="1772" y="288"/>
                  </a:lnTo>
                  <a:lnTo>
                    <a:pt x="1772" y="278"/>
                  </a:lnTo>
                  <a:lnTo>
                    <a:pt x="1777" y="273"/>
                  </a:lnTo>
                  <a:lnTo>
                    <a:pt x="1777" y="269"/>
                  </a:lnTo>
                  <a:lnTo>
                    <a:pt x="1781" y="264"/>
                  </a:lnTo>
                  <a:lnTo>
                    <a:pt x="1777" y="259"/>
                  </a:lnTo>
                  <a:lnTo>
                    <a:pt x="1781" y="249"/>
                  </a:lnTo>
                  <a:lnTo>
                    <a:pt x="1781" y="244"/>
                  </a:lnTo>
                  <a:lnTo>
                    <a:pt x="1781" y="239"/>
                  </a:lnTo>
                  <a:lnTo>
                    <a:pt x="1781" y="234"/>
                  </a:lnTo>
                  <a:lnTo>
                    <a:pt x="1786" y="229"/>
                  </a:lnTo>
                  <a:lnTo>
                    <a:pt x="1786" y="225"/>
                  </a:lnTo>
                  <a:lnTo>
                    <a:pt x="1791" y="220"/>
                  </a:lnTo>
                  <a:lnTo>
                    <a:pt x="1791" y="215"/>
                  </a:lnTo>
                  <a:lnTo>
                    <a:pt x="1796" y="215"/>
                  </a:lnTo>
                  <a:lnTo>
                    <a:pt x="1796" y="210"/>
                  </a:lnTo>
                  <a:lnTo>
                    <a:pt x="1801" y="210"/>
                  </a:lnTo>
                  <a:lnTo>
                    <a:pt x="1801" y="205"/>
                  </a:lnTo>
                  <a:lnTo>
                    <a:pt x="1806" y="205"/>
                  </a:lnTo>
                  <a:lnTo>
                    <a:pt x="1811" y="205"/>
                  </a:lnTo>
                  <a:lnTo>
                    <a:pt x="1816" y="205"/>
                  </a:lnTo>
                  <a:lnTo>
                    <a:pt x="1821" y="210"/>
                  </a:lnTo>
                  <a:lnTo>
                    <a:pt x="1825" y="210"/>
                  </a:lnTo>
                  <a:lnTo>
                    <a:pt x="1825" y="205"/>
                  </a:lnTo>
                  <a:lnTo>
                    <a:pt x="1825" y="200"/>
                  </a:lnTo>
                  <a:lnTo>
                    <a:pt x="1830" y="200"/>
                  </a:lnTo>
                  <a:lnTo>
                    <a:pt x="1830" y="195"/>
                  </a:lnTo>
                  <a:lnTo>
                    <a:pt x="1830" y="190"/>
                  </a:lnTo>
                  <a:lnTo>
                    <a:pt x="1830" y="186"/>
                  </a:lnTo>
                  <a:lnTo>
                    <a:pt x="1825" y="186"/>
                  </a:lnTo>
                  <a:lnTo>
                    <a:pt x="1825" y="181"/>
                  </a:lnTo>
                  <a:lnTo>
                    <a:pt x="1830" y="176"/>
                  </a:lnTo>
                  <a:lnTo>
                    <a:pt x="1830" y="171"/>
                  </a:lnTo>
                  <a:lnTo>
                    <a:pt x="1835" y="166"/>
                  </a:lnTo>
                  <a:lnTo>
                    <a:pt x="1840" y="161"/>
                  </a:lnTo>
                  <a:lnTo>
                    <a:pt x="1840" y="156"/>
                  </a:lnTo>
                  <a:lnTo>
                    <a:pt x="1840" y="151"/>
                  </a:lnTo>
                  <a:lnTo>
                    <a:pt x="1845" y="151"/>
                  </a:lnTo>
                  <a:lnTo>
                    <a:pt x="1845" y="146"/>
                  </a:lnTo>
                  <a:lnTo>
                    <a:pt x="1850" y="146"/>
                  </a:lnTo>
                  <a:lnTo>
                    <a:pt x="1850" y="142"/>
                  </a:lnTo>
                  <a:lnTo>
                    <a:pt x="1850" y="137"/>
                  </a:lnTo>
                  <a:lnTo>
                    <a:pt x="1855" y="137"/>
                  </a:lnTo>
                  <a:lnTo>
                    <a:pt x="1860" y="137"/>
                  </a:lnTo>
                  <a:lnTo>
                    <a:pt x="1864" y="137"/>
                  </a:lnTo>
                  <a:lnTo>
                    <a:pt x="1869" y="137"/>
                  </a:lnTo>
                  <a:lnTo>
                    <a:pt x="1869" y="132"/>
                  </a:lnTo>
                  <a:lnTo>
                    <a:pt x="1874" y="127"/>
                  </a:lnTo>
                  <a:lnTo>
                    <a:pt x="1879" y="127"/>
                  </a:lnTo>
                  <a:lnTo>
                    <a:pt x="1879" y="122"/>
                  </a:lnTo>
                  <a:lnTo>
                    <a:pt x="1884" y="122"/>
                  </a:lnTo>
                  <a:lnTo>
                    <a:pt x="1889" y="122"/>
                  </a:lnTo>
                  <a:lnTo>
                    <a:pt x="1899" y="122"/>
                  </a:lnTo>
                  <a:lnTo>
                    <a:pt x="1899" y="117"/>
                  </a:lnTo>
                  <a:lnTo>
                    <a:pt x="1903" y="112"/>
                  </a:lnTo>
                  <a:lnTo>
                    <a:pt x="1908" y="112"/>
                  </a:lnTo>
                  <a:lnTo>
                    <a:pt x="1913" y="107"/>
                  </a:lnTo>
                  <a:lnTo>
                    <a:pt x="1918" y="107"/>
                  </a:lnTo>
                  <a:lnTo>
                    <a:pt x="1923" y="103"/>
                  </a:lnTo>
                  <a:lnTo>
                    <a:pt x="1923" y="98"/>
                  </a:lnTo>
                  <a:lnTo>
                    <a:pt x="1923" y="93"/>
                  </a:lnTo>
                  <a:lnTo>
                    <a:pt x="1923" y="88"/>
                  </a:lnTo>
                  <a:lnTo>
                    <a:pt x="1923" y="83"/>
                  </a:lnTo>
                  <a:lnTo>
                    <a:pt x="1928" y="78"/>
                  </a:lnTo>
                  <a:lnTo>
                    <a:pt x="1928" y="73"/>
                  </a:lnTo>
                  <a:lnTo>
                    <a:pt x="1928" y="68"/>
                  </a:lnTo>
                  <a:lnTo>
                    <a:pt x="1928" y="63"/>
                  </a:lnTo>
                  <a:lnTo>
                    <a:pt x="1923" y="59"/>
                  </a:lnTo>
                  <a:lnTo>
                    <a:pt x="1928" y="44"/>
                  </a:lnTo>
                  <a:lnTo>
                    <a:pt x="1923" y="24"/>
                  </a:lnTo>
                  <a:lnTo>
                    <a:pt x="1923" y="19"/>
                  </a:lnTo>
                  <a:lnTo>
                    <a:pt x="1933" y="0"/>
                  </a:lnTo>
                  <a:lnTo>
                    <a:pt x="1943" y="5"/>
                  </a:lnTo>
                  <a:lnTo>
                    <a:pt x="1952" y="15"/>
                  </a:lnTo>
                  <a:lnTo>
                    <a:pt x="1952" y="29"/>
                  </a:lnTo>
                  <a:lnTo>
                    <a:pt x="1957" y="39"/>
                  </a:lnTo>
                  <a:lnTo>
                    <a:pt x="1962" y="39"/>
                  </a:lnTo>
                  <a:lnTo>
                    <a:pt x="1967" y="39"/>
                  </a:lnTo>
                  <a:lnTo>
                    <a:pt x="1972" y="39"/>
                  </a:lnTo>
                  <a:lnTo>
                    <a:pt x="1977" y="39"/>
                  </a:lnTo>
                  <a:lnTo>
                    <a:pt x="1982" y="39"/>
                  </a:lnTo>
                  <a:lnTo>
                    <a:pt x="1986" y="44"/>
                  </a:lnTo>
                  <a:lnTo>
                    <a:pt x="1986" y="49"/>
                  </a:lnTo>
                  <a:lnTo>
                    <a:pt x="1986" y="54"/>
                  </a:lnTo>
                  <a:lnTo>
                    <a:pt x="1996" y="54"/>
                  </a:lnTo>
                  <a:lnTo>
                    <a:pt x="2001" y="54"/>
                  </a:lnTo>
                  <a:lnTo>
                    <a:pt x="2001" y="59"/>
                  </a:lnTo>
                  <a:lnTo>
                    <a:pt x="2006" y="63"/>
                  </a:lnTo>
                  <a:lnTo>
                    <a:pt x="2006" y="68"/>
                  </a:lnTo>
                  <a:lnTo>
                    <a:pt x="2006" y="73"/>
                  </a:lnTo>
                  <a:lnTo>
                    <a:pt x="2011" y="73"/>
                  </a:lnTo>
                  <a:lnTo>
                    <a:pt x="2006" y="78"/>
                  </a:lnTo>
                  <a:lnTo>
                    <a:pt x="2011" y="78"/>
                  </a:lnTo>
                  <a:lnTo>
                    <a:pt x="2016" y="83"/>
                  </a:lnTo>
                  <a:lnTo>
                    <a:pt x="2021" y="83"/>
                  </a:lnTo>
                  <a:lnTo>
                    <a:pt x="2025" y="88"/>
                  </a:lnTo>
                  <a:lnTo>
                    <a:pt x="2025" y="83"/>
                  </a:lnTo>
                  <a:lnTo>
                    <a:pt x="2030" y="83"/>
                  </a:lnTo>
                  <a:lnTo>
                    <a:pt x="2035" y="83"/>
                  </a:lnTo>
                  <a:lnTo>
                    <a:pt x="2040" y="83"/>
                  </a:lnTo>
                  <a:lnTo>
                    <a:pt x="2045" y="88"/>
                  </a:lnTo>
                  <a:lnTo>
                    <a:pt x="2055" y="88"/>
                  </a:lnTo>
                  <a:lnTo>
                    <a:pt x="2060" y="93"/>
                  </a:lnTo>
                  <a:lnTo>
                    <a:pt x="2069" y="93"/>
                  </a:lnTo>
                  <a:lnTo>
                    <a:pt x="2079" y="93"/>
                  </a:lnTo>
                  <a:lnTo>
                    <a:pt x="2089" y="93"/>
                  </a:lnTo>
                  <a:lnTo>
                    <a:pt x="2094" y="93"/>
                  </a:lnTo>
                  <a:lnTo>
                    <a:pt x="2094" y="98"/>
                  </a:lnTo>
                  <a:lnTo>
                    <a:pt x="2099" y="107"/>
                  </a:lnTo>
                  <a:lnTo>
                    <a:pt x="2108" y="117"/>
                  </a:lnTo>
                  <a:lnTo>
                    <a:pt x="2113" y="127"/>
                  </a:lnTo>
                  <a:lnTo>
                    <a:pt x="2128" y="132"/>
                  </a:lnTo>
                  <a:lnTo>
                    <a:pt x="2133" y="132"/>
                  </a:lnTo>
                  <a:lnTo>
                    <a:pt x="2133" y="137"/>
                  </a:lnTo>
                  <a:lnTo>
                    <a:pt x="2138" y="137"/>
                  </a:lnTo>
                  <a:lnTo>
                    <a:pt x="2143" y="137"/>
                  </a:lnTo>
                  <a:lnTo>
                    <a:pt x="2148" y="137"/>
                  </a:lnTo>
                  <a:lnTo>
                    <a:pt x="2152" y="137"/>
                  </a:lnTo>
                  <a:lnTo>
                    <a:pt x="2152" y="132"/>
                  </a:lnTo>
                  <a:lnTo>
                    <a:pt x="2157" y="132"/>
                  </a:lnTo>
                  <a:lnTo>
                    <a:pt x="2162" y="132"/>
                  </a:lnTo>
                  <a:lnTo>
                    <a:pt x="2167" y="137"/>
                  </a:lnTo>
                  <a:lnTo>
                    <a:pt x="2172" y="137"/>
                  </a:lnTo>
                  <a:lnTo>
                    <a:pt x="2177" y="137"/>
                  </a:lnTo>
                  <a:lnTo>
                    <a:pt x="2182" y="137"/>
                  </a:lnTo>
                  <a:lnTo>
                    <a:pt x="2187" y="137"/>
                  </a:lnTo>
                  <a:lnTo>
                    <a:pt x="2191" y="137"/>
                  </a:lnTo>
                  <a:lnTo>
                    <a:pt x="2196" y="137"/>
                  </a:lnTo>
                  <a:lnTo>
                    <a:pt x="2201" y="137"/>
                  </a:lnTo>
                  <a:lnTo>
                    <a:pt x="2206" y="137"/>
                  </a:lnTo>
                  <a:lnTo>
                    <a:pt x="2206" y="142"/>
                  </a:lnTo>
                  <a:lnTo>
                    <a:pt x="2211" y="142"/>
                  </a:lnTo>
                  <a:lnTo>
                    <a:pt x="2211" y="137"/>
                  </a:lnTo>
                  <a:lnTo>
                    <a:pt x="2216" y="137"/>
                  </a:lnTo>
                  <a:lnTo>
                    <a:pt x="2221" y="137"/>
                  </a:lnTo>
                  <a:lnTo>
                    <a:pt x="2226" y="132"/>
                  </a:lnTo>
                  <a:lnTo>
                    <a:pt x="2226" y="137"/>
                  </a:lnTo>
                  <a:lnTo>
                    <a:pt x="2230" y="137"/>
                  </a:lnTo>
                  <a:lnTo>
                    <a:pt x="2235" y="137"/>
                  </a:lnTo>
                  <a:lnTo>
                    <a:pt x="2235" y="142"/>
                  </a:lnTo>
                  <a:lnTo>
                    <a:pt x="2245" y="142"/>
                  </a:lnTo>
                  <a:lnTo>
                    <a:pt x="2250" y="146"/>
                  </a:lnTo>
                  <a:lnTo>
                    <a:pt x="2255" y="146"/>
                  </a:lnTo>
                  <a:lnTo>
                    <a:pt x="2260" y="151"/>
                  </a:lnTo>
                  <a:lnTo>
                    <a:pt x="2260" y="156"/>
                  </a:lnTo>
                  <a:lnTo>
                    <a:pt x="2265" y="156"/>
                  </a:lnTo>
                  <a:lnTo>
                    <a:pt x="2270" y="156"/>
                  </a:lnTo>
                  <a:lnTo>
                    <a:pt x="2274" y="156"/>
                  </a:lnTo>
                  <a:lnTo>
                    <a:pt x="2274" y="161"/>
                  </a:lnTo>
                  <a:lnTo>
                    <a:pt x="2279" y="161"/>
                  </a:lnTo>
                  <a:lnTo>
                    <a:pt x="2284" y="161"/>
                  </a:lnTo>
                  <a:lnTo>
                    <a:pt x="2284" y="166"/>
                  </a:lnTo>
                  <a:lnTo>
                    <a:pt x="2284" y="171"/>
                  </a:lnTo>
                  <a:lnTo>
                    <a:pt x="2289" y="171"/>
                  </a:lnTo>
                  <a:lnTo>
                    <a:pt x="2294" y="171"/>
                  </a:lnTo>
                  <a:lnTo>
                    <a:pt x="2299" y="171"/>
                  </a:lnTo>
                  <a:lnTo>
                    <a:pt x="2304" y="171"/>
                  </a:lnTo>
                  <a:lnTo>
                    <a:pt x="2309" y="171"/>
                  </a:lnTo>
                  <a:lnTo>
                    <a:pt x="2309" y="176"/>
                  </a:lnTo>
                  <a:lnTo>
                    <a:pt x="2309" y="181"/>
                  </a:lnTo>
                  <a:lnTo>
                    <a:pt x="2318" y="181"/>
                  </a:lnTo>
                  <a:lnTo>
                    <a:pt x="2323" y="181"/>
                  </a:lnTo>
                  <a:lnTo>
                    <a:pt x="2323" y="176"/>
                  </a:lnTo>
                  <a:lnTo>
                    <a:pt x="2328" y="176"/>
                  </a:lnTo>
                  <a:lnTo>
                    <a:pt x="2328" y="181"/>
                  </a:lnTo>
                  <a:lnTo>
                    <a:pt x="2328" y="186"/>
                  </a:lnTo>
                  <a:lnTo>
                    <a:pt x="2328" y="190"/>
                  </a:lnTo>
                  <a:lnTo>
                    <a:pt x="2333" y="190"/>
                  </a:lnTo>
                  <a:lnTo>
                    <a:pt x="2333" y="195"/>
                  </a:lnTo>
                  <a:lnTo>
                    <a:pt x="2333" y="190"/>
                  </a:lnTo>
                  <a:lnTo>
                    <a:pt x="2338" y="190"/>
                  </a:lnTo>
                  <a:lnTo>
                    <a:pt x="2338" y="195"/>
                  </a:lnTo>
                  <a:lnTo>
                    <a:pt x="2343" y="195"/>
                  </a:lnTo>
                  <a:lnTo>
                    <a:pt x="2343" y="190"/>
                  </a:lnTo>
                  <a:lnTo>
                    <a:pt x="2348" y="190"/>
                  </a:lnTo>
                  <a:lnTo>
                    <a:pt x="2348" y="186"/>
                  </a:lnTo>
                  <a:lnTo>
                    <a:pt x="2352" y="186"/>
                  </a:lnTo>
                  <a:lnTo>
                    <a:pt x="2352" y="190"/>
                  </a:lnTo>
                  <a:lnTo>
                    <a:pt x="2357" y="195"/>
                  </a:lnTo>
                  <a:lnTo>
                    <a:pt x="2362" y="200"/>
                  </a:lnTo>
                  <a:lnTo>
                    <a:pt x="2367" y="200"/>
                  </a:lnTo>
                  <a:lnTo>
                    <a:pt x="2367" y="205"/>
                  </a:lnTo>
                  <a:lnTo>
                    <a:pt x="2372" y="205"/>
                  </a:lnTo>
                  <a:lnTo>
                    <a:pt x="2372" y="210"/>
                  </a:lnTo>
                  <a:lnTo>
                    <a:pt x="2377" y="210"/>
                  </a:lnTo>
                  <a:lnTo>
                    <a:pt x="2382" y="210"/>
                  </a:lnTo>
                  <a:lnTo>
                    <a:pt x="2387" y="205"/>
                  </a:lnTo>
                  <a:lnTo>
                    <a:pt x="2392" y="200"/>
                  </a:lnTo>
                  <a:lnTo>
                    <a:pt x="2396" y="200"/>
                  </a:lnTo>
                  <a:lnTo>
                    <a:pt x="2401" y="200"/>
                  </a:lnTo>
                  <a:lnTo>
                    <a:pt x="2406" y="200"/>
                  </a:lnTo>
                  <a:lnTo>
                    <a:pt x="2406" y="205"/>
                  </a:lnTo>
                  <a:lnTo>
                    <a:pt x="2411" y="205"/>
                  </a:lnTo>
                  <a:lnTo>
                    <a:pt x="2416" y="205"/>
                  </a:lnTo>
                  <a:lnTo>
                    <a:pt x="2416" y="210"/>
                  </a:lnTo>
                  <a:lnTo>
                    <a:pt x="2416" y="215"/>
                  </a:lnTo>
                  <a:lnTo>
                    <a:pt x="2421" y="215"/>
                  </a:lnTo>
                  <a:lnTo>
                    <a:pt x="2426" y="210"/>
                  </a:lnTo>
                  <a:lnTo>
                    <a:pt x="2431" y="210"/>
                  </a:lnTo>
                  <a:lnTo>
                    <a:pt x="2435" y="210"/>
                  </a:lnTo>
                  <a:lnTo>
                    <a:pt x="2440" y="210"/>
                  </a:lnTo>
                  <a:lnTo>
                    <a:pt x="2445" y="215"/>
                  </a:lnTo>
                  <a:lnTo>
                    <a:pt x="2450" y="215"/>
                  </a:lnTo>
                  <a:lnTo>
                    <a:pt x="2450" y="220"/>
                  </a:lnTo>
                  <a:lnTo>
                    <a:pt x="2455" y="220"/>
                  </a:lnTo>
                  <a:lnTo>
                    <a:pt x="2460" y="220"/>
                  </a:lnTo>
                  <a:lnTo>
                    <a:pt x="2460" y="225"/>
                  </a:lnTo>
                  <a:lnTo>
                    <a:pt x="2465" y="220"/>
                  </a:lnTo>
                  <a:lnTo>
                    <a:pt x="2470" y="220"/>
                  </a:lnTo>
                  <a:lnTo>
                    <a:pt x="2475" y="220"/>
                  </a:lnTo>
                  <a:lnTo>
                    <a:pt x="2475" y="225"/>
                  </a:lnTo>
                  <a:lnTo>
                    <a:pt x="2479" y="225"/>
                  </a:lnTo>
                  <a:lnTo>
                    <a:pt x="2484" y="225"/>
                  </a:lnTo>
                  <a:lnTo>
                    <a:pt x="2489" y="225"/>
                  </a:lnTo>
                  <a:lnTo>
                    <a:pt x="2494" y="229"/>
                  </a:lnTo>
                  <a:lnTo>
                    <a:pt x="2499" y="229"/>
                  </a:lnTo>
                  <a:lnTo>
                    <a:pt x="2504" y="229"/>
                  </a:lnTo>
                  <a:lnTo>
                    <a:pt x="2504" y="234"/>
                  </a:lnTo>
                  <a:lnTo>
                    <a:pt x="2509" y="239"/>
                  </a:lnTo>
                  <a:lnTo>
                    <a:pt x="2509" y="244"/>
                  </a:lnTo>
                  <a:lnTo>
                    <a:pt x="2514" y="244"/>
                  </a:lnTo>
                  <a:lnTo>
                    <a:pt x="2514" y="249"/>
                  </a:lnTo>
                  <a:lnTo>
                    <a:pt x="2514" y="254"/>
                  </a:lnTo>
                  <a:lnTo>
                    <a:pt x="2509" y="254"/>
                  </a:lnTo>
                  <a:lnTo>
                    <a:pt x="2504" y="254"/>
                  </a:lnTo>
                  <a:lnTo>
                    <a:pt x="2504" y="259"/>
                  </a:lnTo>
                  <a:lnTo>
                    <a:pt x="2504" y="264"/>
                  </a:lnTo>
                  <a:lnTo>
                    <a:pt x="2499" y="264"/>
                  </a:lnTo>
                  <a:lnTo>
                    <a:pt x="2504" y="269"/>
                  </a:lnTo>
                  <a:lnTo>
                    <a:pt x="2504" y="273"/>
                  </a:lnTo>
                  <a:lnTo>
                    <a:pt x="2509" y="273"/>
                  </a:lnTo>
                  <a:lnTo>
                    <a:pt x="2509" y="278"/>
                  </a:lnTo>
                  <a:lnTo>
                    <a:pt x="2509" y="283"/>
                  </a:lnTo>
                  <a:lnTo>
                    <a:pt x="2504" y="283"/>
                  </a:lnTo>
                  <a:lnTo>
                    <a:pt x="2504" y="288"/>
                  </a:lnTo>
                  <a:lnTo>
                    <a:pt x="2504" y="293"/>
                  </a:lnTo>
                  <a:lnTo>
                    <a:pt x="2504" y="298"/>
                  </a:lnTo>
                  <a:lnTo>
                    <a:pt x="2509" y="298"/>
                  </a:lnTo>
                  <a:lnTo>
                    <a:pt x="2509" y="303"/>
                  </a:lnTo>
                  <a:lnTo>
                    <a:pt x="2509" y="308"/>
                  </a:lnTo>
                  <a:lnTo>
                    <a:pt x="2509" y="312"/>
                  </a:lnTo>
                  <a:lnTo>
                    <a:pt x="2514" y="312"/>
                  </a:lnTo>
                  <a:lnTo>
                    <a:pt x="2518" y="317"/>
                  </a:lnTo>
                  <a:lnTo>
                    <a:pt x="2518" y="322"/>
                  </a:lnTo>
                  <a:lnTo>
                    <a:pt x="2518" y="327"/>
                  </a:lnTo>
                  <a:lnTo>
                    <a:pt x="2523" y="327"/>
                  </a:lnTo>
                  <a:lnTo>
                    <a:pt x="2523" y="332"/>
                  </a:lnTo>
                  <a:lnTo>
                    <a:pt x="2518" y="337"/>
                  </a:lnTo>
                  <a:lnTo>
                    <a:pt x="2518" y="342"/>
                  </a:lnTo>
                  <a:lnTo>
                    <a:pt x="2523" y="347"/>
                  </a:lnTo>
                  <a:lnTo>
                    <a:pt x="2523" y="352"/>
                  </a:lnTo>
                  <a:lnTo>
                    <a:pt x="2518" y="356"/>
                  </a:lnTo>
                  <a:lnTo>
                    <a:pt x="2518" y="361"/>
                  </a:lnTo>
                  <a:lnTo>
                    <a:pt x="2518" y="366"/>
                  </a:lnTo>
                  <a:lnTo>
                    <a:pt x="2518" y="371"/>
                  </a:lnTo>
                  <a:lnTo>
                    <a:pt x="2523" y="376"/>
                  </a:lnTo>
                  <a:lnTo>
                    <a:pt x="2528" y="376"/>
                  </a:lnTo>
                  <a:lnTo>
                    <a:pt x="2528" y="381"/>
                  </a:lnTo>
                  <a:lnTo>
                    <a:pt x="2533" y="381"/>
                  </a:lnTo>
                  <a:lnTo>
                    <a:pt x="2533" y="386"/>
                  </a:lnTo>
                  <a:lnTo>
                    <a:pt x="2538" y="391"/>
                  </a:lnTo>
                  <a:lnTo>
                    <a:pt x="2538" y="395"/>
                  </a:lnTo>
                  <a:lnTo>
                    <a:pt x="2538" y="400"/>
                  </a:lnTo>
                  <a:lnTo>
                    <a:pt x="2533" y="400"/>
                  </a:lnTo>
                  <a:lnTo>
                    <a:pt x="2533" y="405"/>
                  </a:lnTo>
                  <a:lnTo>
                    <a:pt x="2533" y="410"/>
                  </a:lnTo>
                  <a:lnTo>
                    <a:pt x="2528" y="410"/>
                  </a:lnTo>
                  <a:lnTo>
                    <a:pt x="2528" y="415"/>
                  </a:lnTo>
                  <a:lnTo>
                    <a:pt x="2528" y="420"/>
                  </a:lnTo>
                  <a:lnTo>
                    <a:pt x="2528" y="425"/>
                  </a:lnTo>
                  <a:lnTo>
                    <a:pt x="2528" y="430"/>
                  </a:lnTo>
                  <a:lnTo>
                    <a:pt x="2533" y="430"/>
                  </a:lnTo>
                  <a:lnTo>
                    <a:pt x="2533" y="435"/>
                  </a:lnTo>
                  <a:lnTo>
                    <a:pt x="2538" y="435"/>
                  </a:lnTo>
                  <a:lnTo>
                    <a:pt x="2543" y="435"/>
                  </a:lnTo>
                  <a:lnTo>
                    <a:pt x="2543" y="439"/>
                  </a:lnTo>
                  <a:lnTo>
                    <a:pt x="2548" y="444"/>
                  </a:lnTo>
                  <a:lnTo>
                    <a:pt x="2553" y="444"/>
                  </a:lnTo>
                  <a:lnTo>
                    <a:pt x="2557" y="444"/>
                  </a:lnTo>
                  <a:lnTo>
                    <a:pt x="2562" y="444"/>
                  </a:lnTo>
                  <a:lnTo>
                    <a:pt x="2562" y="449"/>
                  </a:lnTo>
                  <a:lnTo>
                    <a:pt x="2567" y="449"/>
                  </a:lnTo>
                  <a:lnTo>
                    <a:pt x="2567" y="454"/>
                  </a:lnTo>
                  <a:lnTo>
                    <a:pt x="2572" y="454"/>
                  </a:lnTo>
                  <a:lnTo>
                    <a:pt x="2572" y="459"/>
                  </a:lnTo>
                  <a:lnTo>
                    <a:pt x="2577" y="459"/>
                  </a:lnTo>
                  <a:lnTo>
                    <a:pt x="2577" y="464"/>
                  </a:lnTo>
                  <a:lnTo>
                    <a:pt x="2582" y="469"/>
                  </a:lnTo>
                  <a:lnTo>
                    <a:pt x="2582" y="474"/>
                  </a:lnTo>
                  <a:lnTo>
                    <a:pt x="2582" y="478"/>
                  </a:lnTo>
                  <a:lnTo>
                    <a:pt x="2587" y="478"/>
                  </a:lnTo>
                  <a:lnTo>
                    <a:pt x="2592" y="478"/>
                  </a:lnTo>
                  <a:lnTo>
                    <a:pt x="2597" y="478"/>
                  </a:lnTo>
                  <a:lnTo>
                    <a:pt x="2601" y="478"/>
                  </a:lnTo>
                  <a:lnTo>
                    <a:pt x="2601" y="483"/>
                  </a:lnTo>
                  <a:lnTo>
                    <a:pt x="2606" y="483"/>
                  </a:lnTo>
                  <a:lnTo>
                    <a:pt x="2611" y="483"/>
                  </a:lnTo>
                  <a:lnTo>
                    <a:pt x="2611" y="488"/>
                  </a:lnTo>
                  <a:lnTo>
                    <a:pt x="2616" y="488"/>
                  </a:lnTo>
                  <a:lnTo>
                    <a:pt x="2621" y="488"/>
                  </a:lnTo>
                  <a:lnTo>
                    <a:pt x="2626" y="493"/>
                  </a:lnTo>
                  <a:lnTo>
                    <a:pt x="2626" y="498"/>
                  </a:lnTo>
                  <a:lnTo>
                    <a:pt x="2631" y="498"/>
                  </a:lnTo>
                  <a:lnTo>
                    <a:pt x="2636" y="498"/>
                  </a:lnTo>
                  <a:lnTo>
                    <a:pt x="2640" y="503"/>
                  </a:lnTo>
                  <a:lnTo>
                    <a:pt x="2645" y="503"/>
                  </a:lnTo>
                  <a:lnTo>
                    <a:pt x="2650" y="503"/>
                  </a:lnTo>
                  <a:lnTo>
                    <a:pt x="2655" y="503"/>
                  </a:lnTo>
                  <a:lnTo>
                    <a:pt x="2660" y="503"/>
                  </a:lnTo>
                  <a:lnTo>
                    <a:pt x="2665" y="503"/>
                  </a:lnTo>
                  <a:lnTo>
                    <a:pt x="2670" y="503"/>
                  </a:lnTo>
                  <a:lnTo>
                    <a:pt x="2675" y="503"/>
                  </a:lnTo>
                  <a:lnTo>
                    <a:pt x="2679" y="503"/>
                  </a:lnTo>
                  <a:lnTo>
                    <a:pt x="2684" y="503"/>
                  </a:lnTo>
                  <a:lnTo>
                    <a:pt x="2689" y="503"/>
                  </a:lnTo>
                  <a:lnTo>
                    <a:pt x="2694" y="503"/>
                  </a:lnTo>
                  <a:lnTo>
                    <a:pt x="2699" y="503"/>
                  </a:lnTo>
                  <a:lnTo>
                    <a:pt x="2699" y="508"/>
                  </a:lnTo>
                  <a:lnTo>
                    <a:pt x="2699" y="513"/>
                  </a:lnTo>
                  <a:lnTo>
                    <a:pt x="2699" y="518"/>
                  </a:lnTo>
                  <a:lnTo>
                    <a:pt x="2699" y="522"/>
                  </a:lnTo>
                  <a:lnTo>
                    <a:pt x="2704" y="522"/>
                  </a:lnTo>
                  <a:lnTo>
                    <a:pt x="2704" y="527"/>
                  </a:lnTo>
                  <a:lnTo>
                    <a:pt x="2699" y="527"/>
                  </a:lnTo>
                  <a:lnTo>
                    <a:pt x="2704" y="532"/>
                  </a:lnTo>
                  <a:lnTo>
                    <a:pt x="2709" y="537"/>
                  </a:lnTo>
                  <a:lnTo>
                    <a:pt x="2709" y="532"/>
                  </a:lnTo>
                  <a:lnTo>
                    <a:pt x="2714" y="532"/>
                  </a:lnTo>
                  <a:lnTo>
                    <a:pt x="2719" y="532"/>
                  </a:lnTo>
                  <a:lnTo>
                    <a:pt x="2723" y="532"/>
                  </a:lnTo>
                  <a:lnTo>
                    <a:pt x="2723" y="527"/>
                  </a:lnTo>
                  <a:lnTo>
                    <a:pt x="2728" y="527"/>
                  </a:lnTo>
                  <a:lnTo>
                    <a:pt x="2733" y="527"/>
                  </a:lnTo>
                  <a:lnTo>
                    <a:pt x="2738" y="532"/>
                  </a:lnTo>
                  <a:lnTo>
                    <a:pt x="2743" y="532"/>
                  </a:lnTo>
                  <a:lnTo>
                    <a:pt x="2748" y="532"/>
                  </a:lnTo>
                  <a:lnTo>
                    <a:pt x="2748" y="537"/>
                  </a:lnTo>
                  <a:lnTo>
                    <a:pt x="2753" y="542"/>
                  </a:lnTo>
                  <a:lnTo>
                    <a:pt x="2758" y="542"/>
                  </a:lnTo>
                  <a:lnTo>
                    <a:pt x="2762" y="542"/>
                  </a:lnTo>
                  <a:lnTo>
                    <a:pt x="2762" y="547"/>
                  </a:lnTo>
                  <a:lnTo>
                    <a:pt x="2767" y="542"/>
                  </a:lnTo>
                  <a:lnTo>
                    <a:pt x="2767" y="547"/>
                  </a:lnTo>
                  <a:lnTo>
                    <a:pt x="2772" y="547"/>
                  </a:lnTo>
                  <a:lnTo>
                    <a:pt x="2777" y="547"/>
                  </a:lnTo>
                  <a:lnTo>
                    <a:pt x="2777" y="552"/>
                  </a:lnTo>
                  <a:lnTo>
                    <a:pt x="2782" y="552"/>
                  </a:lnTo>
                  <a:lnTo>
                    <a:pt x="2782" y="547"/>
                  </a:lnTo>
                  <a:lnTo>
                    <a:pt x="2787" y="542"/>
                  </a:lnTo>
                  <a:lnTo>
                    <a:pt x="2792" y="542"/>
                  </a:lnTo>
                  <a:lnTo>
                    <a:pt x="2792" y="537"/>
                  </a:lnTo>
                  <a:lnTo>
                    <a:pt x="2792" y="532"/>
                  </a:lnTo>
                  <a:lnTo>
                    <a:pt x="2797" y="532"/>
                  </a:lnTo>
                  <a:lnTo>
                    <a:pt x="2802" y="532"/>
                  </a:lnTo>
                  <a:lnTo>
                    <a:pt x="2806" y="532"/>
                  </a:lnTo>
                  <a:lnTo>
                    <a:pt x="2811" y="537"/>
                  </a:lnTo>
                  <a:lnTo>
                    <a:pt x="2816" y="537"/>
                  </a:lnTo>
                  <a:lnTo>
                    <a:pt x="2821" y="537"/>
                  </a:lnTo>
                  <a:lnTo>
                    <a:pt x="2821" y="542"/>
                  </a:lnTo>
                  <a:lnTo>
                    <a:pt x="2826" y="542"/>
                  </a:lnTo>
                  <a:lnTo>
                    <a:pt x="2831" y="542"/>
                  </a:lnTo>
                  <a:lnTo>
                    <a:pt x="2836" y="547"/>
                  </a:lnTo>
                  <a:lnTo>
                    <a:pt x="2841" y="547"/>
                  </a:lnTo>
                  <a:lnTo>
                    <a:pt x="2845" y="547"/>
                  </a:lnTo>
                  <a:lnTo>
                    <a:pt x="2850" y="547"/>
                  </a:lnTo>
                  <a:lnTo>
                    <a:pt x="2855" y="547"/>
                  </a:lnTo>
                  <a:lnTo>
                    <a:pt x="2865" y="537"/>
                  </a:lnTo>
                  <a:lnTo>
                    <a:pt x="2870" y="537"/>
                  </a:lnTo>
                  <a:lnTo>
                    <a:pt x="2875" y="537"/>
                  </a:lnTo>
                  <a:lnTo>
                    <a:pt x="2875" y="532"/>
                  </a:lnTo>
                  <a:lnTo>
                    <a:pt x="2880" y="532"/>
                  </a:lnTo>
                  <a:lnTo>
                    <a:pt x="2880" y="527"/>
                  </a:lnTo>
                  <a:lnTo>
                    <a:pt x="2880" y="522"/>
                  </a:lnTo>
                  <a:lnTo>
                    <a:pt x="2884" y="522"/>
                  </a:lnTo>
                  <a:lnTo>
                    <a:pt x="2889" y="522"/>
                  </a:lnTo>
                  <a:lnTo>
                    <a:pt x="2889" y="518"/>
                  </a:lnTo>
                  <a:lnTo>
                    <a:pt x="2894" y="518"/>
                  </a:lnTo>
                  <a:lnTo>
                    <a:pt x="2894" y="513"/>
                  </a:lnTo>
                  <a:lnTo>
                    <a:pt x="2894" y="508"/>
                  </a:lnTo>
                  <a:lnTo>
                    <a:pt x="2899" y="508"/>
                  </a:lnTo>
                  <a:lnTo>
                    <a:pt x="2899" y="503"/>
                  </a:lnTo>
                  <a:lnTo>
                    <a:pt x="2904" y="503"/>
                  </a:lnTo>
                  <a:lnTo>
                    <a:pt x="2909" y="503"/>
                  </a:lnTo>
                  <a:lnTo>
                    <a:pt x="2914" y="503"/>
                  </a:lnTo>
                  <a:lnTo>
                    <a:pt x="2919" y="503"/>
                  </a:lnTo>
                  <a:lnTo>
                    <a:pt x="2924" y="503"/>
                  </a:lnTo>
                  <a:lnTo>
                    <a:pt x="2928" y="503"/>
                  </a:lnTo>
                  <a:lnTo>
                    <a:pt x="2933" y="503"/>
                  </a:lnTo>
                  <a:lnTo>
                    <a:pt x="2938" y="503"/>
                  </a:lnTo>
                  <a:lnTo>
                    <a:pt x="2943" y="498"/>
                  </a:lnTo>
                  <a:lnTo>
                    <a:pt x="2948" y="498"/>
                  </a:lnTo>
                  <a:lnTo>
                    <a:pt x="2948" y="493"/>
                  </a:lnTo>
                  <a:lnTo>
                    <a:pt x="2953" y="493"/>
                  </a:lnTo>
                  <a:lnTo>
                    <a:pt x="2958" y="493"/>
                  </a:lnTo>
                  <a:lnTo>
                    <a:pt x="2963" y="493"/>
                  </a:lnTo>
                  <a:lnTo>
                    <a:pt x="2963" y="498"/>
                  </a:lnTo>
                  <a:lnTo>
                    <a:pt x="2963" y="493"/>
                  </a:lnTo>
                  <a:lnTo>
                    <a:pt x="2967" y="493"/>
                  </a:lnTo>
                  <a:lnTo>
                    <a:pt x="2967" y="498"/>
                  </a:lnTo>
                  <a:lnTo>
                    <a:pt x="2972" y="493"/>
                  </a:lnTo>
                  <a:lnTo>
                    <a:pt x="2977" y="493"/>
                  </a:lnTo>
                  <a:lnTo>
                    <a:pt x="2977" y="488"/>
                  </a:lnTo>
                  <a:lnTo>
                    <a:pt x="2982" y="488"/>
                  </a:lnTo>
                  <a:lnTo>
                    <a:pt x="2987" y="488"/>
                  </a:lnTo>
                  <a:lnTo>
                    <a:pt x="2987" y="483"/>
                  </a:lnTo>
                  <a:lnTo>
                    <a:pt x="2992" y="483"/>
                  </a:lnTo>
                  <a:lnTo>
                    <a:pt x="2992" y="478"/>
                  </a:lnTo>
                  <a:lnTo>
                    <a:pt x="2997" y="478"/>
                  </a:lnTo>
                  <a:lnTo>
                    <a:pt x="3002" y="478"/>
                  </a:lnTo>
                  <a:lnTo>
                    <a:pt x="3002" y="483"/>
                  </a:lnTo>
                  <a:lnTo>
                    <a:pt x="3006" y="483"/>
                  </a:lnTo>
                  <a:lnTo>
                    <a:pt x="3011" y="483"/>
                  </a:lnTo>
                  <a:lnTo>
                    <a:pt x="3016" y="483"/>
                  </a:lnTo>
                  <a:lnTo>
                    <a:pt x="3021" y="483"/>
                  </a:lnTo>
                  <a:lnTo>
                    <a:pt x="3026" y="483"/>
                  </a:lnTo>
                  <a:lnTo>
                    <a:pt x="3031" y="478"/>
                  </a:lnTo>
                  <a:lnTo>
                    <a:pt x="3036" y="478"/>
                  </a:lnTo>
                  <a:lnTo>
                    <a:pt x="3046" y="474"/>
                  </a:lnTo>
                  <a:lnTo>
                    <a:pt x="3050" y="469"/>
                  </a:lnTo>
                  <a:lnTo>
                    <a:pt x="3050" y="464"/>
                  </a:lnTo>
                  <a:lnTo>
                    <a:pt x="3060" y="459"/>
                  </a:lnTo>
                  <a:lnTo>
                    <a:pt x="3065" y="459"/>
                  </a:lnTo>
                  <a:lnTo>
                    <a:pt x="3070" y="464"/>
                  </a:lnTo>
                  <a:lnTo>
                    <a:pt x="3075" y="464"/>
                  </a:lnTo>
                  <a:lnTo>
                    <a:pt x="3080" y="469"/>
                  </a:lnTo>
                  <a:lnTo>
                    <a:pt x="3080" y="464"/>
                  </a:lnTo>
                  <a:lnTo>
                    <a:pt x="3089" y="469"/>
                  </a:lnTo>
                  <a:lnTo>
                    <a:pt x="3094" y="464"/>
                  </a:lnTo>
                  <a:lnTo>
                    <a:pt x="3099" y="469"/>
                  </a:lnTo>
                  <a:lnTo>
                    <a:pt x="3104" y="469"/>
                  </a:lnTo>
                  <a:lnTo>
                    <a:pt x="3104" y="474"/>
                  </a:lnTo>
                  <a:lnTo>
                    <a:pt x="3109" y="474"/>
                  </a:lnTo>
                  <a:lnTo>
                    <a:pt x="3114" y="474"/>
                  </a:lnTo>
                  <a:lnTo>
                    <a:pt x="3119" y="474"/>
                  </a:lnTo>
                  <a:lnTo>
                    <a:pt x="3124" y="474"/>
                  </a:lnTo>
                  <a:lnTo>
                    <a:pt x="3128" y="474"/>
                  </a:lnTo>
                  <a:lnTo>
                    <a:pt x="3133" y="474"/>
                  </a:lnTo>
                  <a:lnTo>
                    <a:pt x="3143" y="469"/>
                  </a:lnTo>
                  <a:lnTo>
                    <a:pt x="3148" y="469"/>
                  </a:lnTo>
                  <a:lnTo>
                    <a:pt x="3153" y="474"/>
                  </a:lnTo>
                  <a:lnTo>
                    <a:pt x="3158" y="474"/>
                  </a:lnTo>
                  <a:lnTo>
                    <a:pt x="3158" y="478"/>
                  </a:lnTo>
                  <a:lnTo>
                    <a:pt x="3163" y="478"/>
                  </a:lnTo>
                  <a:lnTo>
                    <a:pt x="3163" y="474"/>
                  </a:lnTo>
                  <a:lnTo>
                    <a:pt x="3168" y="474"/>
                  </a:lnTo>
                  <a:lnTo>
                    <a:pt x="3172" y="474"/>
                  </a:lnTo>
                  <a:lnTo>
                    <a:pt x="3177" y="478"/>
                  </a:lnTo>
                  <a:lnTo>
                    <a:pt x="3182" y="478"/>
                  </a:lnTo>
                  <a:lnTo>
                    <a:pt x="3187" y="478"/>
                  </a:lnTo>
                  <a:lnTo>
                    <a:pt x="3187" y="483"/>
                  </a:lnTo>
                  <a:lnTo>
                    <a:pt x="3192" y="483"/>
                  </a:lnTo>
                  <a:lnTo>
                    <a:pt x="3192" y="488"/>
                  </a:lnTo>
                  <a:lnTo>
                    <a:pt x="3187" y="488"/>
                  </a:lnTo>
                  <a:lnTo>
                    <a:pt x="3187" y="493"/>
                  </a:lnTo>
                  <a:lnTo>
                    <a:pt x="3192" y="493"/>
                  </a:lnTo>
                  <a:lnTo>
                    <a:pt x="3192" y="498"/>
                  </a:lnTo>
                  <a:lnTo>
                    <a:pt x="3197" y="498"/>
                  </a:lnTo>
                  <a:lnTo>
                    <a:pt x="3207" y="493"/>
                  </a:lnTo>
                  <a:lnTo>
                    <a:pt x="3207" y="498"/>
                  </a:lnTo>
                  <a:lnTo>
                    <a:pt x="3211" y="498"/>
                  </a:lnTo>
                  <a:lnTo>
                    <a:pt x="3216" y="498"/>
                  </a:lnTo>
                  <a:lnTo>
                    <a:pt x="3216" y="503"/>
                  </a:lnTo>
                  <a:lnTo>
                    <a:pt x="3221" y="503"/>
                  </a:lnTo>
                  <a:lnTo>
                    <a:pt x="3226" y="508"/>
                  </a:lnTo>
                  <a:lnTo>
                    <a:pt x="3231" y="508"/>
                  </a:lnTo>
                  <a:lnTo>
                    <a:pt x="3236" y="503"/>
                  </a:lnTo>
                  <a:lnTo>
                    <a:pt x="3246" y="498"/>
                  </a:lnTo>
                  <a:lnTo>
                    <a:pt x="3251" y="498"/>
                  </a:lnTo>
                  <a:lnTo>
                    <a:pt x="3251" y="503"/>
                  </a:lnTo>
                  <a:lnTo>
                    <a:pt x="3255" y="503"/>
                  </a:lnTo>
                  <a:lnTo>
                    <a:pt x="3260" y="503"/>
                  </a:lnTo>
                  <a:lnTo>
                    <a:pt x="3260" y="498"/>
                  </a:lnTo>
                  <a:lnTo>
                    <a:pt x="3265" y="498"/>
                  </a:lnTo>
                  <a:lnTo>
                    <a:pt x="3270" y="493"/>
                  </a:lnTo>
                  <a:lnTo>
                    <a:pt x="3275" y="498"/>
                  </a:lnTo>
                  <a:lnTo>
                    <a:pt x="3280" y="498"/>
                  </a:lnTo>
                  <a:lnTo>
                    <a:pt x="3285" y="498"/>
                  </a:lnTo>
                  <a:lnTo>
                    <a:pt x="3294" y="498"/>
                  </a:lnTo>
                  <a:lnTo>
                    <a:pt x="3299" y="503"/>
                  </a:lnTo>
                  <a:lnTo>
                    <a:pt x="3309" y="503"/>
                  </a:lnTo>
                  <a:lnTo>
                    <a:pt x="3319" y="508"/>
                  </a:lnTo>
                  <a:lnTo>
                    <a:pt x="3324" y="508"/>
                  </a:lnTo>
                  <a:lnTo>
                    <a:pt x="3329" y="513"/>
                  </a:lnTo>
                  <a:lnTo>
                    <a:pt x="3338" y="518"/>
                  </a:lnTo>
                  <a:lnTo>
                    <a:pt x="3343" y="527"/>
                  </a:lnTo>
                  <a:lnTo>
                    <a:pt x="3353" y="532"/>
                  </a:lnTo>
                  <a:lnTo>
                    <a:pt x="3353" y="537"/>
                  </a:lnTo>
                  <a:lnTo>
                    <a:pt x="3353" y="542"/>
                  </a:lnTo>
                  <a:lnTo>
                    <a:pt x="3353" y="547"/>
                  </a:lnTo>
                  <a:lnTo>
                    <a:pt x="3358" y="547"/>
                  </a:lnTo>
                  <a:lnTo>
                    <a:pt x="3358" y="552"/>
                  </a:lnTo>
                  <a:lnTo>
                    <a:pt x="3363" y="562"/>
                  </a:lnTo>
                  <a:lnTo>
                    <a:pt x="3368" y="566"/>
                  </a:lnTo>
                  <a:lnTo>
                    <a:pt x="3368" y="571"/>
                  </a:lnTo>
                  <a:lnTo>
                    <a:pt x="3373" y="571"/>
                  </a:lnTo>
                  <a:lnTo>
                    <a:pt x="3377" y="571"/>
                  </a:lnTo>
                  <a:lnTo>
                    <a:pt x="3377" y="576"/>
                  </a:lnTo>
                  <a:lnTo>
                    <a:pt x="3382" y="581"/>
                  </a:lnTo>
                  <a:lnTo>
                    <a:pt x="3387" y="581"/>
                  </a:lnTo>
                  <a:lnTo>
                    <a:pt x="3387" y="586"/>
                  </a:lnTo>
                  <a:lnTo>
                    <a:pt x="3392" y="586"/>
                  </a:lnTo>
                  <a:lnTo>
                    <a:pt x="3397" y="586"/>
                  </a:lnTo>
                  <a:lnTo>
                    <a:pt x="3402" y="581"/>
                  </a:lnTo>
                  <a:lnTo>
                    <a:pt x="3407" y="581"/>
                  </a:lnTo>
                  <a:lnTo>
                    <a:pt x="3412" y="586"/>
                  </a:lnTo>
                  <a:lnTo>
                    <a:pt x="3416" y="586"/>
                  </a:lnTo>
                  <a:lnTo>
                    <a:pt x="3421" y="591"/>
                  </a:lnTo>
                  <a:lnTo>
                    <a:pt x="3426" y="591"/>
                  </a:lnTo>
                  <a:lnTo>
                    <a:pt x="3431" y="591"/>
                  </a:lnTo>
                  <a:lnTo>
                    <a:pt x="3436" y="591"/>
                  </a:lnTo>
                  <a:lnTo>
                    <a:pt x="3441" y="591"/>
                  </a:lnTo>
                  <a:lnTo>
                    <a:pt x="3446" y="586"/>
                  </a:lnTo>
                  <a:lnTo>
                    <a:pt x="3451" y="591"/>
                  </a:lnTo>
                  <a:lnTo>
                    <a:pt x="3455" y="591"/>
                  </a:lnTo>
                  <a:lnTo>
                    <a:pt x="3460" y="591"/>
                  </a:lnTo>
                  <a:lnTo>
                    <a:pt x="3465" y="591"/>
                  </a:lnTo>
                  <a:lnTo>
                    <a:pt x="3470" y="591"/>
                  </a:lnTo>
                  <a:lnTo>
                    <a:pt x="3475" y="591"/>
                  </a:lnTo>
                  <a:lnTo>
                    <a:pt x="3480" y="591"/>
                  </a:lnTo>
                  <a:lnTo>
                    <a:pt x="3485" y="591"/>
                  </a:lnTo>
                  <a:lnTo>
                    <a:pt x="3485" y="596"/>
                  </a:lnTo>
                  <a:lnTo>
                    <a:pt x="3490" y="601"/>
                  </a:lnTo>
                  <a:lnTo>
                    <a:pt x="3495" y="601"/>
                  </a:lnTo>
                  <a:lnTo>
                    <a:pt x="3495" y="596"/>
                  </a:lnTo>
                  <a:lnTo>
                    <a:pt x="3499" y="596"/>
                  </a:lnTo>
                  <a:lnTo>
                    <a:pt x="3499" y="601"/>
                  </a:lnTo>
                  <a:lnTo>
                    <a:pt x="3504" y="601"/>
                  </a:lnTo>
                  <a:lnTo>
                    <a:pt x="3509" y="601"/>
                  </a:lnTo>
                  <a:lnTo>
                    <a:pt x="3514" y="601"/>
                  </a:lnTo>
                  <a:lnTo>
                    <a:pt x="3519" y="601"/>
                  </a:lnTo>
                  <a:lnTo>
                    <a:pt x="3524" y="601"/>
                  </a:lnTo>
                  <a:lnTo>
                    <a:pt x="3519" y="615"/>
                  </a:lnTo>
                  <a:lnTo>
                    <a:pt x="3514" y="615"/>
                  </a:lnTo>
                  <a:lnTo>
                    <a:pt x="3514" y="620"/>
                  </a:lnTo>
                  <a:lnTo>
                    <a:pt x="3519" y="620"/>
                  </a:lnTo>
                  <a:lnTo>
                    <a:pt x="3519" y="625"/>
                  </a:lnTo>
                  <a:lnTo>
                    <a:pt x="3519" y="630"/>
                  </a:lnTo>
                  <a:lnTo>
                    <a:pt x="3519" y="635"/>
                  </a:lnTo>
                  <a:lnTo>
                    <a:pt x="3519" y="640"/>
                  </a:lnTo>
                  <a:lnTo>
                    <a:pt x="3519" y="645"/>
                  </a:lnTo>
                  <a:lnTo>
                    <a:pt x="3524" y="645"/>
                  </a:lnTo>
                  <a:lnTo>
                    <a:pt x="3524" y="649"/>
                  </a:lnTo>
                  <a:lnTo>
                    <a:pt x="3524" y="654"/>
                  </a:lnTo>
                  <a:lnTo>
                    <a:pt x="3519" y="654"/>
                  </a:lnTo>
                  <a:lnTo>
                    <a:pt x="3519" y="659"/>
                  </a:lnTo>
                  <a:lnTo>
                    <a:pt x="3519" y="664"/>
                  </a:lnTo>
                  <a:lnTo>
                    <a:pt x="3519" y="669"/>
                  </a:lnTo>
                  <a:lnTo>
                    <a:pt x="3524" y="669"/>
                  </a:lnTo>
                  <a:lnTo>
                    <a:pt x="3529" y="669"/>
                  </a:lnTo>
                  <a:lnTo>
                    <a:pt x="3529" y="674"/>
                  </a:lnTo>
                  <a:lnTo>
                    <a:pt x="3524" y="674"/>
                  </a:lnTo>
                  <a:lnTo>
                    <a:pt x="3529" y="679"/>
                  </a:lnTo>
                  <a:close/>
                </a:path>
              </a:pathLst>
            </a:custGeom>
            <a:gradFill rotWithShape="1">
              <a:gsLst>
                <a:gs pos="0">
                  <a:schemeClr val="accent1">
                    <a:gamma/>
                    <a:tint val="0"/>
                    <a:invGamma/>
                  </a:schemeClr>
                </a:gs>
                <a:gs pos="100000">
                  <a:schemeClr val="accent1">
                    <a:alpha val="39999"/>
                  </a:schemeClr>
                </a:gs>
              </a:gsLst>
              <a:path path="rect">
                <a:fillToRect l="50000" t="50000" r="50000" b="50000"/>
              </a:path>
            </a:gradFill>
            <a:ln w="9525">
              <a:solidFill>
                <a:srgbClr val="FFFF00"/>
              </a:solidFill>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18" name="Freeform 6"/>
            <p:cNvSpPr>
              <a:spLocks/>
            </p:cNvSpPr>
            <p:nvPr/>
          </p:nvSpPr>
          <p:spPr bwMode="auto">
            <a:xfrm>
              <a:off x="852" y="5777"/>
              <a:ext cx="16" cy="11"/>
            </a:xfrm>
            <a:custGeom>
              <a:avLst/>
              <a:gdLst/>
              <a:ahLst/>
              <a:cxnLst>
                <a:cxn ang="0">
                  <a:pos x="39" y="20"/>
                </a:cxn>
                <a:cxn ang="0">
                  <a:pos x="39" y="15"/>
                </a:cxn>
                <a:cxn ang="0">
                  <a:pos x="39" y="10"/>
                </a:cxn>
                <a:cxn ang="0">
                  <a:pos x="34"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20" y="39"/>
                  </a:lnTo>
                  <a:lnTo>
                    <a:pt x="20" y="39"/>
                  </a:lnTo>
                  <a:lnTo>
                    <a:pt x="25" y="39"/>
                  </a:lnTo>
                  <a:lnTo>
                    <a:pt x="30" y="39"/>
                  </a:lnTo>
                  <a:lnTo>
                    <a:pt x="30"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19" name="Freeform 7"/>
            <p:cNvSpPr>
              <a:spLocks/>
            </p:cNvSpPr>
            <p:nvPr/>
          </p:nvSpPr>
          <p:spPr bwMode="auto">
            <a:xfrm>
              <a:off x="910" y="5994"/>
              <a:ext cx="12"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9" y="0"/>
                </a:cxn>
                <a:cxn ang="0">
                  <a:pos x="9" y="5"/>
                </a:cxn>
                <a:cxn ang="0">
                  <a:pos x="4" y="10"/>
                </a:cxn>
                <a:cxn ang="0">
                  <a:pos x="0" y="10"/>
                </a:cxn>
                <a:cxn ang="0">
                  <a:pos x="0" y="15"/>
                </a:cxn>
                <a:cxn ang="0">
                  <a:pos x="0" y="20"/>
                </a:cxn>
                <a:cxn ang="0">
                  <a:pos x="0" y="20"/>
                </a:cxn>
                <a:cxn ang="0">
                  <a:pos x="0" y="24"/>
                </a:cxn>
                <a:cxn ang="0">
                  <a:pos x="0" y="29"/>
                </a:cxn>
                <a:cxn ang="0">
                  <a:pos x="4" y="29"/>
                </a:cxn>
                <a:cxn ang="0">
                  <a:pos x="9" y="34"/>
                </a:cxn>
                <a:cxn ang="0">
                  <a:pos x="9" y="39"/>
                </a:cxn>
                <a:cxn ang="0">
                  <a:pos x="14" y="39"/>
                </a:cxn>
                <a:cxn ang="0">
                  <a:pos x="19" y="39"/>
                </a:cxn>
                <a:cxn ang="0">
                  <a:pos x="19" y="39"/>
                </a:cxn>
                <a:cxn ang="0">
                  <a:pos x="24" y="39"/>
                </a:cxn>
                <a:cxn ang="0">
                  <a:pos x="29" y="39"/>
                </a:cxn>
                <a:cxn ang="0">
                  <a:pos x="29"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9" y="0"/>
                  </a:lnTo>
                  <a:lnTo>
                    <a:pt x="9" y="5"/>
                  </a:lnTo>
                  <a:lnTo>
                    <a:pt x="4" y="10"/>
                  </a:lnTo>
                  <a:lnTo>
                    <a:pt x="0" y="10"/>
                  </a:lnTo>
                  <a:lnTo>
                    <a:pt x="0" y="15"/>
                  </a:lnTo>
                  <a:lnTo>
                    <a:pt x="0" y="20"/>
                  </a:lnTo>
                  <a:lnTo>
                    <a:pt x="0" y="20"/>
                  </a:lnTo>
                  <a:lnTo>
                    <a:pt x="0" y="24"/>
                  </a:lnTo>
                  <a:lnTo>
                    <a:pt x="0" y="29"/>
                  </a:lnTo>
                  <a:lnTo>
                    <a:pt x="4" y="29"/>
                  </a:lnTo>
                  <a:lnTo>
                    <a:pt x="9" y="34"/>
                  </a:lnTo>
                  <a:lnTo>
                    <a:pt x="9" y="39"/>
                  </a:lnTo>
                  <a:lnTo>
                    <a:pt x="14" y="39"/>
                  </a:lnTo>
                  <a:lnTo>
                    <a:pt x="19" y="39"/>
                  </a:lnTo>
                  <a:lnTo>
                    <a:pt x="19" y="39"/>
                  </a:lnTo>
                  <a:lnTo>
                    <a:pt x="24" y="39"/>
                  </a:lnTo>
                  <a:lnTo>
                    <a:pt x="29" y="39"/>
                  </a:lnTo>
                  <a:lnTo>
                    <a:pt x="29"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0" name="Freeform 8"/>
            <p:cNvSpPr>
              <a:spLocks/>
            </p:cNvSpPr>
            <p:nvPr/>
          </p:nvSpPr>
          <p:spPr bwMode="auto">
            <a:xfrm>
              <a:off x="910" y="5989"/>
              <a:ext cx="12"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9" y="0"/>
                </a:cxn>
                <a:cxn ang="0">
                  <a:pos x="9" y="5"/>
                </a:cxn>
                <a:cxn ang="0">
                  <a:pos x="4" y="10"/>
                </a:cxn>
                <a:cxn ang="0">
                  <a:pos x="0" y="10"/>
                </a:cxn>
                <a:cxn ang="0">
                  <a:pos x="0" y="15"/>
                </a:cxn>
                <a:cxn ang="0">
                  <a:pos x="0" y="20"/>
                </a:cxn>
                <a:cxn ang="0">
                  <a:pos x="0" y="20"/>
                </a:cxn>
                <a:cxn ang="0">
                  <a:pos x="0" y="25"/>
                </a:cxn>
                <a:cxn ang="0">
                  <a:pos x="0" y="30"/>
                </a:cxn>
                <a:cxn ang="0">
                  <a:pos x="4" y="30"/>
                </a:cxn>
                <a:cxn ang="0">
                  <a:pos x="9" y="35"/>
                </a:cxn>
                <a:cxn ang="0">
                  <a:pos x="9" y="39"/>
                </a:cxn>
                <a:cxn ang="0">
                  <a:pos x="14" y="39"/>
                </a:cxn>
                <a:cxn ang="0">
                  <a:pos x="19" y="39"/>
                </a:cxn>
                <a:cxn ang="0">
                  <a:pos x="19" y="39"/>
                </a:cxn>
                <a:cxn ang="0">
                  <a:pos x="24" y="39"/>
                </a:cxn>
                <a:cxn ang="0">
                  <a:pos x="29" y="39"/>
                </a:cxn>
                <a:cxn ang="0">
                  <a:pos x="29" y="35"/>
                </a:cxn>
                <a:cxn ang="0">
                  <a:pos x="34" y="30"/>
                </a:cxn>
                <a:cxn ang="0">
                  <a:pos x="39" y="30"/>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9" y="0"/>
                  </a:lnTo>
                  <a:lnTo>
                    <a:pt x="9" y="5"/>
                  </a:lnTo>
                  <a:lnTo>
                    <a:pt x="4" y="10"/>
                  </a:lnTo>
                  <a:lnTo>
                    <a:pt x="0" y="10"/>
                  </a:lnTo>
                  <a:lnTo>
                    <a:pt x="0" y="15"/>
                  </a:lnTo>
                  <a:lnTo>
                    <a:pt x="0" y="20"/>
                  </a:lnTo>
                  <a:lnTo>
                    <a:pt x="0" y="20"/>
                  </a:lnTo>
                  <a:lnTo>
                    <a:pt x="0" y="25"/>
                  </a:lnTo>
                  <a:lnTo>
                    <a:pt x="0" y="30"/>
                  </a:lnTo>
                  <a:lnTo>
                    <a:pt x="4" y="30"/>
                  </a:lnTo>
                  <a:lnTo>
                    <a:pt x="9" y="35"/>
                  </a:lnTo>
                  <a:lnTo>
                    <a:pt x="9" y="39"/>
                  </a:lnTo>
                  <a:lnTo>
                    <a:pt x="14" y="39"/>
                  </a:lnTo>
                  <a:lnTo>
                    <a:pt x="19" y="39"/>
                  </a:lnTo>
                  <a:lnTo>
                    <a:pt x="19" y="39"/>
                  </a:lnTo>
                  <a:lnTo>
                    <a:pt x="24" y="39"/>
                  </a:lnTo>
                  <a:lnTo>
                    <a:pt x="29" y="39"/>
                  </a:lnTo>
                  <a:lnTo>
                    <a:pt x="29" y="35"/>
                  </a:lnTo>
                  <a:lnTo>
                    <a:pt x="34"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1" name="Freeform 9"/>
            <p:cNvSpPr>
              <a:spLocks/>
            </p:cNvSpPr>
            <p:nvPr/>
          </p:nvSpPr>
          <p:spPr bwMode="auto">
            <a:xfrm>
              <a:off x="910" y="5992"/>
              <a:ext cx="12"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9" y="0"/>
                </a:cxn>
                <a:cxn ang="0">
                  <a:pos x="9" y="5"/>
                </a:cxn>
                <a:cxn ang="0">
                  <a:pos x="4" y="10"/>
                </a:cxn>
                <a:cxn ang="0">
                  <a:pos x="0" y="10"/>
                </a:cxn>
                <a:cxn ang="0">
                  <a:pos x="0" y="15"/>
                </a:cxn>
                <a:cxn ang="0">
                  <a:pos x="0" y="20"/>
                </a:cxn>
                <a:cxn ang="0">
                  <a:pos x="0" y="20"/>
                </a:cxn>
                <a:cxn ang="0">
                  <a:pos x="0" y="25"/>
                </a:cxn>
                <a:cxn ang="0">
                  <a:pos x="0" y="29"/>
                </a:cxn>
                <a:cxn ang="0">
                  <a:pos x="4" y="29"/>
                </a:cxn>
                <a:cxn ang="0">
                  <a:pos x="9" y="34"/>
                </a:cxn>
                <a:cxn ang="0">
                  <a:pos x="9" y="39"/>
                </a:cxn>
                <a:cxn ang="0">
                  <a:pos x="14" y="39"/>
                </a:cxn>
                <a:cxn ang="0">
                  <a:pos x="19" y="39"/>
                </a:cxn>
                <a:cxn ang="0">
                  <a:pos x="19" y="39"/>
                </a:cxn>
                <a:cxn ang="0">
                  <a:pos x="24" y="39"/>
                </a:cxn>
                <a:cxn ang="0">
                  <a:pos x="29" y="39"/>
                </a:cxn>
                <a:cxn ang="0">
                  <a:pos x="29"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9" y="0"/>
                  </a:lnTo>
                  <a:lnTo>
                    <a:pt x="9" y="5"/>
                  </a:lnTo>
                  <a:lnTo>
                    <a:pt x="4" y="10"/>
                  </a:lnTo>
                  <a:lnTo>
                    <a:pt x="0" y="10"/>
                  </a:lnTo>
                  <a:lnTo>
                    <a:pt x="0" y="15"/>
                  </a:lnTo>
                  <a:lnTo>
                    <a:pt x="0" y="20"/>
                  </a:lnTo>
                  <a:lnTo>
                    <a:pt x="0" y="20"/>
                  </a:lnTo>
                  <a:lnTo>
                    <a:pt x="0" y="25"/>
                  </a:lnTo>
                  <a:lnTo>
                    <a:pt x="0" y="29"/>
                  </a:lnTo>
                  <a:lnTo>
                    <a:pt x="4" y="29"/>
                  </a:lnTo>
                  <a:lnTo>
                    <a:pt x="9" y="34"/>
                  </a:lnTo>
                  <a:lnTo>
                    <a:pt x="9" y="39"/>
                  </a:lnTo>
                  <a:lnTo>
                    <a:pt x="14" y="39"/>
                  </a:lnTo>
                  <a:lnTo>
                    <a:pt x="19" y="39"/>
                  </a:lnTo>
                  <a:lnTo>
                    <a:pt x="19" y="39"/>
                  </a:lnTo>
                  <a:lnTo>
                    <a:pt x="24" y="39"/>
                  </a:lnTo>
                  <a:lnTo>
                    <a:pt x="29" y="39"/>
                  </a:lnTo>
                  <a:lnTo>
                    <a:pt x="29"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2" name="Freeform 10"/>
            <p:cNvSpPr>
              <a:spLocks/>
            </p:cNvSpPr>
            <p:nvPr/>
          </p:nvSpPr>
          <p:spPr bwMode="auto">
            <a:xfrm>
              <a:off x="912" y="5992"/>
              <a:ext cx="12" cy="12"/>
            </a:xfrm>
            <a:custGeom>
              <a:avLst/>
              <a:gdLst/>
              <a:ahLst/>
              <a:cxnLst>
                <a:cxn ang="0">
                  <a:pos x="40" y="20"/>
                </a:cxn>
                <a:cxn ang="0">
                  <a:pos x="40" y="15"/>
                </a:cxn>
                <a:cxn ang="0">
                  <a:pos x="40"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5" y="29"/>
                </a:cxn>
                <a:cxn ang="0">
                  <a:pos x="40" y="29"/>
                </a:cxn>
                <a:cxn ang="0">
                  <a:pos x="40" y="25"/>
                </a:cxn>
                <a:cxn ang="0">
                  <a:pos x="40" y="20"/>
                </a:cxn>
                <a:cxn ang="0">
                  <a:pos x="40" y="20"/>
                </a:cxn>
              </a:cxnLst>
              <a:rect l="0" t="0" r="r" b="b"/>
              <a:pathLst>
                <a:path w="40" h="39">
                  <a:moveTo>
                    <a:pt x="40" y="20"/>
                  </a:moveTo>
                  <a:lnTo>
                    <a:pt x="40" y="15"/>
                  </a:lnTo>
                  <a:lnTo>
                    <a:pt x="40"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5" y="39"/>
                  </a:lnTo>
                  <a:lnTo>
                    <a:pt x="20" y="39"/>
                  </a:lnTo>
                  <a:lnTo>
                    <a:pt x="20" y="39"/>
                  </a:lnTo>
                  <a:lnTo>
                    <a:pt x="25" y="39"/>
                  </a:lnTo>
                  <a:lnTo>
                    <a:pt x="30" y="39"/>
                  </a:lnTo>
                  <a:lnTo>
                    <a:pt x="30" y="34"/>
                  </a:lnTo>
                  <a:lnTo>
                    <a:pt x="35" y="29"/>
                  </a:lnTo>
                  <a:lnTo>
                    <a:pt x="40" y="29"/>
                  </a:lnTo>
                  <a:lnTo>
                    <a:pt x="40" y="25"/>
                  </a:lnTo>
                  <a:lnTo>
                    <a:pt x="40" y="20"/>
                  </a:lnTo>
                  <a:lnTo>
                    <a:pt x="40"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3" name="Freeform 11"/>
            <p:cNvSpPr>
              <a:spLocks/>
            </p:cNvSpPr>
            <p:nvPr/>
          </p:nvSpPr>
          <p:spPr bwMode="auto">
            <a:xfrm>
              <a:off x="910" y="5992"/>
              <a:ext cx="12"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9" y="0"/>
                </a:cxn>
                <a:cxn ang="0">
                  <a:pos x="9" y="5"/>
                </a:cxn>
                <a:cxn ang="0">
                  <a:pos x="4" y="10"/>
                </a:cxn>
                <a:cxn ang="0">
                  <a:pos x="0" y="10"/>
                </a:cxn>
                <a:cxn ang="0">
                  <a:pos x="0" y="15"/>
                </a:cxn>
                <a:cxn ang="0">
                  <a:pos x="0" y="20"/>
                </a:cxn>
                <a:cxn ang="0">
                  <a:pos x="0" y="20"/>
                </a:cxn>
                <a:cxn ang="0">
                  <a:pos x="0" y="25"/>
                </a:cxn>
                <a:cxn ang="0">
                  <a:pos x="0" y="29"/>
                </a:cxn>
                <a:cxn ang="0">
                  <a:pos x="4" y="29"/>
                </a:cxn>
                <a:cxn ang="0">
                  <a:pos x="9" y="34"/>
                </a:cxn>
                <a:cxn ang="0">
                  <a:pos x="9" y="39"/>
                </a:cxn>
                <a:cxn ang="0">
                  <a:pos x="14" y="39"/>
                </a:cxn>
                <a:cxn ang="0">
                  <a:pos x="19" y="39"/>
                </a:cxn>
                <a:cxn ang="0">
                  <a:pos x="19" y="39"/>
                </a:cxn>
                <a:cxn ang="0">
                  <a:pos x="24" y="39"/>
                </a:cxn>
                <a:cxn ang="0">
                  <a:pos x="29" y="39"/>
                </a:cxn>
                <a:cxn ang="0">
                  <a:pos x="29"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9" y="0"/>
                  </a:lnTo>
                  <a:lnTo>
                    <a:pt x="9" y="5"/>
                  </a:lnTo>
                  <a:lnTo>
                    <a:pt x="4" y="10"/>
                  </a:lnTo>
                  <a:lnTo>
                    <a:pt x="0" y="10"/>
                  </a:lnTo>
                  <a:lnTo>
                    <a:pt x="0" y="15"/>
                  </a:lnTo>
                  <a:lnTo>
                    <a:pt x="0" y="20"/>
                  </a:lnTo>
                  <a:lnTo>
                    <a:pt x="0" y="20"/>
                  </a:lnTo>
                  <a:lnTo>
                    <a:pt x="0" y="25"/>
                  </a:lnTo>
                  <a:lnTo>
                    <a:pt x="0" y="29"/>
                  </a:lnTo>
                  <a:lnTo>
                    <a:pt x="4" y="29"/>
                  </a:lnTo>
                  <a:lnTo>
                    <a:pt x="9" y="34"/>
                  </a:lnTo>
                  <a:lnTo>
                    <a:pt x="9" y="39"/>
                  </a:lnTo>
                  <a:lnTo>
                    <a:pt x="14" y="39"/>
                  </a:lnTo>
                  <a:lnTo>
                    <a:pt x="19" y="39"/>
                  </a:lnTo>
                  <a:lnTo>
                    <a:pt x="19" y="39"/>
                  </a:lnTo>
                  <a:lnTo>
                    <a:pt x="24" y="39"/>
                  </a:lnTo>
                  <a:lnTo>
                    <a:pt x="29" y="39"/>
                  </a:lnTo>
                  <a:lnTo>
                    <a:pt x="29"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4" name="Freeform 12"/>
            <p:cNvSpPr>
              <a:spLocks/>
            </p:cNvSpPr>
            <p:nvPr/>
          </p:nvSpPr>
          <p:spPr bwMode="auto">
            <a:xfrm>
              <a:off x="912" y="5992"/>
              <a:ext cx="12" cy="12"/>
            </a:xfrm>
            <a:custGeom>
              <a:avLst/>
              <a:gdLst/>
              <a:ahLst/>
              <a:cxnLst>
                <a:cxn ang="0">
                  <a:pos x="40" y="20"/>
                </a:cxn>
                <a:cxn ang="0">
                  <a:pos x="40" y="15"/>
                </a:cxn>
                <a:cxn ang="0">
                  <a:pos x="40"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5" y="29"/>
                </a:cxn>
                <a:cxn ang="0">
                  <a:pos x="40" y="29"/>
                </a:cxn>
                <a:cxn ang="0">
                  <a:pos x="40" y="25"/>
                </a:cxn>
                <a:cxn ang="0">
                  <a:pos x="40" y="20"/>
                </a:cxn>
                <a:cxn ang="0">
                  <a:pos x="40" y="20"/>
                </a:cxn>
              </a:cxnLst>
              <a:rect l="0" t="0" r="r" b="b"/>
              <a:pathLst>
                <a:path w="40" h="39">
                  <a:moveTo>
                    <a:pt x="40" y="20"/>
                  </a:moveTo>
                  <a:lnTo>
                    <a:pt x="40" y="15"/>
                  </a:lnTo>
                  <a:lnTo>
                    <a:pt x="40"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5" y="39"/>
                  </a:lnTo>
                  <a:lnTo>
                    <a:pt x="20" y="39"/>
                  </a:lnTo>
                  <a:lnTo>
                    <a:pt x="20" y="39"/>
                  </a:lnTo>
                  <a:lnTo>
                    <a:pt x="25" y="39"/>
                  </a:lnTo>
                  <a:lnTo>
                    <a:pt x="30" y="39"/>
                  </a:lnTo>
                  <a:lnTo>
                    <a:pt x="30" y="34"/>
                  </a:lnTo>
                  <a:lnTo>
                    <a:pt x="35" y="29"/>
                  </a:lnTo>
                  <a:lnTo>
                    <a:pt x="40" y="29"/>
                  </a:lnTo>
                  <a:lnTo>
                    <a:pt x="40" y="25"/>
                  </a:lnTo>
                  <a:lnTo>
                    <a:pt x="40" y="20"/>
                  </a:lnTo>
                  <a:lnTo>
                    <a:pt x="40"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5" name="Freeform 13"/>
            <p:cNvSpPr>
              <a:spLocks/>
            </p:cNvSpPr>
            <p:nvPr/>
          </p:nvSpPr>
          <p:spPr bwMode="auto">
            <a:xfrm>
              <a:off x="982" y="6016"/>
              <a:ext cx="12" cy="12"/>
            </a:xfrm>
            <a:custGeom>
              <a:avLst/>
              <a:gdLst/>
              <a:ahLst/>
              <a:cxnLst>
                <a:cxn ang="0">
                  <a:pos x="39" y="20"/>
                </a:cxn>
                <a:cxn ang="0">
                  <a:pos x="39" y="15"/>
                </a:cxn>
                <a:cxn ang="0">
                  <a:pos x="39" y="10"/>
                </a:cxn>
                <a:cxn ang="0">
                  <a:pos x="34" y="10"/>
                </a:cxn>
                <a:cxn ang="0">
                  <a:pos x="29" y="5"/>
                </a:cxn>
                <a:cxn ang="0">
                  <a:pos x="29" y="0"/>
                </a:cxn>
                <a:cxn ang="0">
                  <a:pos x="24"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30"/>
                </a:cxn>
                <a:cxn ang="0">
                  <a:pos x="5" y="30"/>
                </a:cxn>
                <a:cxn ang="0">
                  <a:pos x="10" y="34"/>
                </a:cxn>
                <a:cxn ang="0">
                  <a:pos x="10" y="39"/>
                </a:cxn>
                <a:cxn ang="0">
                  <a:pos x="15" y="39"/>
                </a:cxn>
                <a:cxn ang="0">
                  <a:pos x="20" y="39"/>
                </a:cxn>
                <a:cxn ang="0">
                  <a:pos x="20" y="39"/>
                </a:cxn>
                <a:cxn ang="0">
                  <a:pos x="24" y="39"/>
                </a:cxn>
                <a:cxn ang="0">
                  <a:pos x="29" y="39"/>
                </a:cxn>
                <a:cxn ang="0">
                  <a:pos x="29" y="34"/>
                </a:cxn>
                <a:cxn ang="0">
                  <a:pos x="34" y="30"/>
                </a:cxn>
                <a:cxn ang="0">
                  <a:pos x="39" y="30"/>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20" y="0"/>
                  </a:lnTo>
                  <a:lnTo>
                    <a:pt x="20" y="0"/>
                  </a:lnTo>
                  <a:lnTo>
                    <a:pt x="15" y="0"/>
                  </a:lnTo>
                  <a:lnTo>
                    <a:pt x="10" y="0"/>
                  </a:lnTo>
                  <a:lnTo>
                    <a:pt x="10" y="5"/>
                  </a:lnTo>
                  <a:lnTo>
                    <a:pt x="5" y="10"/>
                  </a:lnTo>
                  <a:lnTo>
                    <a:pt x="0" y="10"/>
                  </a:lnTo>
                  <a:lnTo>
                    <a:pt x="0" y="15"/>
                  </a:lnTo>
                  <a:lnTo>
                    <a:pt x="0" y="20"/>
                  </a:lnTo>
                  <a:lnTo>
                    <a:pt x="0" y="20"/>
                  </a:lnTo>
                  <a:lnTo>
                    <a:pt x="0" y="25"/>
                  </a:lnTo>
                  <a:lnTo>
                    <a:pt x="0" y="30"/>
                  </a:lnTo>
                  <a:lnTo>
                    <a:pt x="5" y="30"/>
                  </a:lnTo>
                  <a:lnTo>
                    <a:pt x="10" y="34"/>
                  </a:lnTo>
                  <a:lnTo>
                    <a:pt x="10" y="39"/>
                  </a:lnTo>
                  <a:lnTo>
                    <a:pt x="15" y="39"/>
                  </a:lnTo>
                  <a:lnTo>
                    <a:pt x="20" y="39"/>
                  </a:lnTo>
                  <a:lnTo>
                    <a:pt x="20" y="39"/>
                  </a:lnTo>
                  <a:lnTo>
                    <a:pt x="24" y="39"/>
                  </a:lnTo>
                  <a:lnTo>
                    <a:pt x="29" y="39"/>
                  </a:lnTo>
                  <a:lnTo>
                    <a:pt x="29" y="34"/>
                  </a:lnTo>
                  <a:lnTo>
                    <a:pt x="34"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6" name="Freeform 14"/>
            <p:cNvSpPr>
              <a:spLocks/>
            </p:cNvSpPr>
            <p:nvPr/>
          </p:nvSpPr>
          <p:spPr bwMode="auto">
            <a:xfrm>
              <a:off x="965" y="6017"/>
              <a:ext cx="12" cy="12"/>
            </a:xfrm>
            <a:custGeom>
              <a:avLst/>
              <a:gdLst/>
              <a:ahLst/>
              <a:cxnLst>
                <a:cxn ang="0">
                  <a:pos x="39" y="20"/>
                </a:cxn>
                <a:cxn ang="0">
                  <a:pos x="39" y="15"/>
                </a:cxn>
                <a:cxn ang="0">
                  <a:pos x="39" y="10"/>
                </a:cxn>
                <a:cxn ang="0">
                  <a:pos x="34"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5" y="39"/>
                  </a:lnTo>
                  <a:lnTo>
                    <a:pt x="20" y="39"/>
                  </a:lnTo>
                  <a:lnTo>
                    <a:pt x="20" y="39"/>
                  </a:lnTo>
                  <a:lnTo>
                    <a:pt x="25" y="39"/>
                  </a:lnTo>
                  <a:lnTo>
                    <a:pt x="30" y="39"/>
                  </a:lnTo>
                  <a:lnTo>
                    <a:pt x="30"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7" name="Freeform 15"/>
            <p:cNvSpPr>
              <a:spLocks/>
            </p:cNvSpPr>
            <p:nvPr/>
          </p:nvSpPr>
          <p:spPr bwMode="auto">
            <a:xfrm>
              <a:off x="977" y="6016"/>
              <a:ext cx="12" cy="12"/>
            </a:xfrm>
            <a:custGeom>
              <a:avLst/>
              <a:gdLst/>
              <a:ahLst/>
              <a:cxnLst>
                <a:cxn ang="0">
                  <a:pos x="39" y="20"/>
                </a:cxn>
                <a:cxn ang="0">
                  <a:pos x="39" y="15"/>
                </a:cxn>
                <a:cxn ang="0">
                  <a:pos x="39"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30"/>
                </a:cxn>
                <a:cxn ang="0">
                  <a:pos x="5" y="30"/>
                </a:cxn>
                <a:cxn ang="0">
                  <a:pos x="10" y="34"/>
                </a:cxn>
                <a:cxn ang="0">
                  <a:pos x="10" y="39"/>
                </a:cxn>
                <a:cxn ang="0">
                  <a:pos x="15" y="39"/>
                </a:cxn>
                <a:cxn ang="0">
                  <a:pos x="20" y="39"/>
                </a:cxn>
                <a:cxn ang="0">
                  <a:pos x="20" y="39"/>
                </a:cxn>
                <a:cxn ang="0">
                  <a:pos x="25" y="39"/>
                </a:cxn>
                <a:cxn ang="0">
                  <a:pos x="30" y="39"/>
                </a:cxn>
                <a:cxn ang="0">
                  <a:pos x="30" y="34"/>
                </a:cxn>
                <a:cxn ang="0">
                  <a:pos x="35" y="30"/>
                </a:cxn>
                <a:cxn ang="0">
                  <a:pos x="39" y="30"/>
                </a:cxn>
                <a:cxn ang="0">
                  <a:pos x="39" y="25"/>
                </a:cxn>
                <a:cxn ang="0">
                  <a:pos x="39" y="20"/>
                </a:cxn>
                <a:cxn ang="0">
                  <a:pos x="39" y="20"/>
                </a:cxn>
              </a:cxnLst>
              <a:rect l="0" t="0" r="r" b="b"/>
              <a:pathLst>
                <a:path w="39" h="39">
                  <a:moveTo>
                    <a:pt x="39" y="20"/>
                  </a:moveTo>
                  <a:lnTo>
                    <a:pt x="39" y="15"/>
                  </a:lnTo>
                  <a:lnTo>
                    <a:pt x="39"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5"/>
                  </a:lnTo>
                  <a:lnTo>
                    <a:pt x="0" y="30"/>
                  </a:lnTo>
                  <a:lnTo>
                    <a:pt x="5" y="30"/>
                  </a:lnTo>
                  <a:lnTo>
                    <a:pt x="10" y="34"/>
                  </a:lnTo>
                  <a:lnTo>
                    <a:pt x="10" y="39"/>
                  </a:lnTo>
                  <a:lnTo>
                    <a:pt x="15" y="39"/>
                  </a:lnTo>
                  <a:lnTo>
                    <a:pt x="20" y="39"/>
                  </a:lnTo>
                  <a:lnTo>
                    <a:pt x="20" y="39"/>
                  </a:lnTo>
                  <a:lnTo>
                    <a:pt x="25" y="39"/>
                  </a:lnTo>
                  <a:lnTo>
                    <a:pt x="30" y="39"/>
                  </a:lnTo>
                  <a:lnTo>
                    <a:pt x="30" y="34"/>
                  </a:lnTo>
                  <a:lnTo>
                    <a:pt x="35"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8" name="Freeform 16"/>
            <p:cNvSpPr>
              <a:spLocks/>
            </p:cNvSpPr>
            <p:nvPr/>
          </p:nvSpPr>
          <p:spPr bwMode="auto">
            <a:xfrm>
              <a:off x="1019" y="6058"/>
              <a:ext cx="17" cy="12"/>
            </a:xfrm>
            <a:custGeom>
              <a:avLst/>
              <a:gdLst/>
              <a:ahLst/>
              <a:cxnLst>
                <a:cxn ang="0">
                  <a:pos x="39" y="20"/>
                </a:cxn>
                <a:cxn ang="0">
                  <a:pos x="39" y="15"/>
                </a:cxn>
                <a:cxn ang="0">
                  <a:pos x="39" y="10"/>
                </a:cxn>
                <a:cxn ang="0">
                  <a:pos x="34" y="10"/>
                </a:cxn>
                <a:cxn ang="0">
                  <a:pos x="29" y="5"/>
                </a:cxn>
                <a:cxn ang="0">
                  <a:pos x="29"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20" y="39"/>
                </a:cxn>
                <a:cxn ang="0">
                  <a:pos x="20" y="39"/>
                </a:cxn>
                <a:cxn ang="0">
                  <a:pos x="25" y="39"/>
                </a:cxn>
                <a:cxn ang="0">
                  <a:pos x="29" y="39"/>
                </a:cxn>
                <a:cxn ang="0">
                  <a:pos x="29"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29" y="5"/>
                  </a:lnTo>
                  <a:lnTo>
                    <a:pt x="29" y="0"/>
                  </a:lnTo>
                  <a:lnTo>
                    <a:pt x="25" y="0"/>
                  </a:lnTo>
                  <a:lnTo>
                    <a:pt x="20" y="0"/>
                  </a:lnTo>
                  <a:lnTo>
                    <a:pt x="20"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20" y="39"/>
                  </a:lnTo>
                  <a:lnTo>
                    <a:pt x="20" y="39"/>
                  </a:lnTo>
                  <a:lnTo>
                    <a:pt x="25" y="39"/>
                  </a:lnTo>
                  <a:lnTo>
                    <a:pt x="29" y="39"/>
                  </a:lnTo>
                  <a:lnTo>
                    <a:pt x="29"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29" name="Freeform 17"/>
            <p:cNvSpPr>
              <a:spLocks/>
            </p:cNvSpPr>
            <p:nvPr/>
          </p:nvSpPr>
          <p:spPr bwMode="auto">
            <a:xfrm>
              <a:off x="1227" y="5750"/>
              <a:ext cx="12" cy="11"/>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4" y="39"/>
                </a:cxn>
                <a:cxn ang="0">
                  <a:pos x="19" y="39"/>
                </a:cxn>
                <a:cxn ang="0">
                  <a:pos x="19" y="39"/>
                </a:cxn>
                <a:cxn ang="0">
                  <a:pos x="24" y="39"/>
                </a:cxn>
                <a:cxn ang="0">
                  <a:pos x="29" y="39"/>
                </a:cxn>
                <a:cxn ang="0">
                  <a:pos x="29"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4" y="39"/>
                  </a:lnTo>
                  <a:lnTo>
                    <a:pt x="19" y="39"/>
                  </a:lnTo>
                  <a:lnTo>
                    <a:pt x="19" y="39"/>
                  </a:lnTo>
                  <a:lnTo>
                    <a:pt x="24" y="39"/>
                  </a:lnTo>
                  <a:lnTo>
                    <a:pt x="29" y="39"/>
                  </a:lnTo>
                  <a:lnTo>
                    <a:pt x="29"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0" name="Freeform 18"/>
            <p:cNvSpPr>
              <a:spLocks/>
            </p:cNvSpPr>
            <p:nvPr/>
          </p:nvSpPr>
          <p:spPr bwMode="auto">
            <a:xfrm>
              <a:off x="1289" y="6136"/>
              <a:ext cx="14" cy="12"/>
            </a:xfrm>
            <a:custGeom>
              <a:avLst/>
              <a:gdLst/>
              <a:ahLst/>
              <a:cxnLst>
                <a:cxn ang="0">
                  <a:pos x="39" y="19"/>
                </a:cxn>
                <a:cxn ang="0">
                  <a:pos x="39" y="15"/>
                </a:cxn>
                <a:cxn ang="0">
                  <a:pos x="39" y="10"/>
                </a:cxn>
                <a:cxn ang="0">
                  <a:pos x="34" y="10"/>
                </a:cxn>
                <a:cxn ang="0">
                  <a:pos x="29" y="5"/>
                </a:cxn>
                <a:cxn ang="0">
                  <a:pos x="29" y="0"/>
                </a:cxn>
                <a:cxn ang="0">
                  <a:pos x="24" y="0"/>
                </a:cxn>
                <a:cxn ang="0">
                  <a:pos x="19" y="0"/>
                </a:cxn>
                <a:cxn ang="0">
                  <a:pos x="19" y="0"/>
                </a:cxn>
                <a:cxn ang="0">
                  <a:pos x="15" y="0"/>
                </a:cxn>
                <a:cxn ang="0">
                  <a:pos x="10" y="0"/>
                </a:cxn>
                <a:cxn ang="0">
                  <a:pos x="10" y="5"/>
                </a:cxn>
                <a:cxn ang="0">
                  <a:pos x="5" y="10"/>
                </a:cxn>
                <a:cxn ang="0">
                  <a:pos x="0" y="10"/>
                </a:cxn>
                <a:cxn ang="0">
                  <a:pos x="0" y="15"/>
                </a:cxn>
                <a:cxn ang="0">
                  <a:pos x="0" y="19"/>
                </a:cxn>
                <a:cxn ang="0">
                  <a:pos x="0" y="19"/>
                </a:cxn>
                <a:cxn ang="0">
                  <a:pos x="0" y="24"/>
                </a:cxn>
                <a:cxn ang="0">
                  <a:pos x="0" y="29"/>
                </a:cxn>
                <a:cxn ang="0">
                  <a:pos x="5" y="29"/>
                </a:cxn>
                <a:cxn ang="0">
                  <a:pos x="10" y="34"/>
                </a:cxn>
                <a:cxn ang="0">
                  <a:pos x="10" y="39"/>
                </a:cxn>
                <a:cxn ang="0">
                  <a:pos x="15" y="39"/>
                </a:cxn>
                <a:cxn ang="0">
                  <a:pos x="19" y="39"/>
                </a:cxn>
                <a:cxn ang="0">
                  <a:pos x="19" y="39"/>
                </a:cxn>
                <a:cxn ang="0">
                  <a:pos x="24" y="39"/>
                </a:cxn>
                <a:cxn ang="0">
                  <a:pos x="29" y="39"/>
                </a:cxn>
                <a:cxn ang="0">
                  <a:pos x="29" y="34"/>
                </a:cxn>
                <a:cxn ang="0">
                  <a:pos x="34" y="29"/>
                </a:cxn>
                <a:cxn ang="0">
                  <a:pos x="39" y="29"/>
                </a:cxn>
                <a:cxn ang="0">
                  <a:pos x="39" y="24"/>
                </a:cxn>
                <a:cxn ang="0">
                  <a:pos x="39" y="19"/>
                </a:cxn>
                <a:cxn ang="0">
                  <a:pos x="39" y="19"/>
                </a:cxn>
              </a:cxnLst>
              <a:rect l="0" t="0" r="r" b="b"/>
              <a:pathLst>
                <a:path w="39" h="39">
                  <a:moveTo>
                    <a:pt x="39" y="19"/>
                  </a:moveTo>
                  <a:lnTo>
                    <a:pt x="39" y="15"/>
                  </a:lnTo>
                  <a:lnTo>
                    <a:pt x="39" y="10"/>
                  </a:lnTo>
                  <a:lnTo>
                    <a:pt x="34" y="10"/>
                  </a:lnTo>
                  <a:lnTo>
                    <a:pt x="29" y="5"/>
                  </a:lnTo>
                  <a:lnTo>
                    <a:pt x="29" y="0"/>
                  </a:lnTo>
                  <a:lnTo>
                    <a:pt x="24" y="0"/>
                  </a:lnTo>
                  <a:lnTo>
                    <a:pt x="19" y="0"/>
                  </a:lnTo>
                  <a:lnTo>
                    <a:pt x="19" y="0"/>
                  </a:lnTo>
                  <a:lnTo>
                    <a:pt x="15" y="0"/>
                  </a:lnTo>
                  <a:lnTo>
                    <a:pt x="10" y="0"/>
                  </a:lnTo>
                  <a:lnTo>
                    <a:pt x="10" y="5"/>
                  </a:lnTo>
                  <a:lnTo>
                    <a:pt x="5" y="10"/>
                  </a:lnTo>
                  <a:lnTo>
                    <a:pt x="0" y="10"/>
                  </a:lnTo>
                  <a:lnTo>
                    <a:pt x="0" y="15"/>
                  </a:lnTo>
                  <a:lnTo>
                    <a:pt x="0" y="19"/>
                  </a:lnTo>
                  <a:lnTo>
                    <a:pt x="0" y="19"/>
                  </a:lnTo>
                  <a:lnTo>
                    <a:pt x="0" y="24"/>
                  </a:lnTo>
                  <a:lnTo>
                    <a:pt x="0" y="29"/>
                  </a:lnTo>
                  <a:lnTo>
                    <a:pt x="5" y="29"/>
                  </a:lnTo>
                  <a:lnTo>
                    <a:pt x="10" y="34"/>
                  </a:lnTo>
                  <a:lnTo>
                    <a:pt x="10" y="39"/>
                  </a:lnTo>
                  <a:lnTo>
                    <a:pt x="15" y="39"/>
                  </a:lnTo>
                  <a:lnTo>
                    <a:pt x="19" y="39"/>
                  </a:lnTo>
                  <a:lnTo>
                    <a:pt x="19" y="39"/>
                  </a:lnTo>
                  <a:lnTo>
                    <a:pt x="24" y="39"/>
                  </a:lnTo>
                  <a:lnTo>
                    <a:pt x="29" y="39"/>
                  </a:lnTo>
                  <a:lnTo>
                    <a:pt x="29" y="34"/>
                  </a:lnTo>
                  <a:lnTo>
                    <a:pt x="34" y="29"/>
                  </a:lnTo>
                  <a:lnTo>
                    <a:pt x="39" y="29"/>
                  </a:lnTo>
                  <a:lnTo>
                    <a:pt x="39" y="24"/>
                  </a:lnTo>
                  <a:lnTo>
                    <a:pt x="39" y="19"/>
                  </a:lnTo>
                  <a:lnTo>
                    <a:pt x="39" y="19"/>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1" name="Freeform 19"/>
            <p:cNvSpPr>
              <a:spLocks/>
            </p:cNvSpPr>
            <p:nvPr/>
          </p:nvSpPr>
          <p:spPr bwMode="auto">
            <a:xfrm>
              <a:off x="1571" y="6133"/>
              <a:ext cx="16"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4" y="39"/>
                </a:cxn>
                <a:cxn ang="0">
                  <a:pos x="19" y="39"/>
                </a:cxn>
                <a:cxn ang="0">
                  <a:pos x="19" y="39"/>
                </a:cxn>
                <a:cxn ang="0">
                  <a:pos x="24" y="39"/>
                </a:cxn>
                <a:cxn ang="0">
                  <a:pos x="29" y="39"/>
                </a:cxn>
                <a:cxn ang="0">
                  <a:pos x="29"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4" y="39"/>
                  </a:lnTo>
                  <a:lnTo>
                    <a:pt x="19" y="39"/>
                  </a:lnTo>
                  <a:lnTo>
                    <a:pt x="19" y="39"/>
                  </a:lnTo>
                  <a:lnTo>
                    <a:pt x="24" y="39"/>
                  </a:lnTo>
                  <a:lnTo>
                    <a:pt x="29" y="39"/>
                  </a:lnTo>
                  <a:lnTo>
                    <a:pt x="29"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2" name="Freeform 20"/>
            <p:cNvSpPr>
              <a:spLocks/>
            </p:cNvSpPr>
            <p:nvPr/>
          </p:nvSpPr>
          <p:spPr bwMode="auto">
            <a:xfrm>
              <a:off x="1554" y="5982"/>
              <a:ext cx="16" cy="20"/>
            </a:xfrm>
            <a:custGeom>
              <a:avLst/>
              <a:gdLst/>
              <a:ahLst/>
              <a:cxnLst>
                <a:cxn ang="0">
                  <a:pos x="39" y="19"/>
                </a:cxn>
                <a:cxn ang="0">
                  <a:pos x="39" y="15"/>
                </a:cxn>
                <a:cxn ang="0">
                  <a:pos x="39" y="10"/>
                </a:cxn>
                <a:cxn ang="0">
                  <a:pos x="34" y="10"/>
                </a:cxn>
                <a:cxn ang="0">
                  <a:pos x="29" y="5"/>
                </a:cxn>
                <a:cxn ang="0">
                  <a:pos x="29" y="0"/>
                </a:cxn>
                <a:cxn ang="0">
                  <a:pos x="24" y="0"/>
                </a:cxn>
                <a:cxn ang="0">
                  <a:pos x="20" y="0"/>
                </a:cxn>
                <a:cxn ang="0">
                  <a:pos x="20" y="0"/>
                </a:cxn>
                <a:cxn ang="0">
                  <a:pos x="15" y="0"/>
                </a:cxn>
                <a:cxn ang="0">
                  <a:pos x="10" y="0"/>
                </a:cxn>
                <a:cxn ang="0">
                  <a:pos x="10" y="5"/>
                </a:cxn>
                <a:cxn ang="0">
                  <a:pos x="5" y="10"/>
                </a:cxn>
                <a:cxn ang="0">
                  <a:pos x="0" y="10"/>
                </a:cxn>
                <a:cxn ang="0">
                  <a:pos x="0" y="15"/>
                </a:cxn>
                <a:cxn ang="0">
                  <a:pos x="0" y="19"/>
                </a:cxn>
                <a:cxn ang="0">
                  <a:pos x="0" y="19"/>
                </a:cxn>
                <a:cxn ang="0">
                  <a:pos x="0" y="24"/>
                </a:cxn>
                <a:cxn ang="0">
                  <a:pos x="0" y="29"/>
                </a:cxn>
                <a:cxn ang="0">
                  <a:pos x="5" y="29"/>
                </a:cxn>
                <a:cxn ang="0">
                  <a:pos x="10" y="34"/>
                </a:cxn>
                <a:cxn ang="0">
                  <a:pos x="10" y="39"/>
                </a:cxn>
                <a:cxn ang="0">
                  <a:pos x="15" y="39"/>
                </a:cxn>
                <a:cxn ang="0">
                  <a:pos x="20" y="39"/>
                </a:cxn>
                <a:cxn ang="0">
                  <a:pos x="20" y="39"/>
                </a:cxn>
                <a:cxn ang="0">
                  <a:pos x="24" y="39"/>
                </a:cxn>
                <a:cxn ang="0">
                  <a:pos x="29" y="39"/>
                </a:cxn>
                <a:cxn ang="0">
                  <a:pos x="29" y="34"/>
                </a:cxn>
                <a:cxn ang="0">
                  <a:pos x="34" y="29"/>
                </a:cxn>
                <a:cxn ang="0">
                  <a:pos x="39" y="29"/>
                </a:cxn>
                <a:cxn ang="0">
                  <a:pos x="39" y="24"/>
                </a:cxn>
                <a:cxn ang="0">
                  <a:pos x="39" y="19"/>
                </a:cxn>
                <a:cxn ang="0">
                  <a:pos x="39" y="19"/>
                </a:cxn>
              </a:cxnLst>
              <a:rect l="0" t="0" r="r" b="b"/>
              <a:pathLst>
                <a:path w="39" h="39">
                  <a:moveTo>
                    <a:pt x="39" y="19"/>
                  </a:moveTo>
                  <a:lnTo>
                    <a:pt x="39" y="15"/>
                  </a:lnTo>
                  <a:lnTo>
                    <a:pt x="39" y="10"/>
                  </a:lnTo>
                  <a:lnTo>
                    <a:pt x="34" y="10"/>
                  </a:lnTo>
                  <a:lnTo>
                    <a:pt x="29" y="5"/>
                  </a:lnTo>
                  <a:lnTo>
                    <a:pt x="29" y="0"/>
                  </a:lnTo>
                  <a:lnTo>
                    <a:pt x="24" y="0"/>
                  </a:lnTo>
                  <a:lnTo>
                    <a:pt x="20" y="0"/>
                  </a:lnTo>
                  <a:lnTo>
                    <a:pt x="20" y="0"/>
                  </a:lnTo>
                  <a:lnTo>
                    <a:pt x="15" y="0"/>
                  </a:lnTo>
                  <a:lnTo>
                    <a:pt x="10" y="0"/>
                  </a:lnTo>
                  <a:lnTo>
                    <a:pt x="10" y="5"/>
                  </a:lnTo>
                  <a:lnTo>
                    <a:pt x="5" y="10"/>
                  </a:lnTo>
                  <a:lnTo>
                    <a:pt x="0" y="10"/>
                  </a:lnTo>
                  <a:lnTo>
                    <a:pt x="0" y="15"/>
                  </a:lnTo>
                  <a:lnTo>
                    <a:pt x="0" y="19"/>
                  </a:lnTo>
                  <a:lnTo>
                    <a:pt x="0" y="19"/>
                  </a:lnTo>
                  <a:lnTo>
                    <a:pt x="0" y="24"/>
                  </a:lnTo>
                  <a:lnTo>
                    <a:pt x="0" y="29"/>
                  </a:lnTo>
                  <a:lnTo>
                    <a:pt x="5" y="29"/>
                  </a:lnTo>
                  <a:lnTo>
                    <a:pt x="10" y="34"/>
                  </a:lnTo>
                  <a:lnTo>
                    <a:pt x="10" y="39"/>
                  </a:lnTo>
                  <a:lnTo>
                    <a:pt x="15" y="39"/>
                  </a:lnTo>
                  <a:lnTo>
                    <a:pt x="20" y="39"/>
                  </a:lnTo>
                  <a:lnTo>
                    <a:pt x="20" y="39"/>
                  </a:lnTo>
                  <a:lnTo>
                    <a:pt x="24" y="39"/>
                  </a:lnTo>
                  <a:lnTo>
                    <a:pt x="29" y="39"/>
                  </a:lnTo>
                  <a:lnTo>
                    <a:pt x="29" y="34"/>
                  </a:lnTo>
                  <a:lnTo>
                    <a:pt x="34" y="29"/>
                  </a:lnTo>
                  <a:lnTo>
                    <a:pt x="39" y="29"/>
                  </a:lnTo>
                  <a:lnTo>
                    <a:pt x="39" y="24"/>
                  </a:lnTo>
                  <a:lnTo>
                    <a:pt x="39" y="19"/>
                  </a:lnTo>
                  <a:lnTo>
                    <a:pt x="39" y="19"/>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3" name="Freeform 21"/>
            <p:cNvSpPr>
              <a:spLocks/>
            </p:cNvSpPr>
            <p:nvPr/>
          </p:nvSpPr>
          <p:spPr bwMode="auto">
            <a:xfrm>
              <a:off x="1656" y="5697"/>
              <a:ext cx="14" cy="12"/>
            </a:xfrm>
            <a:custGeom>
              <a:avLst/>
              <a:gdLst/>
              <a:ahLst/>
              <a:cxnLst>
                <a:cxn ang="0">
                  <a:pos x="39" y="20"/>
                </a:cxn>
                <a:cxn ang="0">
                  <a:pos x="39" y="15"/>
                </a:cxn>
                <a:cxn ang="0">
                  <a:pos x="39" y="10"/>
                </a:cxn>
                <a:cxn ang="0">
                  <a:pos x="34" y="10"/>
                </a:cxn>
                <a:cxn ang="0">
                  <a:pos x="29" y="5"/>
                </a:cxn>
                <a:cxn ang="0">
                  <a:pos x="29" y="0"/>
                </a:cxn>
                <a:cxn ang="0">
                  <a:pos x="24"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30"/>
                </a:cxn>
                <a:cxn ang="0">
                  <a:pos x="5" y="30"/>
                </a:cxn>
                <a:cxn ang="0">
                  <a:pos x="10" y="34"/>
                </a:cxn>
                <a:cxn ang="0">
                  <a:pos x="10" y="39"/>
                </a:cxn>
                <a:cxn ang="0">
                  <a:pos x="15" y="39"/>
                </a:cxn>
                <a:cxn ang="0">
                  <a:pos x="20" y="39"/>
                </a:cxn>
                <a:cxn ang="0">
                  <a:pos x="20" y="39"/>
                </a:cxn>
                <a:cxn ang="0">
                  <a:pos x="24" y="39"/>
                </a:cxn>
                <a:cxn ang="0">
                  <a:pos x="29" y="39"/>
                </a:cxn>
                <a:cxn ang="0">
                  <a:pos x="29" y="34"/>
                </a:cxn>
                <a:cxn ang="0">
                  <a:pos x="34" y="30"/>
                </a:cxn>
                <a:cxn ang="0">
                  <a:pos x="39" y="30"/>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20" y="0"/>
                  </a:lnTo>
                  <a:lnTo>
                    <a:pt x="20" y="0"/>
                  </a:lnTo>
                  <a:lnTo>
                    <a:pt x="15" y="0"/>
                  </a:lnTo>
                  <a:lnTo>
                    <a:pt x="10" y="0"/>
                  </a:lnTo>
                  <a:lnTo>
                    <a:pt x="10" y="5"/>
                  </a:lnTo>
                  <a:lnTo>
                    <a:pt x="5" y="10"/>
                  </a:lnTo>
                  <a:lnTo>
                    <a:pt x="0" y="10"/>
                  </a:lnTo>
                  <a:lnTo>
                    <a:pt x="0" y="15"/>
                  </a:lnTo>
                  <a:lnTo>
                    <a:pt x="0" y="20"/>
                  </a:lnTo>
                  <a:lnTo>
                    <a:pt x="0" y="20"/>
                  </a:lnTo>
                  <a:lnTo>
                    <a:pt x="0" y="25"/>
                  </a:lnTo>
                  <a:lnTo>
                    <a:pt x="0" y="30"/>
                  </a:lnTo>
                  <a:lnTo>
                    <a:pt x="5" y="30"/>
                  </a:lnTo>
                  <a:lnTo>
                    <a:pt x="10" y="34"/>
                  </a:lnTo>
                  <a:lnTo>
                    <a:pt x="10" y="39"/>
                  </a:lnTo>
                  <a:lnTo>
                    <a:pt x="15" y="39"/>
                  </a:lnTo>
                  <a:lnTo>
                    <a:pt x="20" y="39"/>
                  </a:lnTo>
                  <a:lnTo>
                    <a:pt x="20" y="39"/>
                  </a:lnTo>
                  <a:lnTo>
                    <a:pt x="24" y="39"/>
                  </a:lnTo>
                  <a:lnTo>
                    <a:pt x="29" y="39"/>
                  </a:lnTo>
                  <a:lnTo>
                    <a:pt x="29" y="34"/>
                  </a:lnTo>
                  <a:lnTo>
                    <a:pt x="34"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4" name="Freeform 22"/>
            <p:cNvSpPr>
              <a:spLocks/>
            </p:cNvSpPr>
            <p:nvPr/>
          </p:nvSpPr>
          <p:spPr bwMode="auto">
            <a:xfrm>
              <a:off x="1683" y="5975"/>
              <a:ext cx="12" cy="20"/>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5" y="0"/>
                </a:cxn>
                <a:cxn ang="0">
                  <a:pos x="10" y="0"/>
                </a:cxn>
                <a:cxn ang="0">
                  <a:pos x="10" y="5"/>
                </a:cxn>
                <a:cxn ang="0">
                  <a:pos x="5" y="10"/>
                </a:cxn>
                <a:cxn ang="0">
                  <a:pos x="0" y="10"/>
                </a:cxn>
                <a:cxn ang="0">
                  <a:pos x="0" y="15"/>
                </a:cxn>
                <a:cxn ang="0">
                  <a:pos x="0" y="20"/>
                </a:cxn>
                <a:cxn ang="0">
                  <a:pos x="0" y="20"/>
                </a:cxn>
                <a:cxn ang="0">
                  <a:pos x="0" y="25"/>
                </a:cxn>
                <a:cxn ang="0">
                  <a:pos x="0" y="30"/>
                </a:cxn>
                <a:cxn ang="0">
                  <a:pos x="5" y="30"/>
                </a:cxn>
                <a:cxn ang="0">
                  <a:pos x="10" y="35"/>
                </a:cxn>
                <a:cxn ang="0">
                  <a:pos x="10" y="39"/>
                </a:cxn>
                <a:cxn ang="0">
                  <a:pos x="15" y="39"/>
                </a:cxn>
                <a:cxn ang="0">
                  <a:pos x="19" y="39"/>
                </a:cxn>
                <a:cxn ang="0">
                  <a:pos x="19" y="39"/>
                </a:cxn>
                <a:cxn ang="0">
                  <a:pos x="24" y="39"/>
                </a:cxn>
                <a:cxn ang="0">
                  <a:pos x="29" y="39"/>
                </a:cxn>
                <a:cxn ang="0">
                  <a:pos x="29" y="35"/>
                </a:cxn>
                <a:cxn ang="0">
                  <a:pos x="34" y="30"/>
                </a:cxn>
                <a:cxn ang="0">
                  <a:pos x="39" y="30"/>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5" y="0"/>
                  </a:lnTo>
                  <a:lnTo>
                    <a:pt x="10" y="0"/>
                  </a:lnTo>
                  <a:lnTo>
                    <a:pt x="10" y="5"/>
                  </a:lnTo>
                  <a:lnTo>
                    <a:pt x="5" y="10"/>
                  </a:lnTo>
                  <a:lnTo>
                    <a:pt x="0" y="10"/>
                  </a:lnTo>
                  <a:lnTo>
                    <a:pt x="0" y="15"/>
                  </a:lnTo>
                  <a:lnTo>
                    <a:pt x="0" y="20"/>
                  </a:lnTo>
                  <a:lnTo>
                    <a:pt x="0" y="20"/>
                  </a:lnTo>
                  <a:lnTo>
                    <a:pt x="0" y="25"/>
                  </a:lnTo>
                  <a:lnTo>
                    <a:pt x="0" y="30"/>
                  </a:lnTo>
                  <a:lnTo>
                    <a:pt x="5" y="30"/>
                  </a:lnTo>
                  <a:lnTo>
                    <a:pt x="10" y="35"/>
                  </a:lnTo>
                  <a:lnTo>
                    <a:pt x="10" y="39"/>
                  </a:lnTo>
                  <a:lnTo>
                    <a:pt x="15" y="39"/>
                  </a:lnTo>
                  <a:lnTo>
                    <a:pt x="19" y="39"/>
                  </a:lnTo>
                  <a:lnTo>
                    <a:pt x="19" y="39"/>
                  </a:lnTo>
                  <a:lnTo>
                    <a:pt x="24" y="39"/>
                  </a:lnTo>
                  <a:lnTo>
                    <a:pt x="29" y="39"/>
                  </a:lnTo>
                  <a:lnTo>
                    <a:pt x="29" y="35"/>
                  </a:lnTo>
                  <a:lnTo>
                    <a:pt x="34"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5" name="Freeform 23"/>
            <p:cNvSpPr>
              <a:spLocks/>
            </p:cNvSpPr>
            <p:nvPr/>
          </p:nvSpPr>
          <p:spPr bwMode="auto">
            <a:xfrm>
              <a:off x="1784" y="5917"/>
              <a:ext cx="12" cy="12"/>
            </a:xfrm>
            <a:custGeom>
              <a:avLst/>
              <a:gdLst/>
              <a:ahLst/>
              <a:cxnLst>
                <a:cxn ang="0">
                  <a:pos x="39" y="20"/>
                </a:cxn>
                <a:cxn ang="0">
                  <a:pos x="39" y="15"/>
                </a:cxn>
                <a:cxn ang="0">
                  <a:pos x="39" y="10"/>
                </a:cxn>
                <a:cxn ang="0">
                  <a:pos x="34" y="10"/>
                </a:cxn>
                <a:cxn ang="0">
                  <a:pos x="29" y="5"/>
                </a:cxn>
                <a:cxn ang="0">
                  <a:pos x="29" y="0"/>
                </a:cxn>
                <a:cxn ang="0">
                  <a:pos x="24"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20" y="39"/>
                </a:cxn>
                <a:cxn ang="0">
                  <a:pos x="20" y="39"/>
                </a:cxn>
                <a:cxn ang="0">
                  <a:pos x="24" y="39"/>
                </a:cxn>
                <a:cxn ang="0">
                  <a:pos x="29" y="39"/>
                </a:cxn>
                <a:cxn ang="0">
                  <a:pos x="29"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20" y="0"/>
                  </a:lnTo>
                  <a:lnTo>
                    <a:pt x="20"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20" y="39"/>
                  </a:lnTo>
                  <a:lnTo>
                    <a:pt x="20" y="39"/>
                  </a:lnTo>
                  <a:lnTo>
                    <a:pt x="24" y="39"/>
                  </a:lnTo>
                  <a:lnTo>
                    <a:pt x="29" y="39"/>
                  </a:lnTo>
                  <a:lnTo>
                    <a:pt x="29"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6" name="Freeform 24"/>
            <p:cNvSpPr>
              <a:spLocks/>
            </p:cNvSpPr>
            <p:nvPr/>
          </p:nvSpPr>
          <p:spPr bwMode="auto">
            <a:xfrm>
              <a:off x="1836" y="6070"/>
              <a:ext cx="13"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19" y="39"/>
                </a:cxn>
                <a:cxn ang="0">
                  <a:pos x="19" y="39"/>
                </a:cxn>
                <a:cxn ang="0">
                  <a:pos x="24" y="39"/>
                </a:cxn>
                <a:cxn ang="0">
                  <a:pos x="29" y="39"/>
                </a:cxn>
                <a:cxn ang="0">
                  <a:pos x="29"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19" y="39"/>
                  </a:lnTo>
                  <a:lnTo>
                    <a:pt x="19" y="39"/>
                  </a:lnTo>
                  <a:lnTo>
                    <a:pt x="24" y="39"/>
                  </a:lnTo>
                  <a:lnTo>
                    <a:pt x="29" y="39"/>
                  </a:lnTo>
                  <a:lnTo>
                    <a:pt x="29"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7" name="Freeform 25"/>
            <p:cNvSpPr>
              <a:spLocks/>
            </p:cNvSpPr>
            <p:nvPr/>
          </p:nvSpPr>
          <p:spPr bwMode="auto">
            <a:xfrm>
              <a:off x="1931" y="6010"/>
              <a:ext cx="13" cy="12"/>
            </a:xfrm>
            <a:custGeom>
              <a:avLst/>
              <a:gdLst/>
              <a:ahLst/>
              <a:cxnLst>
                <a:cxn ang="0">
                  <a:pos x="40" y="19"/>
                </a:cxn>
                <a:cxn ang="0">
                  <a:pos x="40" y="14"/>
                </a:cxn>
                <a:cxn ang="0">
                  <a:pos x="40"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4"/>
                </a:cxn>
                <a:cxn ang="0">
                  <a:pos x="0" y="19"/>
                </a:cxn>
                <a:cxn ang="0">
                  <a:pos x="0" y="19"/>
                </a:cxn>
                <a:cxn ang="0">
                  <a:pos x="0" y="24"/>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5" y="29"/>
                </a:cxn>
                <a:cxn ang="0">
                  <a:pos x="40" y="29"/>
                </a:cxn>
                <a:cxn ang="0">
                  <a:pos x="40" y="24"/>
                </a:cxn>
                <a:cxn ang="0">
                  <a:pos x="40" y="19"/>
                </a:cxn>
                <a:cxn ang="0">
                  <a:pos x="40" y="19"/>
                </a:cxn>
              </a:cxnLst>
              <a:rect l="0" t="0" r="r" b="b"/>
              <a:pathLst>
                <a:path w="40" h="39">
                  <a:moveTo>
                    <a:pt x="40" y="19"/>
                  </a:moveTo>
                  <a:lnTo>
                    <a:pt x="40" y="14"/>
                  </a:lnTo>
                  <a:lnTo>
                    <a:pt x="40"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4"/>
                  </a:lnTo>
                  <a:lnTo>
                    <a:pt x="0" y="19"/>
                  </a:lnTo>
                  <a:lnTo>
                    <a:pt x="0" y="19"/>
                  </a:lnTo>
                  <a:lnTo>
                    <a:pt x="0" y="24"/>
                  </a:lnTo>
                  <a:lnTo>
                    <a:pt x="0" y="29"/>
                  </a:lnTo>
                  <a:lnTo>
                    <a:pt x="5" y="29"/>
                  </a:lnTo>
                  <a:lnTo>
                    <a:pt x="10" y="34"/>
                  </a:lnTo>
                  <a:lnTo>
                    <a:pt x="10" y="39"/>
                  </a:lnTo>
                  <a:lnTo>
                    <a:pt x="15" y="39"/>
                  </a:lnTo>
                  <a:lnTo>
                    <a:pt x="20" y="39"/>
                  </a:lnTo>
                  <a:lnTo>
                    <a:pt x="20" y="39"/>
                  </a:lnTo>
                  <a:lnTo>
                    <a:pt x="25" y="39"/>
                  </a:lnTo>
                  <a:lnTo>
                    <a:pt x="30" y="39"/>
                  </a:lnTo>
                  <a:lnTo>
                    <a:pt x="30" y="34"/>
                  </a:lnTo>
                  <a:lnTo>
                    <a:pt x="35" y="29"/>
                  </a:lnTo>
                  <a:lnTo>
                    <a:pt x="40" y="29"/>
                  </a:lnTo>
                  <a:lnTo>
                    <a:pt x="40" y="24"/>
                  </a:lnTo>
                  <a:lnTo>
                    <a:pt x="40" y="19"/>
                  </a:lnTo>
                  <a:lnTo>
                    <a:pt x="40" y="19"/>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8" name="Freeform 26"/>
            <p:cNvSpPr>
              <a:spLocks/>
            </p:cNvSpPr>
            <p:nvPr/>
          </p:nvSpPr>
          <p:spPr bwMode="auto">
            <a:xfrm>
              <a:off x="2225" y="6019"/>
              <a:ext cx="13" cy="12"/>
            </a:xfrm>
            <a:custGeom>
              <a:avLst/>
              <a:gdLst/>
              <a:ahLst/>
              <a:cxnLst>
                <a:cxn ang="0">
                  <a:pos x="39" y="20"/>
                </a:cxn>
                <a:cxn ang="0">
                  <a:pos x="39" y="15"/>
                </a:cxn>
                <a:cxn ang="0">
                  <a:pos x="39"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5" y="29"/>
                </a:cxn>
                <a:cxn ang="0">
                  <a:pos x="39" y="29"/>
                </a:cxn>
                <a:cxn ang="0">
                  <a:pos x="39" y="24"/>
                </a:cxn>
                <a:cxn ang="0">
                  <a:pos x="39" y="20"/>
                </a:cxn>
                <a:cxn ang="0">
                  <a:pos x="39" y="20"/>
                </a:cxn>
              </a:cxnLst>
              <a:rect l="0" t="0" r="r" b="b"/>
              <a:pathLst>
                <a:path w="39" h="39">
                  <a:moveTo>
                    <a:pt x="39" y="20"/>
                  </a:moveTo>
                  <a:lnTo>
                    <a:pt x="39" y="15"/>
                  </a:lnTo>
                  <a:lnTo>
                    <a:pt x="39"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20" y="39"/>
                  </a:lnTo>
                  <a:lnTo>
                    <a:pt x="20" y="39"/>
                  </a:lnTo>
                  <a:lnTo>
                    <a:pt x="25" y="39"/>
                  </a:lnTo>
                  <a:lnTo>
                    <a:pt x="30" y="39"/>
                  </a:lnTo>
                  <a:lnTo>
                    <a:pt x="30" y="34"/>
                  </a:lnTo>
                  <a:lnTo>
                    <a:pt x="35"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39" name="Freeform 27"/>
            <p:cNvSpPr>
              <a:spLocks/>
            </p:cNvSpPr>
            <p:nvPr/>
          </p:nvSpPr>
          <p:spPr bwMode="auto">
            <a:xfrm>
              <a:off x="928" y="5816"/>
              <a:ext cx="13"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0" name="Freeform 28"/>
            <p:cNvSpPr>
              <a:spLocks/>
            </p:cNvSpPr>
            <p:nvPr/>
          </p:nvSpPr>
          <p:spPr bwMode="auto">
            <a:xfrm>
              <a:off x="1317" y="5693"/>
              <a:ext cx="12"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1" name="Freeform 29"/>
            <p:cNvSpPr>
              <a:spLocks/>
            </p:cNvSpPr>
            <p:nvPr/>
          </p:nvSpPr>
          <p:spPr bwMode="auto">
            <a:xfrm>
              <a:off x="937" y="5832"/>
              <a:ext cx="15"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2" name="Freeform 30"/>
            <p:cNvSpPr>
              <a:spLocks/>
            </p:cNvSpPr>
            <p:nvPr/>
          </p:nvSpPr>
          <p:spPr bwMode="auto">
            <a:xfrm>
              <a:off x="1020" y="5765"/>
              <a:ext cx="16" cy="12"/>
            </a:xfrm>
            <a:custGeom>
              <a:avLst/>
              <a:gdLst/>
              <a:ahLst/>
              <a:cxnLst>
                <a:cxn ang="0">
                  <a:pos x="0" y="39"/>
                </a:cxn>
                <a:cxn ang="0">
                  <a:pos x="39" y="39"/>
                </a:cxn>
                <a:cxn ang="0">
                  <a:pos x="19" y="0"/>
                </a:cxn>
                <a:cxn ang="0">
                  <a:pos x="0" y="39"/>
                </a:cxn>
              </a:cxnLst>
              <a:rect l="0" t="0" r="r" b="b"/>
              <a:pathLst>
                <a:path w="39" h="39">
                  <a:moveTo>
                    <a:pt x="0" y="39"/>
                  </a:moveTo>
                  <a:lnTo>
                    <a:pt x="39" y="39"/>
                  </a:lnTo>
                  <a:lnTo>
                    <a:pt x="19"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3" name="Freeform 31"/>
            <p:cNvSpPr>
              <a:spLocks/>
            </p:cNvSpPr>
            <p:nvPr/>
          </p:nvSpPr>
          <p:spPr bwMode="auto">
            <a:xfrm>
              <a:off x="1006" y="5760"/>
              <a:ext cx="13" cy="12"/>
            </a:xfrm>
            <a:custGeom>
              <a:avLst/>
              <a:gdLst/>
              <a:ahLst/>
              <a:cxnLst>
                <a:cxn ang="0">
                  <a:pos x="0" y="39"/>
                </a:cxn>
                <a:cxn ang="0">
                  <a:pos x="39" y="39"/>
                </a:cxn>
                <a:cxn ang="0">
                  <a:pos x="19" y="0"/>
                </a:cxn>
                <a:cxn ang="0">
                  <a:pos x="0" y="39"/>
                </a:cxn>
              </a:cxnLst>
              <a:rect l="0" t="0" r="r" b="b"/>
              <a:pathLst>
                <a:path w="39" h="39">
                  <a:moveTo>
                    <a:pt x="0" y="39"/>
                  </a:moveTo>
                  <a:lnTo>
                    <a:pt x="39" y="39"/>
                  </a:lnTo>
                  <a:lnTo>
                    <a:pt x="19"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4" name="Freeform 32"/>
            <p:cNvSpPr>
              <a:spLocks/>
            </p:cNvSpPr>
            <p:nvPr/>
          </p:nvSpPr>
          <p:spPr bwMode="auto">
            <a:xfrm>
              <a:off x="1091" y="5838"/>
              <a:ext cx="12"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5" name="Freeform 33"/>
            <p:cNvSpPr>
              <a:spLocks/>
            </p:cNvSpPr>
            <p:nvPr/>
          </p:nvSpPr>
          <p:spPr bwMode="auto">
            <a:xfrm>
              <a:off x="1304" y="5762"/>
              <a:ext cx="15"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6" name="Freeform 34"/>
            <p:cNvSpPr>
              <a:spLocks/>
            </p:cNvSpPr>
            <p:nvPr/>
          </p:nvSpPr>
          <p:spPr bwMode="auto">
            <a:xfrm>
              <a:off x="1557" y="5760"/>
              <a:ext cx="13" cy="12"/>
            </a:xfrm>
            <a:custGeom>
              <a:avLst/>
              <a:gdLst/>
              <a:ahLst/>
              <a:cxnLst>
                <a:cxn ang="0">
                  <a:pos x="0" y="39"/>
                </a:cxn>
                <a:cxn ang="0">
                  <a:pos x="39" y="39"/>
                </a:cxn>
                <a:cxn ang="0">
                  <a:pos x="19" y="0"/>
                </a:cxn>
                <a:cxn ang="0">
                  <a:pos x="0" y="39"/>
                </a:cxn>
              </a:cxnLst>
              <a:rect l="0" t="0" r="r" b="b"/>
              <a:pathLst>
                <a:path w="39" h="39">
                  <a:moveTo>
                    <a:pt x="0" y="39"/>
                  </a:moveTo>
                  <a:lnTo>
                    <a:pt x="39" y="39"/>
                  </a:lnTo>
                  <a:lnTo>
                    <a:pt x="19"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7" name="Freeform 35"/>
            <p:cNvSpPr>
              <a:spLocks/>
            </p:cNvSpPr>
            <p:nvPr/>
          </p:nvSpPr>
          <p:spPr bwMode="auto">
            <a:xfrm>
              <a:off x="1091" y="5777"/>
              <a:ext cx="12" cy="11"/>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8" name="Freeform 36"/>
            <p:cNvSpPr>
              <a:spLocks/>
            </p:cNvSpPr>
            <p:nvPr/>
          </p:nvSpPr>
          <p:spPr bwMode="auto">
            <a:xfrm>
              <a:off x="928" y="5845"/>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49" name="Freeform 37"/>
            <p:cNvSpPr>
              <a:spLocks/>
            </p:cNvSpPr>
            <p:nvPr/>
          </p:nvSpPr>
          <p:spPr bwMode="auto">
            <a:xfrm>
              <a:off x="930" y="5842"/>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0" name="Freeform 38"/>
            <p:cNvSpPr>
              <a:spLocks/>
            </p:cNvSpPr>
            <p:nvPr/>
          </p:nvSpPr>
          <p:spPr bwMode="auto">
            <a:xfrm>
              <a:off x="928" y="5841"/>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1" name="Freeform 39"/>
            <p:cNvSpPr>
              <a:spLocks/>
            </p:cNvSpPr>
            <p:nvPr/>
          </p:nvSpPr>
          <p:spPr bwMode="auto">
            <a:xfrm>
              <a:off x="957" y="5675"/>
              <a:ext cx="13"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2" name="Freeform 40"/>
            <p:cNvSpPr>
              <a:spLocks/>
            </p:cNvSpPr>
            <p:nvPr/>
          </p:nvSpPr>
          <p:spPr bwMode="auto">
            <a:xfrm>
              <a:off x="1009" y="5763"/>
              <a:ext cx="12"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3" name="Freeform 41"/>
            <p:cNvSpPr>
              <a:spLocks/>
            </p:cNvSpPr>
            <p:nvPr/>
          </p:nvSpPr>
          <p:spPr bwMode="auto">
            <a:xfrm>
              <a:off x="1008" y="5765"/>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4" name="Freeform 42"/>
            <p:cNvSpPr>
              <a:spLocks/>
            </p:cNvSpPr>
            <p:nvPr/>
          </p:nvSpPr>
          <p:spPr bwMode="auto">
            <a:xfrm>
              <a:off x="1136" y="5757"/>
              <a:ext cx="16"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5" name="Freeform 43"/>
            <p:cNvSpPr>
              <a:spLocks/>
            </p:cNvSpPr>
            <p:nvPr/>
          </p:nvSpPr>
          <p:spPr bwMode="auto">
            <a:xfrm>
              <a:off x="928" y="5831"/>
              <a:ext cx="13"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6" name="Freeform 44"/>
            <p:cNvSpPr>
              <a:spLocks/>
            </p:cNvSpPr>
            <p:nvPr/>
          </p:nvSpPr>
          <p:spPr bwMode="auto">
            <a:xfrm>
              <a:off x="902" y="5824"/>
              <a:ext cx="17"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7" name="Freeform 45"/>
            <p:cNvSpPr>
              <a:spLocks/>
            </p:cNvSpPr>
            <p:nvPr/>
          </p:nvSpPr>
          <p:spPr bwMode="auto">
            <a:xfrm>
              <a:off x="921" y="5832"/>
              <a:ext cx="14"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8" name="Freeform 46"/>
            <p:cNvSpPr>
              <a:spLocks/>
            </p:cNvSpPr>
            <p:nvPr/>
          </p:nvSpPr>
          <p:spPr bwMode="auto">
            <a:xfrm>
              <a:off x="1079" y="5777"/>
              <a:ext cx="12" cy="11"/>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59" name="Freeform 47"/>
            <p:cNvSpPr>
              <a:spLocks/>
            </p:cNvSpPr>
            <p:nvPr/>
          </p:nvSpPr>
          <p:spPr bwMode="auto">
            <a:xfrm>
              <a:off x="1091" y="5823"/>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0" name="Freeform 48"/>
            <p:cNvSpPr>
              <a:spLocks/>
            </p:cNvSpPr>
            <p:nvPr/>
          </p:nvSpPr>
          <p:spPr bwMode="auto">
            <a:xfrm>
              <a:off x="1087" y="5823"/>
              <a:ext cx="15"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1" name="Freeform 49"/>
            <p:cNvSpPr>
              <a:spLocks/>
            </p:cNvSpPr>
            <p:nvPr/>
          </p:nvSpPr>
          <p:spPr bwMode="auto">
            <a:xfrm>
              <a:off x="927" y="5838"/>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2" name="Freeform 50"/>
            <p:cNvSpPr>
              <a:spLocks/>
            </p:cNvSpPr>
            <p:nvPr/>
          </p:nvSpPr>
          <p:spPr bwMode="auto">
            <a:xfrm>
              <a:off x="927" y="5838"/>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3" name="Freeform 51"/>
            <p:cNvSpPr>
              <a:spLocks/>
            </p:cNvSpPr>
            <p:nvPr/>
          </p:nvSpPr>
          <p:spPr bwMode="auto">
            <a:xfrm>
              <a:off x="927" y="5838"/>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4" name="Freeform 52"/>
            <p:cNvSpPr>
              <a:spLocks/>
            </p:cNvSpPr>
            <p:nvPr/>
          </p:nvSpPr>
          <p:spPr bwMode="auto">
            <a:xfrm>
              <a:off x="927" y="5839"/>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5" name="Freeform 53"/>
            <p:cNvSpPr>
              <a:spLocks/>
            </p:cNvSpPr>
            <p:nvPr/>
          </p:nvSpPr>
          <p:spPr bwMode="auto">
            <a:xfrm>
              <a:off x="927" y="5839"/>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6" name="Freeform 54"/>
            <p:cNvSpPr>
              <a:spLocks/>
            </p:cNvSpPr>
            <p:nvPr/>
          </p:nvSpPr>
          <p:spPr bwMode="auto">
            <a:xfrm>
              <a:off x="928" y="5839"/>
              <a:ext cx="13"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7" name="Freeform 55"/>
            <p:cNvSpPr>
              <a:spLocks/>
            </p:cNvSpPr>
            <p:nvPr/>
          </p:nvSpPr>
          <p:spPr bwMode="auto">
            <a:xfrm>
              <a:off x="927" y="5841"/>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8" name="Freeform 56"/>
            <p:cNvSpPr>
              <a:spLocks/>
            </p:cNvSpPr>
            <p:nvPr/>
          </p:nvSpPr>
          <p:spPr bwMode="auto">
            <a:xfrm>
              <a:off x="928" y="5841"/>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69" name="Freeform 57"/>
            <p:cNvSpPr>
              <a:spLocks/>
            </p:cNvSpPr>
            <p:nvPr/>
          </p:nvSpPr>
          <p:spPr bwMode="auto">
            <a:xfrm>
              <a:off x="928" y="5845"/>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0" name="Freeform 58"/>
            <p:cNvSpPr>
              <a:spLocks/>
            </p:cNvSpPr>
            <p:nvPr/>
          </p:nvSpPr>
          <p:spPr bwMode="auto">
            <a:xfrm>
              <a:off x="928" y="5845"/>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1" name="Freeform 59"/>
            <p:cNvSpPr>
              <a:spLocks/>
            </p:cNvSpPr>
            <p:nvPr/>
          </p:nvSpPr>
          <p:spPr bwMode="auto">
            <a:xfrm>
              <a:off x="928" y="5847"/>
              <a:ext cx="13"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2" name="Freeform 60"/>
            <p:cNvSpPr>
              <a:spLocks/>
            </p:cNvSpPr>
            <p:nvPr/>
          </p:nvSpPr>
          <p:spPr bwMode="auto">
            <a:xfrm>
              <a:off x="930" y="5847"/>
              <a:ext cx="12"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3" name="Freeform 61"/>
            <p:cNvSpPr>
              <a:spLocks/>
            </p:cNvSpPr>
            <p:nvPr/>
          </p:nvSpPr>
          <p:spPr bwMode="auto">
            <a:xfrm>
              <a:off x="1131" y="5902"/>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4" name="Freeform 62"/>
            <p:cNvSpPr>
              <a:spLocks/>
            </p:cNvSpPr>
            <p:nvPr/>
          </p:nvSpPr>
          <p:spPr bwMode="auto">
            <a:xfrm>
              <a:off x="1300" y="5760"/>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5" name="Freeform 63"/>
            <p:cNvSpPr>
              <a:spLocks/>
            </p:cNvSpPr>
            <p:nvPr/>
          </p:nvSpPr>
          <p:spPr bwMode="auto">
            <a:xfrm>
              <a:off x="1289" y="5663"/>
              <a:ext cx="14"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6" name="Freeform 64"/>
            <p:cNvSpPr>
              <a:spLocks/>
            </p:cNvSpPr>
            <p:nvPr/>
          </p:nvSpPr>
          <p:spPr bwMode="auto">
            <a:xfrm>
              <a:off x="1350" y="5675"/>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7" name="Freeform 65"/>
            <p:cNvSpPr>
              <a:spLocks/>
            </p:cNvSpPr>
            <p:nvPr/>
          </p:nvSpPr>
          <p:spPr bwMode="auto">
            <a:xfrm>
              <a:off x="1359" y="5675"/>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8" name="Freeform 66"/>
            <p:cNvSpPr>
              <a:spLocks/>
            </p:cNvSpPr>
            <p:nvPr/>
          </p:nvSpPr>
          <p:spPr bwMode="auto">
            <a:xfrm>
              <a:off x="1307" y="5694"/>
              <a:ext cx="12"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79" name="Freeform 67"/>
            <p:cNvSpPr>
              <a:spLocks/>
            </p:cNvSpPr>
            <p:nvPr/>
          </p:nvSpPr>
          <p:spPr bwMode="auto">
            <a:xfrm>
              <a:off x="1348" y="5694"/>
              <a:ext cx="13"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0" name="Freeform 68"/>
            <p:cNvSpPr>
              <a:spLocks/>
            </p:cNvSpPr>
            <p:nvPr/>
          </p:nvSpPr>
          <p:spPr bwMode="auto">
            <a:xfrm>
              <a:off x="1345" y="5703"/>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1" name="Freeform 69"/>
            <p:cNvSpPr>
              <a:spLocks/>
            </p:cNvSpPr>
            <p:nvPr/>
          </p:nvSpPr>
          <p:spPr bwMode="auto">
            <a:xfrm>
              <a:off x="1388" y="5685"/>
              <a:ext cx="15"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2" name="Freeform 70"/>
            <p:cNvSpPr>
              <a:spLocks/>
            </p:cNvSpPr>
            <p:nvPr/>
          </p:nvSpPr>
          <p:spPr bwMode="auto">
            <a:xfrm>
              <a:off x="1393" y="5690"/>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3" name="Freeform 71"/>
            <p:cNvSpPr>
              <a:spLocks/>
            </p:cNvSpPr>
            <p:nvPr/>
          </p:nvSpPr>
          <p:spPr bwMode="auto">
            <a:xfrm>
              <a:off x="1393" y="5693"/>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4" name="Freeform 72"/>
            <p:cNvSpPr>
              <a:spLocks/>
            </p:cNvSpPr>
            <p:nvPr/>
          </p:nvSpPr>
          <p:spPr bwMode="auto">
            <a:xfrm>
              <a:off x="1399" y="5694"/>
              <a:ext cx="12"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5" name="Freeform 73"/>
            <p:cNvSpPr>
              <a:spLocks/>
            </p:cNvSpPr>
            <p:nvPr/>
          </p:nvSpPr>
          <p:spPr bwMode="auto">
            <a:xfrm>
              <a:off x="1388" y="5748"/>
              <a:ext cx="15"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6" name="Freeform 74"/>
            <p:cNvSpPr>
              <a:spLocks/>
            </p:cNvSpPr>
            <p:nvPr/>
          </p:nvSpPr>
          <p:spPr bwMode="auto">
            <a:xfrm>
              <a:off x="1394" y="5751"/>
              <a:ext cx="12"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7" name="Freeform 75"/>
            <p:cNvSpPr>
              <a:spLocks/>
            </p:cNvSpPr>
            <p:nvPr/>
          </p:nvSpPr>
          <p:spPr bwMode="auto">
            <a:xfrm>
              <a:off x="1568" y="5761"/>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8" name="Freeform 76"/>
            <p:cNvSpPr>
              <a:spLocks/>
            </p:cNvSpPr>
            <p:nvPr/>
          </p:nvSpPr>
          <p:spPr bwMode="auto">
            <a:xfrm>
              <a:off x="1569" y="5761"/>
              <a:ext cx="12"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89" name="Freeform 77"/>
            <p:cNvSpPr>
              <a:spLocks/>
            </p:cNvSpPr>
            <p:nvPr/>
          </p:nvSpPr>
          <p:spPr bwMode="auto">
            <a:xfrm>
              <a:off x="1569" y="5761"/>
              <a:ext cx="12"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0" name="Freeform 78"/>
            <p:cNvSpPr>
              <a:spLocks/>
            </p:cNvSpPr>
            <p:nvPr/>
          </p:nvSpPr>
          <p:spPr bwMode="auto">
            <a:xfrm>
              <a:off x="1685" y="5819"/>
              <a:ext cx="12" cy="11"/>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1" name="Freeform 79"/>
            <p:cNvSpPr>
              <a:spLocks/>
            </p:cNvSpPr>
            <p:nvPr/>
          </p:nvSpPr>
          <p:spPr bwMode="auto">
            <a:xfrm>
              <a:off x="1525" y="5862"/>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2" name="Freeform 80"/>
            <p:cNvSpPr>
              <a:spLocks/>
            </p:cNvSpPr>
            <p:nvPr/>
          </p:nvSpPr>
          <p:spPr bwMode="auto">
            <a:xfrm>
              <a:off x="1549" y="5850"/>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3" name="Freeform 81"/>
            <p:cNvSpPr>
              <a:spLocks/>
            </p:cNvSpPr>
            <p:nvPr/>
          </p:nvSpPr>
          <p:spPr bwMode="auto">
            <a:xfrm>
              <a:off x="1604" y="5908"/>
              <a:ext cx="16"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4" name="Freeform 82"/>
            <p:cNvSpPr>
              <a:spLocks/>
            </p:cNvSpPr>
            <p:nvPr/>
          </p:nvSpPr>
          <p:spPr bwMode="auto">
            <a:xfrm>
              <a:off x="1606" y="5910"/>
              <a:ext cx="14"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5" name="Freeform 83"/>
            <p:cNvSpPr>
              <a:spLocks/>
            </p:cNvSpPr>
            <p:nvPr/>
          </p:nvSpPr>
          <p:spPr bwMode="auto">
            <a:xfrm>
              <a:off x="1782" y="5916"/>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6" name="Freeform 84"/>
            <p:cNvSpPr>
              <a:spLocks/>
            </p:cNvSpPr>
            <p:nvPr/>
          </p:nvSpPr>
          <p:spPr bwMode="auto">
            <a:xfrm>
              <a:off x="1784" y="5917"/>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7" name="Freeform 85"/>
            <p:cNvSpPr>
              <a:spLocks/>
            </p:cNvSpPr>
            <p:nvPr/>
          </p:nvSpPr>
          <p:spPr bwMode="auto">
            <a:xfrm>
              <a:off x="1956" y="5916"/>
              <a:ext cx="15"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8" name="Freeform 86"/>
            <p:cNvSpPr>
              <a:spLocks/>
            </p:cNvSpPr>
            <p:nvPr/>
          </p:nvSpPr>
          <p:spPr bwMode="auto">
            <a:xfrm>
              <a:off x="1944" y="5919"/>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199" name="Freeform 87"/>
            <p:cNvSpPr>
              <a:spLocks/>
            </p:cNvSpPr>
            <p:nvPr/>
          </p:nvSpPr>
          <p:spPr bwMode="auto">
            <a:xfrm>
              <a:off x="1986" y="5913"/>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0" name="Freeform 88"/>
            <p:cNvSpPr>
              <a:spLocks/>
            </p:cNvSpPr>
            <p:nvPr/>
          </p:nvSpPr>
          <p:spPr bwMode="auto">
            <a:xfrm>
              <a:off x="1769" y="6248"/>
              <a:ext cx="13"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1" name="Freeform 89"/>
            <p:cNvSpPr>
              <a:spLocks/>
            </p:cNvSpPr>
            <p:nvPr/>
          </p:nvSpPr>
          <p:spPr bwMode="auto">
            <a:xfrm>
              <a:off x="1767" y="6250"/>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2" name="Freeform 90"/>
            <p:cNvSpPr>
              <a:spLocks/>
            </p:cNvSpPr>
            <p:nvPr/>
          </p:nvSpPr>
          <p:spPr bwMode="auto">
            <a:xfrm>
              <a:off x="1765" y="6251"/>
              <a:ext cx="13" cy="12"/>
            </a:xfrm>
            <a:custGeom>
              <a:avLst/>
              <a:gdLst/>
              <a:ahLst/>
              <a:cxnLst>
                <a:cxn ang="0">
                  <a:pos x="0" y="19"/>
                </a:cxn>
                <a:cxn ang="0">
                  <a:pos x="20" y="0"/>
                </a:cxn>
                <a:cxn ang="0">
                  <a:pos x="40" y="19"/>
                </a:cxn>
                <a:cxn ang="0">
                  <a:pos x="20" y="39"/>
                </a:cxn>
                <a:cxn ang="0">
                  <a:pos x="0" y="1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3" name="Freeform 91"/>
            <p:cNvSpPr>
              <a:spLocks/>
            </p:cNvSpPr>
            <p:nvPr/>
          </p:nvSpPr>
          <p:spPr bwMode="auto">
            <a:xfrm>
              <a:off x="1741" y="6095"/>
              <a:ext cx="13"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4" name="Freeform 92"/>
            <p:cNvSpPr>
              <a:spLocks/>
            </p:cNvSpPr>
            <p:nvPr/>
          </p:nvSpPr>
          <p:spPr bwMode="auto">
            <a:xfrm>
              <a:off x="1765" y="6256"/>
              <a:ext cx="13" cy="12"/>
            </a:xfrm>
            <a:custGeom>
              <a:avLst/>
              <a:gdLst/>
              <a:ahLst/>
              <a:cxnLst>
                <a:cxn ang="0">
                  <a:pos x="0" y="19"/>
                </a:cxn>
                <a:cxn ang="0">
                  <a:pos x="20" y="0"/>
                </a:cxn>
                <a:cxn ang="0">
                  <a:pos x="40" y="19"/>
                </a:cxn>
                <a:cxn ang="0">
                  <a:pos x="20" y="39"/>
                </a:cxn>
                <a:cxn ang="0">
                  <a:pos x="0" y="1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5" name="Freeform 93"/>
            <p:cNvSpPr>
              <a:spLocks/>
            </p:cNvSpPr>
            <p:nvPr/>
          </p:nvSpPr>
          <p:spPr bwMode="auto">
            <a:xfrm>
              <a:off x="1765" y="6289"/>
              <a:ext cx="13" cy="11"/>
            </a:xfrm>
            <a:custGeom>
              <a:avLst/>
              <a:gdLst/>
              <a:ahLst/>
              <a:cxnLst>
                <a:cxn ang="0">
                  <a:pos x="0" y="19"/>
                </a:cxn>
                <a:cxn ang="0">
                  <a:pos x="20" y="0"/>
                </a:cxn>
                <a:cxn ang="0">
                  <a:pos x="40" y="19"/>
                </a:cxn>
                <a:cxn ang="0">
                  <a:pos x="20" y="39"/>
                </a:cxn>
                <a:cxn ang="0">
                  <a:pos x="0" y="1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6" name="Freeform 94"/>
            <p:cNvSpPr>
              <a:spLocks/>
            </p:cNvSpPr>
            <p:nvPr/>
          </p:nvSpPr>
          <p:spPr bwMode="auto">
            <a:xfrm>
              <a:off x="1765" y="6290"/>
              <a:ext cx="13" cy="12"/>
            </a:xfrm>
            <a:custGeom>
              <a:avLst/>
              <a:gdLst/>
              <a:ahLst/>
              <a:cxnLst>
                <a:cxn ang="0">
                  <a:pos x="0" y="19"/>
                </a:cxn>
                <a:cxn ang="0">
                  <a:pos x="20" y="0"/>
                </a:cxn>
                <a:cxn ang="0">
                  <a:pos x="40" y="19"/>
                </a:cxn>
                <a:cxn ang="0">
                  <a:pos x="20" y="39"/>
                </a:cxn>
                <a:cxn ang="0">
                  <a:pos x="0" y="1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7" name="Freeform 95"/>
            <p:cNvSpPr>
              <a:spLocks/>
            </p:cNvSpPr>
            <p:nvPr/>
          </p:nvSpPr>
          <p:spPr bwMode="auto">
            <a:xfrm>
              <a:off x="1767" y="6290"/>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8" name="Freeform 96"/>
            <p:cNvSpPr>
              <a:spLocks/>
            </p:cNvSpPr>
            <p:nvPr/>
          </p:nvSpPr>
          <p:spPr bwMode="auto">
            <a:xfrm>
              <a:off x="1768" y="6289"/>
              <a:ext cx="13" cy="11"/>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09" name="Freeform 97"/>
            <p:cNvSpPr>
              <a:spLocks/>
            </p:cNvSpPr>
            <p:nvPr/>
          </p:nvSpPr>
          <p:spPr bwMode="auto">
            <a:xfrm>
              <a:off x="1772" y="6314"/>
              <a:ext cx="15"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10" name="Freeform 98"/>
            <p:cNvSpPr>
              <a:spLocks/>
            </p:cNvSpPr>
            <p:nvPr/>
          </p:nvSpPr>
          <p:spPr bwMode="auto">
            <a:xfrm>
              <a:off x="1773" y="6256"/>
              <a:ext cx="14"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11" name="Freeform 99"/>
            <p:cNvSpPr>
              <a:spLocks/>
            </p:cNvSpPr>
            <p:nvPr/>
          </p:nvSpPr>
          <p:spPr bwMode="auto">
            <a:xfrm>
              <a:off x="1680" y="6309"/>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12" name="Freeform 100"/>
            <p:cNvSpPr>
              <a:spLocks/>
            </p:cNvSpPr>
            <p:nvPr/>
          </p:nvSpPr>
          <p:spPr bwMode="auto">
            <a:xfrm>
              <a:off x="1835" y="6289"/>
              <a:ext cx="13" cy="11"/>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13" name="Freeform 101"/>
            <p:cNvSpPr>
              <a:spLocks/>
            </p:cNvSpPr>
            <p:nvPr/>
          </p:nvSpPr>
          <p:spPr bwMode="auto">
            <a:xfrm>
              <a:off x="1825" y="6293"/>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14" name="Freeform 102"/>
            <p:cNvSpPr>
              <a:spLocks/>
            </p:cNvSpPr>
            <p:nvPr/>
          </p:nvSpPr>
          <p:spPr bwMode="auto">
            <a:xfrm>
              <a:off x="1825" y="6293"/>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15" name="Freeform 103"/>
            <p:cNvSpPr>
              <a:spLocks/>
            </p:cNvSpPr>
            <p:nvPr/>
          </p:nvSpPr>
          <p:spPr bwMode="auto">
            <a:xfrm>
              <a:off x="1607" y="6161"/>
              <a:ext cx="13"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16" name="Freeform 104"/>
            <p:cNvSpPr>
              <a:spLocks/>
            </p:cNvSpPr>
            <p:nvPr/>
          </p:nvSpPr>
          <p:spPr bwMode="auto">
            <a:xfrm>
              <a:off x="1782" y="5916"/>
              <a:ext cx="12"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17" name="Freeform 105"/>
            <p:cNvSpPr>
              <a:spLocks/>
            </p:cNvSpPr>
            <p:nvPr/>
          </p:nvSpPr>
          <p:spPr bwMode="auto">
            <a:xfrm>
              <a:off x="1767" y="6254"/>
              <a:ext cx="12"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218" name="AutoShape 106"/>
            <p:cNvSpPr>
              <a:spLocks noChangeArrowheads="1"/>
            </p:cNvSpPr>
            <p:nvPr/>
          </p:nvSpPr>
          <p:spPr bwMode="auto">
            <a:xfrm>
              <a:off x="1600" y="6149"/>
              <a:ext cx="36" cy="42"/>
            </a:xfrm>
            <a:prstGeom prst="star5">
              <a:avLst/>
            </a:prstGeom>
            <a:solidFill>
              <a:schemeClr val="tx1"/>
            </a:solidFill>
            <a:ln w="9525">
              <a:solidFill>
                <a:schemeClr val="bg2"/>
              </a:solidFill>
              <a:miter lim="800000"/>
              <a:headEnd/>
              <a:tailEnd/>
            </a:ln>
            <a:effectLst>
              <a:outerShdw dist="35921" dir="2700000" algn="ctr" rotWithShape="0">
                <a:srgbClr val="CCCC00"/>
              </a:outerShdw>
            </a:effectLst>
          </p:spPr>
          <p:txBody>
            <a:bodyPr wrap="none" anchor="ctr"/>
            <a:lstStyle/>
            <a:p>
              <a:pPr algn="ctr">
                <a:defRPr/>
              </a:pPr>
              <a:endParaRPr lang="en-US">
                <a:solidFill>
                  <a:srgbClr val="FF0000"/>
                </a:solidFill>
                <a:latin typeface="Garamond" pitchFamily="18" charset="0"/>
              </a:endParaRPr>
            </a:p>
          </p:txBody>
        </p:sp>
        <p:sp>
          <p:nvSpPr>
            <p:cNvPr id="90219" name="AutoShape 107"/>
            <p:cNvSpPr>
              <a:spLocks noChangeArrowheads="1"/>
            </p:cNvSpPr>
            <p:nvPr/>
          </p:nvSpPr>
          <p:spPr bwMode="auto">
            <a:xfrm>
              <a:off x="1798" y="6274"/>
              <a:ext cx="38" cy="42"/>
            </a:xfrm>
            <a:prstGeom prst="star5">
              <a:avLst/>
            </a:prstGeom>
            <a:solidFill>
              <a:schemeClr val="tx1"/>
            </a:solidFill>
            <a:ln w="9525">
              <a:solidFill>
                <a:schemeClr val="bg2"/>
              </a:solidFill>
              <a:miter lim="800000"/>
              <a:headEnd/>
              <a:tailEnd/>
            </a:ln>
            <a:effectLst>
              <a:outerShdw dist="35921" dir="2700000" algn="ctr" rotWithShape="0">
                <a:srgbClr val="CCCC00"/>
              </a:outerShdw>
            </a:effectLst>
          </p:spPr>
          <p:txBody>
            <a:bodyPr wrap="none" anchor="ctr"/>
            <a:lstStyle/>
            <a:p>
              <a:pPr>
                <a:defRPr/>
              </a:pPr>
              <a:endParaRPr lang="en-US">
                <a:latin typeface="Arial" charset="0"/>
              </a:endParaRPr>
            </a:p>
          </p:txBody>
        </p:sp>
        <p:sp>
          <p:nvSpPr>
            <p:cNvPr id="90220" name="AutoShape 108"/>
            <p:cNvSpPr>
              <a:spLocks noChangeArrowheads="1"/>
            </p:cNvSpPr>
            <p:nvPr/>
          </p:nvSpPr>
          <p:spPr bwMode="auto">
            <a:xfrm>
              <a:off x="1573" y="6110"/>
              <a:ext cx="61" cy="56"/>
            </a:xfrm>
            <a:prstGeom prst="star5">
              <a:avLst/>
            </a:prstGeom>
            <a:gradFill rotWithShape="1">
              <a:gsLst>
                <a:gs pos="0">
                  <a:srgbClr val="FF0000"/>
                </a:gs>
                <a:gs pos="100000">
                  <a:srgbClr val="FF0000">
                    <a:gamma/>
                    <a:tint val="0"/>
                    <a:invGamma/>
                  </a:srgbClr>
                </a:gs>
              </a:gsLst>
              <a:path path="shape">
                <a:fillToRect l="50000" t="50000" r="50000" b="50000"/>
              </a:path>
            </a:gradFill>
            <a:ln w="19050">
              <a:solidFill>
                <a:srgbClr val="FF0000"/>
              </a:solidFill>
              <a:miter lim="800000"/>
              <a:headEnd/>
              <a:tailEnd/>
            </a:ln>
            <a:effectLst>
              <a:outerShdw dist="35921" dir="2700000" algn="ctr" rotWithShape="0">
                <a:srgbClr val="CCCC00"/>
              </a:outerShdw>
            </a:effectLst>
          </p:spPr>
          <p:txBody>
            <a:bodyPr wrap="none" anchor="ctr"/>
            <a:lstStyle/>
            <a:p>
              <a:pPr>
                <a:defRPr/>
              </a:pPr>
              <a:endParaRPr lang="en-US">
                <a:latin typeface="Arial" charset="0"/>
              </a:endParaRPr>
            </a:p>
          </p:txBody>
        </p:sp>
        <p:sp>
          <p:nvSpPr>
            <p:cNvPr id="90221" name="AutoShape 109"/>
            <p:cNvSpPr>
              <a:spLocks noChangeArrowheads="1"/>
            </p:cNvSpPr>
            <p:nvPr/>
          </p:nvSpPr>
          <p:spPr bwMode="auto">
            <a:xfrm>
              <a:off x="907" y="5830"/>
              <a:ext cx="45" cy="41"/>
            </a:xfrm>
            <a:prstGeom prst="star5">
              <a:avLst/>
            </a:prstGeom>
            <a:solidFill>
              <a:schemeClr val="tx1"/>
            </a:solidFill>
            <a:ln w="9525">
              <a:solidFill>
                <a:schemeClr val="bg2"/>
              </a:solidFill>
              <a:miter lim="800000"/>
              <a:headEnd/>
              <a:tailEnd/>
            </a:ln>
            <a:effectLst>
              <a:outerShdw dist="35921" dir="2700000" algn="ctr" rotWithShape="0">
                <a:srgbClr val="CCCC00"/>
              </a:outerShdw>
            </a:effectLst>
          </p:spPr>
          <p:txBody>
            <a:bodyPr wrap="none" anchor="ctr"/>
            <a:lstStyle/>
            <a:p>
              <a:pPr>
                <a:defRPr/>
              </a:pPr>
              <a:endParaRPr lang="en-US">
                <a:latin typeface="Arial" charset="0"/>
              </a:endParaRPr>
            </a:p>
          </p:txBody>
        </p:sp>
        <p:sp>
          <p:nvSpPr>
            <p:cNvPr id="90223" name="Text Box 111"/>
            <p:cNvSpPr txBox="1">
              <a:spLocks noChangeArrowheads="1"/>
            </p:cNvSpPr>
            <p:nvPr/>
          </p:nvSpPr>
          <p:spPr bwMode="auto">
            <a:xfrm>
              <a:off x="1783" y="6239"/>
              <a:ext cx="95" cy="174"/>
            </a:xfrm>
            <a:prstGeom prst="rect">
              <a:avLst/>
            </a:prstGeom>
            <a:noFill/>
            <a:ln w="9525">
              <a:noFill/>
              <a:miter lim="800000"/>
              <a:headEnd/>
              <a:tailEnd/>
            </a:ln>
            <a:effectLst>
              <a:outerShdw dist="17961" dir="2700000" algn="ctr" rotWithShape="0">
                <a:srgbClr val="CCCC00"/>
              </a:outerShdw>
            </a:effectLst>
          </p:spPr>
          <p:txBody>
            <a:bodyPr wrap="none">
              <a:spAutoFit/>
            </a:bodyPr>
            <a:lstStyle/>
            <a:p>
              <a:pPr>
                <a:defRPr/>
              </a:pPr>
              <a:endParaRPr lang="en-US" sz="1400" b="1">
                <a:solidFill>
                  <a:srgbClr val="0000CC"/>
                </a:solidFill>
              </a:endParaRPr>
            </a:p>
          </p:txBody>
        </p:sp>
        <p:sp>
          <p:nvSpPr>
            <p:cNvPr id="90224" name="Text Box 112"/>
            <p:cNvSpPr txBox="1">
              <a:spLocks noChangeArrowheads="1"/>
            </p:cNvSpPr>
            <p:nvPr/>
          </p:nvSpPr>
          <p:spPr bwMode="auto">
            <a:xfrm>
              <a:off x="865" y="5849"/>
              <a:ext cx="95" cy="174"/>
            </a:xfrm>
            <a:prstGeom prst="rect">
              <a:avLst/>
            </a:prstGeom>
            <a:noFill/>
            <a:ln w="9525">
              <a:noFill/>
              <a:miter lim="800000"/>
              <a:headEnd/>
              <a:tailEnd/>
            </a:ln>
            <a:effectLst>
              <a:outerShdw dist="12700" dir="5400000" algn="ctr" rotWithShape="0">
                <a:srgbClr val="CCCC00"/>
              </a:outerShdw>
            </a:effectLst>
          </p:spPr>
          <p:txBody>
            <a:bodyPr wrap="none">
              <a:spAutoFit/>
            </a:bodyPr>
            <a:lstStyle/>
            <a:p>
              <a:pPr>
                <a:defRPr/>
              </a:pPr>
              <a:endParaRPr lang="en-US" sz="1400" b="1">
                <a:solidFill>
                  <a:srgbClr val="0000CC"/>
                </a:solidFill>
              </a:endParaRPr>
            </a:p>
          </p:txBody>
        </p:sp>
        <p:sp>
          <p:nvSpPr>
            <p:cNvPr id="50290" name="Rectangle 113"/>
            <p:cNvSpPr>
              <a:spLocks noChangeArrowheads="1"/>
            </p:cNvSpPr>
            <p:nvPr/>
          </p:nvSpPr>
          <p:spPr bwMode="auto">
            <a:xfrm>
              <a:off x="1463" y="6052"/>
              <a:ext cx="362" cy="172"/>
            </a:xfrm>
            <a:prstGeom prst="rect">
              <a:avLst/>
            </a:prstGeom>
            <a:noFill/>
            <a:ln w="19050">
              <a:solidFill>
                <a:srgbClr val="0000FF"/>
              </a:solidFill>
              <a:miter lim="800000"/>
              <a:headEnd/>
              <a:tailEnd/>
            </a:ln>
          </p:spPr>
          <p:txBody>
            <a:bodyPr wrap="none" anchor="ctr"/>
            <a:lstStyle/>
            <a:p>
              <a:endParaRPr lang="en-US"/>
            </a:p>
          </p:txBody>
        </p:sp>
        <p:sp>
          <p:nvSpPr>
            <p:cNvPr id="90222" name="Text Box 110"/>
            <p:cNvSpPr txBox="1">
              <a:spLocks noChangeArrowheads="1"/>
            </p:cNvSpPr>
            <p:nvPr/>
          </p:nvSpPr>
          <p:spPr bwMode="auto">
            <a:xfrm>
              <a:off x="1627" y="6059"/>
              <a:ext cx="816" cy="174"/>
            </a:xfrm>
            <a:prstGeom prst="rect">
              <a:avLst/>
            </a:prstGeom>
            <a:noFill/>
            <a:ln w="9525">
              <a:noFill/>
              <a:miter lim="800000"/>
              <a:headEnd/>
              <a:tailEnd/>
            </a:ln>
            <a:effectLst>
              <a:outerShdw dist="17961" dir="2700000" algn="ctr" rotWithShape="0">
                <a:srgbClr val="CCCC00"/>
              </a:outerShdw>
            </a:effectLst>
          </p:spPr>
          <p:txBody>
            <a:bodyPr wrap="none">
              <a:spAutoFit/>
            </a:bodyPr>
            <a:lstStyle/>
            <a:p>
              <a:pPr>
                <a:defRPr/>
              </a:pPr>
              <a:r>
                <a:rPr lang="en-US" altLang="ja-JP" sz="1400" b="1" dirty="0" err="1">
                  <a:solidFill>
                    <a:srgbClr val="FF0000"/>
                  </a:solidFill>
                  <a:latin typeface="Arial" charset="0"/>
                  <a:ea typeface="ＭＳ Ｐゴシック" pitchFamily="50" charset="-128"/>
                </a:rPr>
                <a:t>Mushgai</a:t>
              </a:r>
              <a:r>
                <a:rPr lang="en-US" altLang="ja-JP" sz="1400" b="1" dirty="0">
                  <a:solidFill>
                    <a:srgbClr val="FF0000"/>
                  </a:solidFill>
                  <a:latin typeface="Arial" charset="0"/>
                  <a:ea typeface="ＭＳ Ｐゴシック" pitchFamily="50" charset="-128"/>
                </a:rPr>
                <a:t> </a:t>
              </a:r>
              <a:r>
                <a:rPr lang="en-US" altLang="ja-JP" sz="1400" b="1" dirty="0" err="1">
                  <a:solidFill>
                    <a:srgbClr val="FF0000"/>
                  </a:solidFill>
                  <a:latin typeface="Arial" charset="0"/>
                  <a:ea typeface="ＭＳ Ｐゴシック" pitchFamily="50" charset="-128"/>
                </a:rPr>
                <a:t>khudag</a:t>
              </a:r>
              <a:endParaRPr lang="en-US" altLang="ja-JP" sz="1400" b="1" dirty="0">
                <a:solidFill>
                  <a:srgbClr val="FF0000"/>
                </a:solidFill>
                <a:latin typeface="Arial" charset="0"/>
                <a:ea typeface="ＭＳ Ｐゴシック" pitchFamily="50" charset="-128"/>
              </a:endParaRPr>
            </a:p>
          </p:txBody>
        </p:sp>
      </p:grpSp>
      <p:sp>
        <p:nvSpPr>
          <p:cNvPr id="50181" name="Text Box 114"/>
          <p:cNvSpPr txBox="1">
            <a:spLocks noChangeArrowheads="1"/>
          </p:cNvSpPr>
          <p:nvPr/>
        </p:nvSpPr>
        <p:spPr bwMode="auto">
          <a:xfrm>
            <a:off x="0" y="6102317"/>
            <a:ext cx="9144000" cy="523220"/>
          </a:xfrm>
          <a:prstGeom prst="rect">
            <a:avLst/>
          </a:prstGeom>
          <a:solidFill>
            <a:schemeClr val="bg1"/>
          </a:solidFill>
          <a:ln w="9525">
            <a:noFill/>
            <a:miter lim="800000"/>
            <a:headEnd/>
            <a:tailEnd/>
          </a:ln>
        </p:spPr>
        <p:txBody>
          <a:bodyPr wrap="square">
            <a:spAutoFit/>
          </a:bodyPr>
          <a:lstStyle/>
          <a:p>
            <a:r>
              <a:rPr lang="en-US" sz="1400" b="1" dirty="0">
                <a:solidFill>
                  <a:srgbClr val="660033"/>
                </a:solidFill>
                <a:latin typeface="Arial" panose="020B0604020202020204" pitchFamily="34" charset="0"/>
                <a:cs typeface="Arial" panose="020B0604020202020204" pitchFamily="34" charset="0"/>
              </a:rPr>
              <a:t>Rift zones:</a:t>
            </a:r>
            <a:r>
              <a:rPr lang="en-US" sz="1400" dirty="0">
                <a:solidFill>
                  <a:srgbClr val="660033"/>
                </a:solidFill>
                <a:latin typeface="Arial" panose="020B0604020202020204" pitchFamily="34" charset="0"/>
                <a:cs typeface="Arial" panose="020B0604020202020204" pitchFamily="34" charset="0"/>
              </a:rPr>
              <a:t> </a:t>
            </a:r>
            <a:r>
              <a:rPr lang="en-US" sz="1400" b="1" dirty="0">
                <a:solidFill>
                  <a:srgbClr val="0000A2"/>
                </a:solidFill>
                <a:latin typeface="Arial" panose="020B0604020202020204" pitchFamily="34" charset="0"/>
                <a:cs typeface="Arial" panose="020B0604020202020204" pitchFamily="34" charset="0"/>
              </a:rPr>
              <a:t>GTRZ:</a:t>
            </a:r>
            <a:r>
              <a:rPr lang="en-US" sz="1400" dirty="0">
                <a:solidFill>
                  <a:srgbClr val="0000A2"/>
                </a:solidFill>
                <a:latin typeface="Arial" panose="020B0604020202020204" pitchFamily="34" charset="0"/>
                <a:cs typeface="Arial" panose="020B0604020202020204" pitchFamily="34" charset="0"/>
              </a:rPr>
              <a:t> Gobi-Tian Shan Rift Zone; </a:t>
            </a:r>
            <a:r>
              <a:rPr lang="en-US" sz="1400" b="1" dirty="0">
                <a:solidFill>
                  <a:srgbClr val="0000A2"/>
                </a:solidFill>
                <a:latin typeface="Arial" panose="020B0604020202020204" pitchFamily="34" charset="0"/>
                <a:cs typeface="Arial" panose="020B0604020202020204" pitchFamily="34" charset="0"/>
              </a:rPr>
              <a:t>MMLRZ:</a:t>
            </a:r>
            <a:r>
              <a:rPr lang="en-US" sz="1400" dirty="0">
                <a:solidFill>
                  <a:srgbClr val="0000A2"/>
                </a:solidFill>
                <a:latin typeface="Arial" panose="020B0604020202020204" pitchFamily="34" charset="0"/>
                <a:cs typeface="Arial" panose="020B0604020202020204" pitchFamily="34" charset="0"/>
              </a:rPr>
              <a:t> Main Mongolian </a:t>
            </a:r>
            <a:r>
              <a:rPr lang="en-US" sz="1400" dirty="0" err="1">
                <a:solidFill>
                  <a:srgbClr val="0000A2"/>
                </a:solidFill>
                <a:latin typeface="Arial" panose="020B0604020202020204" pitchFamily="34" charset="0"/>
                <a:cs typeface="Arial" panose="020B0604020202020204" pitchFamily="34" charset="0"/>
              </a:rPr>
              <a:t>Lieament</a:t>
            </a:r>
            <a:r>
              <a:rPr lang="en-US" sz="1400" dirty="0">
                <a:solidFill>
                  <a:srgbClr val="0000A2"/>
                </a:solidFill>
                <a:latin typeface="Arial" panose="020B0604020202020204" pitchFamily="34" charset="0"/>
                <a:cs typeface="Arial" panose="020B0604020202020204" pitchFamily="34" charset="0"/>
              </a:rPr>
              <a:t> Rift Zone;</a:t>
            </a:r>
          </a:p>
          <a:p>
            <a:r>
              <a:rPr lang="en-US" sz="1400" b="1" dirty="0">
                <a:solidFill>
                  <a:srgbClr val="660033"/>
                </a:solidFill>
                <a:latin typeface="Arial" panose="020B0604020202020204" pitchFamily="34" charset="0"/>
                <a:cs typeface="Arial" panose="020B0604020202020204" pitchFamily="34" charset="0"/>
              </a:rPr>
              <a:t>Microcontinental blocks:</a:t>
            </a:r>
            <a:r>
              <a:rPr lang="en-US" sz="1400" dirty="0">
                <a:solidFill>
                  <a:srgbClr val="660033"/>
                </a:solidFill>
                <a:latin typeface="Arial" panose="020B0604020202020204" pitchFamily="34" charset="0"/>
                <a:cs typeface="Arial" panose="020B0604020202020204" pitchFamily="34" charset="0"/>
              </a:rPr>
              <a:t> </a:t>
            </a:r>
            <a:r>
              <a:rPr lang="en-US" sz="1400" b="1" dirty="0" err="1">
                <a:solidFill>
                  <a:srgbClr val="0000A2"/>
                </a:solidFill>
                <a:latin typeface="Arial" panose="020B0604020202020204" pitchFamily="34" charset="0"/>
                <a:cs typeface="Arial" panose="020B0604020202020204" pitchFamily="34" charset="0"/>
              </a:rPr>
              <a:t>Tsh</a:t>
            </a:r>
            <a:r>
              <a:rPr lang="en-US" sz="1400" b="1" dirty="0">
                <a:solidFill>
                  <a:srgbClr val="0000A2"/>
                </a:solidFill>
                <a:latin typeface="Arial" panose="020B0604020202020204" pitchFamily="34" charset="0"/>
                <a:cs typeface="Arial" panose="020B0604020202020204" pitchFamily="34" charset="0"/>
              </a:rPr>
              <a:t>-Ul:</a:t>
            </a:r>
            <a:r>
              <a:rPr lang="en-US" sz="1400" dirty="0">
                <a:solidFill>
                  <a:srgbClr val="0000A2"/>
                </a:solidFill>
                <a:latin typeface="Arial" panose="020B0604020202020204" pitchFamily="34" charset="0"/>
                <a:cs typeface="Arial" panose="020B0604020202020204" pitchFamily="34" charset="0"/>
              </a:rPr>
              <a:t> Toto Shan-</a:t>
            </a:r>
            <a:r>
              <a:rPr lang="en-US" sz="1400" dirty="0" err="1">
                <a:solidFill>
                  <a:srgbClr val="0000A2"/>
                </a:solidFill>
                <a:latin typeface="Arial" panose="020B0604020202020204" pitchFamily="34" charset="0"/>
                <a:cs typeface="Arial" panose="020B0604020202020204" pitchFamily="34" charset="0"/>
              </a:rPr>
              <a:t>Ulaan</a:t>
            </a:r>
            <a:r>
              <a:rPr lang="en-US" sz="1400" dirty="0">
                <a:solidFill>
                  <a:srgbClr val="0000A2"/>
                </a:solidFill>
                <a:latin typeface="Arial" panose="020B0604020202020204" pitchFamily="34" charset="0"/>
                <a:cs typeface="Arial" panose="020B0604020202020204" pitchFamily="34" charset="0"/>
              </a:rPr>
              <a:t> </a:t>
            </a:r>
            <a:r>
              <a:rPr lang="en-US" sz="1400" dirty="0" err="1">
                <a:solidFill>
                  <a:srgbClr val="0000A2"/>
                </a:solidFill>
                <a:latin typeface="Arial" panose="020B0604020202020204" pitchFamily="34" charset="0"/>
                <a:cs typeface="Arial" panose="020B0604020202020204" pitchFamily="34" charset="0"/>
              </a:rPr>
              <a:t>Uul</a:t>
            </a:r>
            <a:r>
              <a:rPr lang="en-US" sz="1400" dirty="0">
                <a:solidFill>
                  <a:srgbClr val="0000A2"/>
                </a:solidFill>
                <a:latin typeface="Arial" panose="020B0604020202020204" pitchFamily="34" charset="0"/>
                <a:cs typeface="Arial" panose="020B0604020202020204" pitchFamily="34" charset="0"/>
              </a:rPr>
              <a:t>; </a:t>
            </a:r>
            <a:r>
              <a:rPr lang="en-US" sz="1400" b="1" dirty="0">
                <a:solidFill>
                  <a:srgbClr val="0000A2"/>
                </a:solidFill>
                <a:latin typeface="Arial" panose="020B0604020202020204" pitchFamily="34" charset="0"/>
                <a:cs typeface="Arial" panose="020B0604020202020204" pitchFamily="34" charset="0"/>
              </a:rPr>
              <a:t>Ts:</a:t>
            </a:r>
            <a:r>
              <a:rPr lang="en-US" sz="1400" dirty="0">
                <a:solidFill>
                  <a:srgbClr val="0000A2"/>
                </a:solidFill>
                <a:latin typeface="Arial" panose="020B0604020202020204" pitchFamily="34" charset="0"/>
                <a:cs typeface="Arial" panose="020B0604020202020204" pitchFamily="34" charset="0"/>
              </a:rPr>
              <a:t> Tsagaan </a:t>
            </a:r>
            <a:r>
              <a:rPr lang="en-US" sz="1400" dirty="0" err="1">
                <a:solidFill>
                  <a:srgbClr val="0000A2"/>
                </a:solidFill>
                <a:latin typeface="Arial" panose="020B0604020202020204" pitchFamily="34" charset="0"/>
                <a:cs typeface="Arial" panose="020B0604020202020204" pitchFamily="34" charset="0"/>
              </a:rPr>
              <a:t>Uul</a:t>
            </a:r>
            <a:r>
              <a:rPr lang="en-US" sz="1400" dirty="0">
                <a:solidFill>
                  <a:srgbClr val="0000A2"/>
                </a:solidFill>
                <a:latin typeface="Arial" panose="020B0604020202020204" pitchFamily="34" charset="0"/>
                <a:cs typeface="Arial" panose="020B0604020202020204" pitchFamily="34" charset="0"/>
              </a:rPr>
              <a:t>; </a:t>
            </a:r>
            <a:r>
              <a:rPr lang="en-US" sz="1400" b="1" dirty="0">
                <a:solidFill>
                  <a:srgbClr val="0000A2"/>
                </a:solidFill>
                <a:latin typeface="Arial" panose="020B0604020202020204" pitchFamily="34" charset="0"/>
                <a:cs typeface="Arial" panose="020B0604020202020204" pitchFamily="34" charset="0"/>
              </a:rPr>
              <a:t>ZB:</a:t>
            </a:r>
            <a:r>
              <a:rPr lang="en-US" sz="1400" dirty="0">
                <a:solidFill>
                  <a:srgbClr val="0000A2"/>
                </a:solidFill>
                <a:latin typeface="Arial" panose="020B0604020202020204" pitchFamily="34" charset="0"/>
                <a:cs typeface="Arial" panose="020B0604020202020204" pitchFamily="34" charset="0"/>
              </a:rPr>
              <a:t> </a:t>
            </a:r>
            <a:r>
              <a:rPr lang="en-US" sz="1400" dirty="0" err="1">
                <a:solidFill>
                  <a:srgbClr val="0000A2"/>
                </a:solidFill>
                <a:latin typeface="Arial" panose="020B0604020202020204" pitchFamily="34" charset="0"/>
                <a:cs typeface="Arial" panose="020B0604020202020204" pitchFamily="34" charset="0"/>
              </a:rPr>
              <a:t>Zuun</a:t>
            </a:r>
            <a:r>
              <a:rPr lang="en-US" sz="1400" dirty="0">
                <a:solidFill>
                  <a:srgbClr val="0000A2"/>
                </a:solidFill>
                <a:latin typeface="Arial" panose="020B0604020202020204" pitchFamily="34" charset="0"/>
                <a:cs typeface="Arial" panose="020B0604020202020204" pitchFamily="34" charset="0"/>
              </a:rPr>
              <a:t> Bayan Fault system</a:t>
            </a:r>
          </a:p>
        </p:txBody>
      </p:sp>
      <p:sp>
        <p:nvSpPr>
          <p:cNvPr id="115" name="Rectangle 113"/>
          <p:cNvSpPr>
            <a:spLocks noChangeArrowheads="1"/>
          </p:cNvSpPr>
          <p:nvPr/>
        </p:nvSpPr>
        <p:spPr bwMode="auto">
          <a:xfrm>
            <a:off x="2509644" y="2272949"/>
            <a:ext cx="976506" cy="622651"/>
          </a:xfrm>
          <a:prstGeom prst="rect">
            <a:avLst/>
          </a:prstGeom>
          <a:noFill/>
          <a:ln w="19050">
            <a:solidFill>
              <a:srgbClr val="0000FF"/>
            </a:solidFill>
            <a:miter lim="800000"/>
            <a:headEnd/>
            <a:tailEnd/>
          </a:ln>
        </p:spPr>
        <p:txBody>
          <a:bodyPr wrap="none" anchor="ctr"/>
          <a:lstStyle/>
          <a:p>
            <a:endParaRPr lang="en-US"/>
          </a:p>
        </p:txBody>
      </p:sp>
      <p:sp>
        <p:nvSpPr>
          <p:cNvPr id="116" name="Text Box 38">
            <a:extLst>
              <a:ext uri="{FF2B5EF4-FFF2-40B4-BE49-F238E27FC236}">
                <a16:creationId xmlns:a16="http://schemas.microsoft.com/office/drawing/2014/main" id="{18604A15-3504-4294-83D2-B609256810EE}"/>
              </a:ext>
            </a:extLst>
          </p:cNvPr>
          <p:cNvSpPr txBox="1">
            <a:spLocks noChangeArrowheads="1"/>
          </p:cNvSpPr>
          <p:nvPr/>
        </p:nvSpPr>
        <p:spPr bwMode="auto">
          <a:xfrm>
            <a:off x="0" y="-808"/>
            <a:ext cx="9144000" cy="646331"/>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r>
              <a:rPr lang="en-US" sz="36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Mushgai</a:t>
            </a:r>
            <a:r>
              <a:rPr lang="en-US" sz="36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a:t>
            </a:r>
            <a:r>
              <a:rPr lang="en-US" sz="36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khudag</a:t>
            </a:r>
            <a:r>
              <a:rPr lang="en-US" sz="36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a:t>
            </a:r>
            <a:r>
              <a:rPr lang="en-US" altLang="ja-JP" sz="36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REE</a:t>
            </a:r>
            <a:r>
              <a:rPr lang="mn-MN" altLang="ja-JP" sz="36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 </a:t>
            </a:r>
            <a:r>
              <a:rPr lang="en-US" sz="36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deposit</a:t>
            </a:r>
            <a:endParaRPr lang="ru-RU" sz="36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endParaRPr>
          </a:p>
        </p:txBody>
      </p:sp>
      <p:sp>
        <p:nvSpPr>
          <p:cNvPr id="117" name="Rectangle 116">
            <a:extLst>
              <a:ext uri="{FF2B5EF4-FFF2-40B4-BE49-F238E27FC236}">
                <a16:creationId xmlns:a16="http://schemas.microsoft.com/office/drawing/2014/main" id="{3AA01D4A-D219-4553-87CE-DEA2F51CBBB5}"/>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480642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Mushgai"/>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00063" y="785813"/>
            <a:ext cx="7777162" cy="5345112"/>
          </a:xfrm>
        </p:spPr>
      </p:pic>
      <p:pic>
        <p:nvPicPr>
          <p:cNvPr id="53251" name="Picture 4" descr="Legend"/>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508626" y="4130676"/>
            <a:ext cx="3635375" cy="2727325"/>
          </a:xfrm>
          <a:effectLst>
            <a:outerShdw dist="17961" dir="13500000" algn="ctr" rotWithShape="0">
              <a:srgbClr val="008000"/>
            </a:outerShdw>
          </a:effectLst>
        </p:spPr>
      </p:pic>
      <p:sp>
        <p:nvSpPr>
          <p:cNvPr id="53253" name="Text Box 9"/>
          <p:cNvSpPr txBox="1">
            <a:spLocks noChangeArrowheads="1"/>
          </p:cNvSpPr>
          <p:nvPr/>
        </p:nvSpPr>
        <p:spPr bwMode="auto">
          <a:xfrm>
            <a:off x="3109595" y="6130925"/>
            <a:ext cx="2290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ja-JP" sz="1200" b="1" i="1" dirty="0"/>
              <a:t>After </a:t>
            </a:r>
            <a:r>
              <a:rPr lang="en-US" altLang="ja-JP" sz="1200" b="1" i="1" dirty="0" err="1"/>
              <a:t>Chuluunbaatar</a:t>
            </a:r>
            <a:r>
              <a:rPr lang="en-US" altLang="ja-JP" sz="1200" b="1" i="1" dirty="0"/>
              <a:t> et all., 1991</a:t>
            </a:r>
          </a:p>
        </p:txBody>
      </p:sp>
      <p:sp>
        <p:nvSpPr>
          <p:cNvPr id="6" name="Text Box 38">
            <a:extLst>
              <a:ext uri="{FF2B5EF4-FFF2-40B4-BE49-F238E27FC236}">
                <a16:creationId xmlns:a16="http://schemas.microsoft.com/office/drawing/2014/main" id="{4619BC19-421D-4B18-AC17-711C3697065B}"/>
              </a:ext>
            </a:extLst>
          </p:cNvPr>
          <p:cNvSpPr txBox="1">
            <a:spLocks noChangeArrowheads="1"/>
          </p:cNvSpPr>
          <p:nvPr/>
        </p:nvSpPr>
        <p:spPr bwMode="auto">
          <a:xfrm>
            <a:off x="0" y="-808"/>
            <a:ext cx="9144000" cy="523220"/>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Geology of </a:t>
            </a:r>
            <a:r>
              <a:rPr lang="en-US" sz="28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Mushgai</a:t>
            </a:r>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a:t>
            </a:r>
            <a:r>
              <a:rPr lang="en-US" sz="28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khudag</a:t>
            </a:r>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a:t>
            </a:r>
            <a:r>
              <a:rPr lang="en-US" altLang="ja-JP" sz="28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REE</a:t>
            </a:r>
            <a:r>
              <a:rPr lang="mn-MN" altLang="ja-JP" sz="28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 </a:t>
            </a:r>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deposit</a:t>
            </a:r>
            <a:endParaRPr lang="ru-RU"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7E31F8F3-BD52-4FF3-9855-E41243B9A87D}"/>
              </a:ext>
            </a:extLst>
          </p:cNvPr>
          <p:cNvSpPr/>
          <p:nvPr/>
        </p:nvSpPr>
        <p:spPr>
          <a:xfrm>
            <a:off x="158252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587007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1" name="Text Box 11"/>
          <p:cNvSpPr txBox="1">
            <a:spLocks noChangeArrowheads="1"/>
          </p:cNvSpPr>
          <p:nvPr/>
        </p:nvSpPr>
        <p:spPr bwMode="auto">
          <a:xfrm>
            <a:off x="146649" y="753149"/>
            <a:ext cx="8997351" cy="3785652"/>
          </a:xfrm>
          <a:prstGeom prst="rect">
            <a:avLst/>
          </a:prstGeom>
          <a:noFill/>
          <a:ln w="9525">
            <a:noFill/>
            <a:miter lim="800000"/>
            <a:headEnd/>
            <a:tailEnd/>
          </a:ln>
          <a:effectLst/>
        </p:spPr>
        <p:txBody>
          <a:bodyPr wrap="square">
            <a:spAutoFit/>
            <a:scene3d>
              <a:camera prst="orthographicFront"/>
              <a:lightRig rig="soft" dir="t">
                <a:rot lat="0" lon="0" rev="15600000"/>
              </a:lightRig>
            </a:scene3d>
            <a:sp3d extrusionH="57150" prstMaterial="softEdge">
              <a:bevelT w="25400" h="38100"/>
            </a:sp3d>
          </a:bodyPr>
          <a:lstStyle/>
          <a:p>
            <a:pPr>
              <a:defRPr/>
            </a:pPr>
            <a:r>
              <a:rPr lang="en-US" altLang="ja-JP" sz="2000" b="1" dirty="0">
                <a:ln/>
                <a:solidFill>
                  <a:srgbClr val="0000CC"/>
                </a:solidFill>
                <a:latin typeface="Arial" charset="0"/>
              </a:rPr>
              <a:t>Occupies 102000 m</a:t>
            </a:r>
            <a:r>
              <a:rPr lang="en-US" altLang="ja-JP" sz="2000" b="1" baseline="30000" dirty="0">
                <a:ln/>
                <a:solidFill>
                  <a:srgbClr val="0000CC"/>
                </a:solidFill>
                <a:latin typeface="Arial" charset="0"/>
              </a:rPr>
              <a:t>2</a:t>
            </a:r>
            <a:r>
              <a:rPr lang="en-US" altLang="ja-JP" sz="2000" b="1" dirty="0">
                <a:ln/>
                <a:solidFill>
                  <a:srgbClr val="0000CC"/>
                </a:solidFill>
                <a:latin typeface="Arial" charset="0"/>
              </a:rPr>
              <a:t> area (~700 x 150m) NE trending ore body</a:t>
            </a:r>
          </a:p>
          <a:p>
            <a:pPr>
              <a:buFont typeface="Wingdings" pitchFamily="2" charset="2"/>
              <a:buChar char="Ø"/>
              <a:defRPr/>
            </a:pPr>
            <a:r>
              <a:rPr lang="en-US" altLang="ja-JP" sz="2000" b="1" dirty="0">
                <a:ln/>
                <a:solidFill>
                  <a:srgbClr val="0000CC"/>
                </a:solidFill>
                <a:latin typeface="Arial" charset="0"/>
                <a:sym typeface="Wingdings" pitchFamily="2" charset="2"/>
              </a:rPr>
              <a:t> Mineralized breccia: Carbonatite veins and stockworks with magnetite 	and apatite ore in the central part </a:t>
            </a:r>
          </a:p>
          <a:p>
            <a:pPr>
              <a:defRPr/>
            </a:pPr>
            <a:r>
              <a:rPr lang="en-US" altLang="ja-JP" sz="2000" b="1" dirty="0">
                <a:ln/>
                <a:solidFill>
                  <a:srgbClr val="0000CC"/>
                </a:solidFill>
                <a:latin typeface="Arial" charset="0"/>
                <a:sym typeface="Wingdings" pitchFamily="2" charset="2"/>
              </a:rPr>
              <a:t>	- Fragments of breccia: syenite; syenite porphyry; trachyte;</a:t>
            </a:r>
            <a:r>
              <a:rPr lang="mn-MN" altLang="ja-JP" sz="2000" b="1" dirty="0">
                <a:ln/>
                <a:solidFill>
                  <a:srgbClr val="0000CC"/>
                </a:solidFill>
                <a:latin typeface="Arial" charset="0"/>
                <a:sym typeface="Wingdings" pitchFamily="2" charset="2"/>
              </a:rPr>
              <a:t> </a:t>
            </a:r>
            <a:r>
              <a:rPr lang="en-US" altLang="ja-JP" sz="2000" b="1" dirty="0">
                <a:ln/>
                <a:solidFill>
                  <a:srgbClr val="0000CC"/>
                </a:solidFill>
                <a:latin typeface="Arial" charset="0"/>
                <a:sym typeface="Wingdings" pitchFamily="2" charset="2"/>
              </a:rPr>
              <a:t>			</a:t>
            </a:r>
          </a:p>
          <a:p>
            <a:pPr>
              <a:defRPr/>
            </a:pPr>
            <a:r>
              <a:rPr lang="en-US" altLang="ja-JP" sz="2000" b="1" dirty="0">
                <a:ln/>
                <a:solidFill>
                  <a:srgbClr val="0000CC"/>
                </a:solidFill>
                <a:latin typeface="Arial" charset="0"/>
                <a:sym typeface="Wingdings" pitchFamily="2" charset="2"/>
              </a:rPr>
              <a:t>		magnetite</a:t>
            </a:r>
            <a:r>
              <a:rPr lang="mn-MN" altLang="ja-JP" sz="2000" b="1" dirty="0">
                <a:ln/>
                <a:solidFill>
                  <a:srgbClr val="0000CC"/>
                </a:solidFill>
                <a:latin typeface="Arial" charset="0"/>
                <a:sym typeface="Wingdings" pitchFamily="2" charset="2"/>
              </a:rPr>
              <a:t>-</a:t>
            </a:r>
            <a:r>
              <a:rPr lang="en-US" altLang="ja-JP" sz="2000" b="1" dirty="0">
                <a:ln/>
                <a:solidFill>
                  <a:srgbClr val="0000CC"/>
                </a:solidFill>
                <a:latin typeface="Arial" charset="0"/>
                <a:sym typeface="Wingdings" pitchFamily="2" charset="2"/>
              </a:rPr>
              <a:t>apatite ore; carbonate ore</a:t>
            </a:r>
          </a:p>
          <a:p>
            <a:pPr>
              <a:defRPr/>
            </a:pPr>
            <a:r>
              <a:rPr lang="en-US" altLang="ja-JP" sz="2000" b="1" dirty="0">
                <a:ln/>
                <a:solidFill>
                  <a:srgbClr val="0000CC"/>
                </a:solidFill>
                <a:latin typeface="Arial" charset="0"/>
                <a:sym typeface="Wingdings" pitchFamily="2" charset="2"/>
              </a:rPr>
              <a:t>	- Cements of breccia: Fluorite; carbonate; quartz; chalcedony;</a:t>
            </a:r>
          </a:p>
          <a:p>
            <a:pPr>
              <a:defRPr/>
            </a:pPr>
            <a:r>
              <a:rPr lang="en-US" altLang="ja-JP" sz="2000" b="1" dirty="0">
                <a:ln/>
                <a:solidFill>
                  <a:srgbClr val="0000CC"/>
                </a:solidFill>
                <a:latin typeface="Arial" charset="0"/>
                <a:sym typeface="Wingdings" pitchFamily="2" charset="2"/>
              </a:rPr>
              <a:t>		barite, </a:t>
            </a:r>
            <a:r>
              <a:rPr lang="en-US" altLang="ja-JP" sz="2000" b="1" dirty="0" err="1">
                <a:ln/>
                <a:solidFill>
                  <a:srgbClr val="0000CC"/>
                </a:solidFill>
                <a:latin typeface="Arial" charset="0"/>
                <a:sym typeface="Wingdings" pitchFamily="2" charset="2"/>
              </a:rPr>
              <a:t>celetite</a:t>
            </a:r>
            <a:r>
              <a:rPr lang="mn-MN" altLang="ja-JP" sz="2000" b="1" dirty="0">
                <a:ln/>
                <a:solidFill>
                  <a:srgbClr val="0000CC"/>
                </a:solidFill>
                <a:latin typeface="Arial" charset="0"/>
                <a:sym typeface="Wingdings" pitchFamily="2" charset="2"/>
              </a:rPr>
              <a:t>, </a:t>
            </a:r>
            <a:r>
              <a:rPr lang="en-US" altLang="ja-JP" sz="2000" b="1" dirty="0">
                <a:ln/>
                <a:solidFill>
                  <a:srgbClr val="0000CC"/>
                </a:solidFill>
                <a:latin typeface="Arial" charset="0"/>
                <a:sym typeface="Wingdings" pitchFamily="2" charset="2"/>
              </a:rPr>
              <a:t>partly apatite</a:t>
            </a:r>
          </a:p>
          <a:p>
            <a:pPr>
              <a:defRPr/>
            </a:pPr>
            <a:r>
              <a:rPr lang="en-US" altLang="ja-JP" sz="2000" b="1" dirty="0">
                <a:ln/>
                <a:solidFill>
                  <a:srgbClr val="0000CC"/>
                </a:solidFill>
                <a:latin typeface="Arial" charset="0"/>
                <a:sym typeface="Wingdings" pitchFamily="2" charset="2"/>
              </a:rPr>
              <a:t> Average grade:       </a:t>
            </a:r>
            <a:r>
              <a:rPr lang="en-US" altLang="ja-JP" sz="2000" b="1" dirty="0">
                <a:ln/>
                <a:solidFill>
                  <a:srgbClr val="0000CC"/>
                </a:solidFill>
                <a:latin typeface="Arial" charset="0"/>
                <a:sym typeface="Symbol" pitchFamily="18" charset="2"/>
              </a:rPr>
              <a:t>REE = 1.63%</a:t>
            </a:r>
          </a:p>
          <a:p>
            <a:pPr>
              <a:defRPr/>
            </a:pPr>
            <a:r>
              <a:rPr lang="en-US" altLang="ja-JP" sz="2000" b="1" dirty="0">
                <a:ln/>
                <a:solidFill>
                  <a:srgbClr val="0000CC"/>
                </a:solidFill>
                <a:latin typeface="Arial" charset="0"/>
                <a:sym typeface="Symbol" pitchFamily="18" charset="2"/>
              </a:rPr>
              <a:t>			 TR</a:t>
            </a:r>
            <a:r>
              <a:rPr lang="en-US" altLang="ja-JP" sz="2000" b="1" baseline="-25000" dirty="0">
                <a:ln/>
                <a:solidFill>
                  <a:srgbClr val="0000CC"/>
                </a:solidFill>
                <a:latin typeface="Arial" charset="0"/>
                <a:sym typeface="Symbol" pitchFamily="18" charset="2"/>
              </a:rPr>
              <a:t>2</a:t>
            </a:r>
            <a:r>
              <a:rPr lang="en-US" altLang="ja-JP" sz="2000" b="1" dirty="0">
                <a:ln/>
                <a:solidFill>
                  <a:srgbClr val="0000CC"/>
                </a:solidFill>
                <a:latin typeface="Arial" charset="0"/>
                <a:sym typeface="Symbol" pitchFamily="18" charset="2"/>
              </a:rPr>
              <a:t>O</a:t>
            </a:r>
            <a:r>
              <a:rPr lang="en-US" altLang="ja-JP" sz="2000" b="1" baseline="-25000" dirty="0">
                <a:ln/>
                <a:solidFill>
                  <a:srgbClr val="0000CC"/>
                </a:solidFill>
                <a:latin typeface="Arial" charset="0"/>
                <a:sym typeface="Symbol" pitchFamily="18" charset="2"/>
              </a:rPr>
              <a:t>3</a:t>
            </a:r>
            <a:r>
              <a:rPr lang="en-US" altLang="ja-JP" sz="2000" b="1" dirty="0">
                <a:ln/>
                <a:solidFill>
                  <a:srgbClr val="0000CC"/>
                </a:solidFill>
                <a:latin typeface="Arial" charset="0"/>
                <a:sym typeface="Symbol" pitchFamily="18" charset="2"/>
              </a:rPr>
              <a:t> = 1.29%</a:t>
            </a:r>
          </a:p>
          <a:p>
            <a:pPr>
              <a:defRPr/>
            </a:pPr>
            <a:r>
              <a:rPr lang="en-US" altLang="ja-JP" sz="2000" b="1" dirty="0">
                <a:ln/>
                <a:solidFill>
                  <a:srgbClr val="0000CC"/>
                </a:solidFill>
                <a:latin typeface="Arial" charset="0"/>
                <a:sym typeface="Symbol" pitchFamily="18" charset="2"/>
              </a:rPr>
              <a:t>			 </a:t>
            </a:r>
            <a:r>
              <a:rPr lang="en-US" altLang="ja-JP" sz="2000" b="1" dirty="0" err="1">
                <a:ln/>
                <a:solidFill>
                  <a:srgbClr val="0000CC"/>
                </a:solidFill>
                <a:latin typeface="Arial" charset="0"/>
                <a:sym typeface="Symbol" pitchFamily="18" charset="2"/>
              </a:rPr>
              <a:t>SrO</a:t>
            </a:r>
            <a:r>
              <a:rPr lang="en-US" altLang="ja-JP" sz="2000" b="1" dirty="0">
                <a:ln/>
                <a:solidFill>
                  <a:srgbClr val="0000CC"/>
                </a:solidFill>
                <a:latin typeface="Arial" charset="0"/>
                <a:sym typeface="Symbol" pitchFamily="18" charset="2"/>
              </a:rPr>
              <a:t> = 1.49%</a:t>
            </a:r>
          </a:p>
          <a:p>
            <a:pPr>
              <a:defRPr/>
            </a:pPr>
            <a:r>
              <a:rPr lang="en-US" altLang="ja-JP" sz="2000" b="1" dirty="0">
                <a:ln/>
                <a:solidFill>
                  <a:srgbClr val="0000CC"/>
                </a:solidFill>
                <a:latin typeface="Arial" charset="0"/>
                <a:sym typeface="Symbol" pitchFamily="18" charset="2"/>
              </a:rPr>
              <a:t>			 </a:t>
            </a:r>
            <a:r>
              <a:rPr lang="en-US" altLang="ja-JP" sz="2000" b="1" dirty="0" err="1">
                <a:ln/>
                <a:solidFill>
                  <a:srgbClr val="0000CC"/>
                </a:solidFill>
                <a:latin typeface="Arial" charset="0"/>
                <a:sym typeface="Symbol" pitchFamily="18" charset="2"/>
              </a:rPr>
              <a:t>BaO</a:t>
            </a:r>
            <a:r>
              <a:rPr lang="en-US" altLang="ja-JP" sz="2000" b="1" dirty="0">
                <a:ln/>
                <a:solidFill>
                  <a:srgbClr val="0000CC"/>
                </a:solidFill>
                <a:latin typeface="Arial" charset="0"/>
                <a:sym typeface="Symbol" pitchFamily="18" charset="2"/>
              </a:rPr>
              <a:t> = 1.27%</a:t>
            </a:r>
          </a:p>
          <a:p>
            <a:pPr>
              <a:defRPr/>
            </a:pPr>
            <a:r>
              <a:rPr lang="en-US" altLang="ja-JP" sz="2000" b="1" dirty="0">
                <a:ln/>
                <a:solidFill>
                  <a:srgbClr val="0000CC"/>
                </a:solidFill>
                <a:latin typeface="Arial" charset="0"/>
                <a:sym typeface="Wingdings" pitchFamily="2" charset="2"/>
              </a:rPr>
              <a:t> Ore minerals: bastnaesite, fluorite; apatite and </a:t>
            </a:r>
            <a:r>
              <a:rPr lang="en-US" altLang="ja-JP" sz="2000" b="1" dirty="0" err="1">
                <a:ln/>
                <a:solidFill>
                  <a:srgbClr val="0000CC"/>
                </a:solidFill>
                <a:latin typeface="Arial" charset="0"/>
                <a:sym typeface="Wingdings" pitchFamily="2" charset="2"/>
              </a:rPr>
              <a:t>celetite</a:t>
            </a:r>
            <a:r>
              <a:rPr lang="en-US" altLang="ja-JP" sz="2000" b="1" dirty="0">
                <a:ln/>
                <a:solidFill>
                  <a:srgbClr val="0000CC"/>
                </a:solidFill>
                <a:latin typeface="Arial" charset="0"/>
                <a:sym typeface="Wingdings" pitchFamily="2" charset="2"/>
              </a:rPr>
              <a:t> </a:t>
            </a:r>
          </a:p>
        </p:txBody>
      </p:sp>
      <p:sp>
        <p:nvSpPr>
          <p:cNvPr id="4" name="Text Box 38">
            <a:extLst>
              <a:ext uri="{FF2B5EF4-FFF2-40B4-BE49-F238E27FC236}">
                <a16:creationId xmlns:a16="http://schemas.microsoft.com/office/drawing/2014/main" id="{3E2672A6-208D-4DAD-8485-F626DC916352}"/>
              </a:ext>
            </a:extLst>
          </p:cNvPr>
          <p:cNvSpPr txBox="1">
            <a:spLocks noChangeArrowheads="1"/>
          </p:cNvSpPr>
          <p:nvPr/>
        </p:nvSpPr>
        <p:spPr bwMode="auto">
          <a:xfrm>
            <a:off x="0" y="103268"/>
            <a:ext cx="9144000" cy="523220"/>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Main ore body</a:t>
            </a:r>
            <a:endParaRPr lang="ru-RU"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endParaRPr>
          </a:p>
        </p:txBody>
      </p:sp>
      <p:grpSp>
        <p:nvGrpSpPr>
          <p:cNvPr id="2" name="Group 1">
            <a:extLst>
              <a:ext uri="{FF2B5EF4-FFF2-40B4-BE49-F238E27FC236}">
                <a16:creationId xmlns:a16="http://schemas.microsoft.com/office/drawing/2014/main" id="{716D67B2-CF48-4CDB-84BC-0F137881D846}"/>
              </a:ext>
            </a:extLst>
          </p:cNvPr>
          <p:cNvGrpSpPr/>
          <p:nvPr/>
        </p:nvGrpSpPr>
        <p:grpSpPr>
          <a:xfrm>
            <a:off x="79123" y="4831284"/>
            <a:ext cx="8985753" cy="1400228"/>
            <a:chOff x="29604" y="649910"/>
            <a:chExt cx="8985753" cy="1400228"/>
          </a:xfrm>
        </p:grpSpPr>
        <p:pic>
          <p:nvPicPr>
            <p:cNvPr id="5" name="Picture 4">
              <a:extLst>
                <a:ext uri="{FF2B5EF4-FFF2-40B4-BE49-F238E27FC236}">
                  <a16:creationId xmlns:a16="http://schemas.microsoft.com/office/drawing/2014/main" id="{622E806F-71BB-4CA6-831C-44B6F25202FE}"/>
                </a:ext>
              </a:extLst>
            </p:cNvPr>
            <p:cNvPicPr>
              <a:picLocks noChangeAspect="1"/>
            </p:cNvPicPr>
            <p:nvPr/>
          </p:nvPicPr>
          <p:blipFill rotWithShape="1">
            <a:blip r:embed="rId3"/>
            <a:srcRect l="17850" t="20129" r="51682" b="53121"/>
            <a:stretch/>
          </p:blipFill>
          <p:spPr>
            <a:xfrm>
              <a:off x="29604" y="678538"/>
              <a:ext cx="4258496" cy="1371600"/>
            </a:xfrm>
            <a:prstGeom prst="rect">
              <a:avLst/>
            </a:prstGeom>
          </p:spPr>
        </p:pic>
        <p:pic>
          <p:nvPicPr>
            <p:cNvPr id="6" name="Picture 5">
              <a:extLst>
                <a:ext uri="{FF2B5EF4-FFF2-40B4-BE49-F238E27FC236}">
                  <a16:creationId xmlns:a16="http://schemas.microsoft.com/office/drawing/2014/main" id="{86A92A1D-E679-4745-8208-E6AB5BD3B8B0}"/>
                </a:ext>
              </a:extLst>
            </p:cNvPr>
            <p:cNvPicPr>
              <a:picLocks noChangeAspect="1"/>
            </p:cNvPicPr>
            <p:nvPr/>
          </p:nvPicPr>
          <p:blipFill rotWithShape="1">
            <a:blip r:embed="rId4"/>
            <a:srcRect l="17663" t="67260" r="52336" b="8538"/>
            <a:stretch/>
          </p:blipFill>
          <p:spPr>
            <a:xfrm>
              <a:off x="4288100" y="649910"/>
              <a:ext cx="4727257" cy="1399032"/>
            </a:xfrm>
            <a:prstGeom prst="rect">
              <a:avLst/>
            </a:prstGeom>
          </p:spPr>
        </p:pic>
      </p:grpSp>
      <p:sp>
        <p:nvSpPr>
          <p:cNvPr id="7" name="TextBox 6">
            <a:extLst>
              <a:ext uri="{FF2B5EF4-FFF2-40B4-BE49-F238E27FC236}">
                <a16:creationId xmlns:a16="http://schemas.microsoft.com/office/drawing/2014/main" id="{4C4BD2F7-BE47-4855-BDE1-5671C37C8CA0}"/>
              </a:ext>
            </a:extLst>
          </p:cNvPr>
          <p:cNvSpPr txBox="1"/>
          <p:nvPr/>
        </p:nvSpPr>
        <p:spPr>
          <a:xfrm>
            <a:off x="7676354" y="6230316"/>
            <a:ext cx="1388522" cy="276999"/>
          </a:xfrm>
          <a:prstGeom prst="rect">
            <a:avLst/>
          </a:prstGeom>
          <a:noFill/>
        </p:spPr>
        <p:txBody>
          <a:bodyPr wrap="none" rtlCol="0">
            <a:spAutoFit/>
          </a:bodyPr>
          <a:lstStyle/>
          <a:p>
            <a:r>
              <a:rPr lang="en-US" sz="1200" b="1" i="1" dirty="0" err="1">
                <a:solidFill>
                  <a:srgbClr val="660033"/>
                </a:solidFill>
                <a:latin typeface="Arial" panose="020B0604020202020204" pitchFamily="34" charset="0"/>
                <a:cs typeface="Arial" panose="020B0604020202020204" pitchFamily="34" charset="0"/>
              </a:rPr>
              <a:t>S.Jargalan</a:t>
            </a:r>
            <a:r>
              <a:rPr lang="mn-MN" sz="1200" b="1" i="1" dirty="0">
                <a:solidFill>
                  <a:srgbClr val="660033"/>
                </a:solidFill>
                <a:latin typeface="Arial" panose="020B0604020202020204" pitchFamily="34" charset="0"/>
                <a:cs typeface="Arial" panose="020B0604020202020204" pitchFamily="34" charset="0"/>
              </a:rPr>
              <a:t>, 20</a:t>
            </a:r>
            <a:r>
              <a:rPr lang="en-US" sz="1200" b="1" i="1" dirty="0">
                <a:solidFill>
                  <a:srgbClr val="660033"/>
                </a:solidFill>
                <a:latin typeface="Arial" panose="020B0604020202020204" pitchFamily="34" charset="0"/>
                <a:cs typeface="Arial" panose="020B0604020202020204" pitchFamily="34" charset="0"/>
              </a:rPr>
              <a:t>06</a:t>
            </a:r>
          </a:p>
        </p:txBody>
      </p:sp>
      <p:sp>
        <p:nvSpPr>
          <p:cNvPr id="8" name="Rectangle 7">
            <a:extLst>
              <a:ext uri="{FF2B5EF4-FFF2-40B4-BE49-F238E27FC236}">
                <a16:creationId xmlns:a16="http://schemas.microsoft.com/office/drawing/2014/main" id="{9B7506C1-9B7E-4614-86BF-CE263FB20DC6}"/>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000903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IMG_4061"/>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295276"/>
            <a:ext cx="914400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11"/>
          <p:cNvSpPr txBox="1">
            <a:spLocks noChangeArrowheads="1"/>
          </p:cNvSpPr>
          <p:nvPr/>
        </p:nvSpPr>
        <p:spPr bwMode="auto">
          <a:xfrm>
            <a:off x="663575" y="8429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sz="1800"/>
          </a:p>
        </p:txBody>
      </p:sp>
      <p:sp>
        <p:nvSpPr>
          <p:cNvPr id="16396" name="Text Box 12"/>
          <p:cNvSpPr txBox="1">
            <a:spLocks noChangeArrowheads="1"/>
          </p:cNvSpPr>
          <p:nvPr/>
        </p:nvSpPr>
        <p:spPr bwMode="auto">
          <a:xfrm>
            <a:off x="171560" y="539831"/>
            <a:ext cx="9144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Wingdings" panose="05000000000000000000" pitchFamily="2" charset="2"/>
              <a:buChar char="Ø"/>
            </a:pPr>
            <a:r>
              <a:rPr lang="en-US" altLang="ja-JP" sz="2000" dirty="0">
                <a:solidFill>
                  <a:srgbClr val="000099"/>
                </a:solidFill>
                <a:latin typeface="Arial" panose="020B0604020202020204" pitchFamily="34" charset="0"/>
                <a:sym typeface="Wingdings" panose="05000000000000000000" pitchFamily="2" charset="2"/>
              </a:rPr>
              <a:t> Vein shaped ore body</a:t>
            </a:r>
          </a:p>
          <a:p>
            <a:pPr>
              <a:lnSpc>
                <a:spcPct val="100000"/>
              </a:lnSpc>
              <a:spcBef>
                <a:spcPct val="0"/>
              </a:spcBef>
              <a:buFont typeface="Wingdings" panose="05000000000000000000" pitchFamily="2" charset="2"/>
              <a:buChar char="Ø"/>
            </a:pPr>
            <a:r>
              <a:rPr lang="en-US" altLang="ja-JP" sz="2000" dirty="0">
                <a:solidFill>
                  <a:srgbClr val="000099"/>
                </a:solidFill>
                <a:latin typeface="Arial" panose="020B0604020202020204" pitchFamily="34" charset="0"/>
              </a:rPr>
              <a:t> 50-60% consists of apatite (up to75-80%)</a:t>
            </a:r>
            <a:r>
              <a:rPr lang="mn-MN" altLang="ja-JP" sz="2000" dirty="0">
                <a:solidFill>
                  <a:srgbClr val="000099"/>
                </a:solidFill>
                <a:latin typeface="Arial" panose="020B0604020202020204" pitchFamily="34" charset="0"/>
              </a:rPr>
              <a:t>.. </a:t>
            </a:r>
            <a:endParaRPr lang="en-US" altLang="ja-JP" sz="2000" dirty="0">
              <a:solidFill>
                <a:srgbClr val="000099"/>
              </a:solidFill>
              <a:latin typeface="Arial" panose="020B0604020202020204" pitchFamily="34" charset="0"/>
            </a:endParaRPr>
          </a:p>
          <a:p>
            <a:pPr>
              <a:lnSpc>
                <a:spcPct val="100000"/>
              </a:lnSpc>
              <a:spcBef>
                <a:spcPct val="0"/>
              </a:spcBef>
              <a:buFont typeface="Wingdings" panose="05000000000000000000" pitchFamily="2" charset="2"/>
              <a:buChar char="Ø"/>
            </a:pPr>
            <a:r>
              <a:rPr lang="en-US" altLang="ja-JP" sz="2000" dirty="0">
                <a:solidFill>
                  <a:srgbClr val="000099"/>
                </a:solidFill>
                <a:latin typeface="Arial" panose="020B0604020202020204" pitchFamily="34" charset="0"/>
              </a:rPr>
              <a:t> Contact of syenite body enriches in REE</a:t>
            </a:r>
          </a:p>
          <a:p>
            <a:pPr>
              <a:lnSpc>
                <a:spcPct val="100000"/>
              </a:lnSpc>
              <a:spcBef>
                <a:spcPct val="0"/>
              </a:spcBef>
              <a:buFont typeface="Wingdings" panose="05000000000000000000" pitchFamily="2" charset="2"/>
              <a:buChar char="Ø"/>
            </a:pPr>
            <a:r>
              <a:rPr lang="en-US" altLang="ja-JP" sz="2000" dirty="0">
                <a:solidFill>
                  <a:srgbClr val="000099"/>
                </a:solidFill>
                <a:latin typeface="Arial" panose="020B0604020202020204" pitchFamily="34" charset="0"/>
              </a:rPr>
              <a:t> Celestite</a:t>
            </a:r>
            <a:r>
              <a:rPr lang="mn-MN" altLang="ja-JP" sz="2000" dirty="0">
                <a:solidFill>
                  <a:srgbClr val="000099"/>
                </a:solidFill>
                <a:latin typeface="Arial" panose="020B0604020202020204" pitchFamily="34" charset="0"/>
              </a:rPr>
              <a:t> 20%, </a:t>
            </a:r>
            <a:r>
              <a:rPr lang="en-US" altLang="ja-JP" sz="2000" dirty="0">
                <a:solidFill>
                  <a:srgbClr val="000099"/>
                </a:solidFill>
                <a:latin typeface="Arial" panose="020B0604020202020204" pitchFamily="34" charset="0"/>
              </a:rPr>
              <a:t>barite</a:t>
            </a:r>
            <a:r>
              <a:rPr lang="mn-MN" altLang="ja-JP" sz="2000" dirty="0">
                <a:solidFill>
                  <a:srgbClr val="000099"/>
                </a:solidFill>
                <a:latin typeface="Arial" panose="020B0604020202020204" pitchFamily="34" charset="0"/>
              </a:rPr>
              <a:t> 10% </a:t>
            </a:r>
            <a:r>
              <a:rPr lang="en-US" altLang="ja-JP" sz="2000" dirty="0">
                <a:solidFill>
                  <a:srgbClr val="000099"/>
                </a:solidFill>
                <a:latin typeface="Arial" panose="020B0604020202020204" pitchFamily="34" charset="0"/>
              </a:rPr>
              <a:t>and fluorite</a:t>
            </a:r>
          </a:p>
          <a:p>
            <a:pPr>
              <a:lnSpc>
                <a:spcPct val="100000"/>
              </a:lnSpc>
              <a:spcBef>
                <a:spcPct val="0"/>
              </a:spcBef>
              <a:buFont typeface="Wingdings" panose="05000000000000000000" pitchFamily="2" charset="2"/>
              <a:buChar char="Ø"/>
            </a:pPr>
            <a:r>
              <a:rPr lang="en-US" altLang="ja-JP" sz="2000" dirty="0">
                <a:solidFill>
                  <a:srgbClr val="000099"/>
                </a:solidFill>
                <a:latin typeface="Arial" panose="020B0604020202020204" pitchFamily="34" charset="0"/>
              </a:rPr>
              <a:t> Low temperature alteration and weathering; hematite, gypsum, pyrite</a:t>
            </a:r>
            <a:r>
              <a:rPr lang="mn-MN" altLang="ja-JP" sz="2000" dirty="0">
                <a:solidFill>
                  <a:srgbClr val="000099"/>
                </a:solidFill>
                <a:latin typeface="Arial" panose="020B0604020202020204" pitchFamily="34" charset="0"/>
              </a:rPr>
              <a:t>, </a:t>
            </a:r>
            <a:r>
              <a:rPr lang="en-US" altLang="ja-JP" sz="2000" dirty="0">
                <a:solidFill>
                  <a:srgbClr val="000099"/>
                </a:solidFill>
                <a:latin typeface="Arial" panose="020B0604020202020204" pitchFamily="34" charset="0"/>
              </a:rPr>
              <a:t>	limonite</a:t>
            </a:r>
            <a:r>
              <a:rPr lang="mn-MN" altLang="ja-JP" sz="2000" dirty="0">
                <a:solidFill>
                  <a:srgbClr val="000099"/>
                </a:solidFill>
                <a:latin typeface="Arial" panose="020B0604020202020204" pitchFamily="34" charset="0"/>
              </a:rPr>
              <a:t>, </a:t>
            </a:r>
            <a:r>
              <a:rPr lang="en-US" altLang="ja-JP" sz="2000" dirty="0">
                <a:solidFill>
                  <a:srgbClr val="000099"/>
                </a:solidFill>
                <a:latin typeface="Arial" panose="020B0604020202020204" pitchFamily="34" charset="0"/>
              </a:rPr>
              <a:t>phosphate minerals</a:t>
            </a:r>
            <a:r>
              <a:rPr lang="mn-MN" altLang="ja-JP" sz="2000" dirty="0">
                <a:solidFill>
                  <a:srgbClr val="000099"/>
                </a:solidFill>
                <a:latin typeface="Arial" panose="020B0604020202020204" pitchFamily="34" charset="0"/>
              </a:rPr>
              <a:t>. </a:t>
            </a:r>
            <a:endParaRPr lang="en-US" altLang="ja-JP" sz="2000" dirty="0">
              <a:solidFill>
                <a:srgbClr val="000099"/>
              </a:solidFill>
              <a:latin typeface="Arial" panose="020B0604020202020204" pitchFamily="34" charset="0"/>
            </a:endParaRPr>
          </a:p>
          <a:p>
            <a:pPr>
              <a:lnSpc>
                <a:spcPct val="100000"/>
              </a:lnSpc>
              <a:spcBef>
                <a:spcPct val="0"/>
              </a:spcBef>
              <a:buFont typeface="Wingdings" panose="05000000000000000000" pitchFamily="2" charset="2"/>
              <a:buChar char="Ø"/>
            </a:pPr>
            <a:r>
              <a:rPr lang="en-US" altLang="ja-JP" sz="2000" dirty="0">
                <a:solidFill>
                  <a:srgbClr val="000099"/>
                </a:solidFill>
                <a:latin typeface="Arial" panose="020B0604020202020204" pitchFamily="34" charset="0"/>
                <a:sym typeface="Wingdings" panose="05000000000000000000" pitchFamily="2" charset="2"/>
              </a:rPr>
              <a:t> Ore minerals: bastnaesite, monazite, </a:t>
            </a:r>
            <a:r>
              <a:rPr lang="en-US" altLang="ja-JP" sz="2000" dirty="0" err="1">
                <a:solidFill>
                  <a:srgbClr val="000099"/>
                </a:solidFill>
                <a:latin typeface="Arial" panose="020B0604020202020204" pitchFamily="34" charset="0"/>
                <a:sym typeface="Wingdings" panose="05000000000000000000" pitchFamily="2" charset="2"/>
              </a:rPr>
              <a:t>synchisite</a:t>
            </a:r>
            <a:endParaRPr lang="en-US" altLang="ja-JP" sz="2000" dirty="0">
              <a:solidFill>
                <a:srgbClr val="000099"/>
              </a:solidFill>
              <a:latin typeface="Arial" panose="020B0604020202020204" pitchFamily="34" charset="0"/>
              <a:sym typeface="Wingdings" panose="05000000000000000000" pitchFamily="2" charset="2"/>
            </a:endParaRPr>
          </a:p>
          <a:p>
            <a:pPr>
              <a:lnSpc>
                <a:spcPct val="100000"/>
              </a:lnSpc>
              <a:spcBef>
                <a:spcPct val="0"/>
              </a:spcBef>
              <a:buFont typeface="Wingdings" panose="05000000000000000000" pitchFamily="2" charset="2"/>
              <a:buChar char="Ø"/>
            </a:pPr>
            <a:r>
              <a:rPr lang="en-US" altLang="ja-JP" sz="2000" dirty="0">
                <a:solidFill>
                  <a:srgbClr val="000099"/>
                </a:solidFill>
                <a:latin typeface="Arial" panose="020B0604020202020204" pitchFamily="34" charset="0"/>
                <a:sym typeface="Wingdings" panose="05000000000000000000" pitchFamily="2" charset="2"/>
              </a:rPr>
              <a:t> High in REE:   </a:t>
            </a:r>
            <a:r>
              <a:rPr lang="en-US" altLang="ja-JP" sz="2000" dirty="0">
                <a:solidFill>
                  <a:srgbClr val="000099"/>
                </a:solidFill>
                <a:latin typeface="Arial" panose="020B0604020202020204" pitchFamily="34" charset="0"/>
                <a:sym typeface="Symbol" panose="05050102010706020507" pitchFamily="18" charset="2"/>
              </a:rPr>
              <a:t>TR</a:t>
            </a:r>
            <a:r>
              <a:rPr lang="en-US" altLang="ja-JP" sz="2000" baseline="-25000" dirty="0">
                <a:solidFill>
                  <a:srgbClr val="000099"/>
                </a:solidFill>
                <a:latin typeface="Arial" panose="020B0604020202020204" pitchFamily="34" charset="0"/>
                <a:sym typeface="Symbol" panose="05050102010706020507" pitchFamily="18" charset="2"/>
              </a:rPr>
              <a:t>2</a:t>
            </a:r>
            <a:r>
              <a:rPr lang="en-US" altLang="ja-JP" sz="2000" dirty="0">
                <a:solidFill>
                  <a:srgbClr val="000099"/>
                </a:solidFill>
                <a:latin typeface="Arial" panose="020B0604020202020204" pitchFamily="34" charset="0"/>
                <a:sym typeface="Symbol" panose="05050102010706020507" pitchFamily="18" charset="2"/>
              </a:rPr>
              <a:t>O</a:t>
            </a:r>
            <a:r>
              <a:rPr lang="en-US" altLang="ja-JP" sz="2000" baseline="-25000" dirty="0">
                <a:solidFill>
                  <a:srgbClr val="000099"/>
                </a:solidFill>
                <a:latin typeface="Arial" panose="020B0604020202020204" pitchFamily="34" charset="0"/>
                <a:sym typeface="Symbol" panose="05050102010706020507" pitchFamily="18" charset="2"/>
              </a:rPr>
              <a:t>3 </a:t>
            </a:r>
            <a:r>
              <a:rPr lang="en-US" altLang="ja-JP" sz="2000" dirty="0">
                <a:solidFill>
                  <a:srgbClr val="000099"/>
                </a:solidFill>
                <a:latin typeface="Arial" panose="020B0604020202020204" pitchFamily="34" charset="0"/>
                <a:sym typeface="Symbol" panose="05050102010706020507" pitchFamily="18" charset="2"/>
              </a:rPr>
              <a:t>= 4.39 – 13.9% (7.18%)</a:t>
            </a:r>
          </a:p>
          <a:p>
            <a:pPr>
              <a:lnSpc>
                <a:spcPct val="100000"/>
              </a:lnSpc>
              <a:spcBef>
                <a:spcPct val="0"/>
              </a:spcBef>
              <a:buFont typeface="Wingdings" panose="05000000000000000000" pitchFamily="2" charset="2"/>
              <a:buNone/>
            </a:pPr>
            <a:r>
              <a:rPr lang="en-US" altLang="ja-JP" sz="2000" dirty="0">
                <a:solidFill>
                  <a:srgbClr val="000099"/>
                </a:solidFill>
                <a:latin typeface="Arial" panose="020B0604020202020204" pitchFamily="34" charset="0"/>
                <a:sym typeface="Symbol" panose="05050102010706020507" pitchFamily="18" charset="2"/>
              </a:rPr>
              <a:t>		Sm</a:t>
            </a:r>
            <a:r>
              <a:rPr lang="en-US" altLang="ja-JP" sz="2000" baseline="-25000" dirty="0">
                <a:solidFill>
                  <a:srgbClr val="000099"/>
                </a:solidFill>
                <a:latin typeface="Arial" panose="020B0604020202020204" pitchFamily="34" charset="0"/>
                <a:sym typeface="Symbol" panose="05050102010706020507" pitchFamily="18" charset="2"/>
              </a:rPr>
              <a:t>2</a:t>
            </a:r>
            <a:r>
              <a:rPr lang="en-US" altLang="ja-JP" sz="2000" dirty="0">
                <a:solidFill>
                  <a:srgbClr val="000099"/>
                </a:solidFill>
                <a:latin typeface="Arial" panose="020B0604020202020204" pitchFamily="34" charset="0"/>
                <a:sym typeface="Symbol" panose="05050102010706020507" pitchFamily="18" charset="2"/>
              </a:rPr>
              <a:t>O</a:t>
            </a:r>
            <a:r>
              <a:rPr lang="en-US" altLang="ja-JP" sz="2000" baseline="-25000" dirty="0">
                <a:solidFill>
                  <a:srgbClr val="000099"/>
                </a:solidFill>
                <a:latin typeface="Arial" panose="020B0604020202020204" pitchFamily="34" charset="0"/>
                <a:sym typeface="Symbol" panose="05050102010706020507" pitchFamily="18" charset="2"/>
              </a:rPr>
              <a:t>3</a:t>
            </a:r>
            <a:r>
              <a:rPr lang="en-US" altLang="ja-JP" sz="2000" dirty="0">
                <a:solidFill>
                  <a:srgbClr val="000099"/>
                </a:solidFill>
                <a:latin typeface="Arial" panose="020B0604020202020204" pitchFamily="34" charset="0"/>
                <a:sym typeface="Symbol" panose="05050102010706020507" pitchFamily="18" charset="2"/>
              </a:rPr>
              <a:t> = 0.29%</a:t>
            </a:r>
          </a:p>
          <a:p>
            <a:pPr>
              <a:lnSpc>
                <a:spcPct val="100000"/>
              </a:lnSpc>
              <a:spcBef>
                <a:spcPct val="0"/>
              </a:spcBef>
              <a:buFont typeface="Wingdings" panose="05000000000000000000" pitchFamily="2" charset="2"/>
              <a:buNone/>
            </a:pPr>
            <a:r>
              <a:rPr lang="en-US" altLang="ja-JP" sz="2000" dirty="0">
                <a:solidFill>
                  <a:srgbClr val="000099"/>
                </a:solidFill>
                <a:latin typeface="Arial" panose="020B0604020202020204" pitchFamily="34" charset="0"/>
                <a:sym typeface="Symbol" panose="05050102010706020507" pitchFamily="18" charset="2"/>
              </a:rPr>
              <a:t>		Gd</a:t>
            </a:r>
            <a:r>
              <a:rPr lang="en-US" altLang="ja-JP" sz="2000" baseline="-25000" dirty="0">
                <a:solidFill>
                  <a:srgbClr val="000099"/>
                </a:solidFill>
                <a:latin typeface="Arial" panose="020B0604020202020204" pitchFamily="34" charset="0"/>
                <a:sym typeface="Symbol" panose="05050102010706020507" pitchFamily="18" charset="2"/>
              </a:rPr>
              <a:t>2</a:t>
            </a:r>
            <a:r>
              <a:rPr lang="en-US" altLang="ja-JP" sz="2000" dirty="0">
                <a:solidFill>
                  <a:srgbClr val="000099"/>
                </a:solidFill>
                <a:latin typeface="Arial" panose="020B0604020202020204" pitchFamily="34" charset="0"/>
                <a:sym typeface="Symbol" panose="05050102010706020507" pitchFamily="18" charset="2"/>
              </a:rPr>
              <a:t>O</a:t>
            </a:r>
            <a:r>
              <a:rPr lang="en-US" altLang="ja-JP" sz="2000" baseline="-25000" dirty="0">
                <a:solidFill>
                  <a:srgbClr val="000099"/>
                </a:solidFill>
                <a:latin typeface="Arial" panose="020B0604020202020204" pitchFamily="34" charset="0"/>
                <a:sym typeface="Symbol" panose="05050102010706020507" pitchFamily="18" charset="2"/>
              </a:rPr>
              <a:t>3</a:t>
            </a:r>
            <a:r>
              <a:rPr lang="en-US" altLang="ja-JP" sz="2000" dirty="0">
                <a:solidFill>
                  <a:srgbClr val="000099"/>
                </a:solidFill>
                <a:latin typeface="Arial" panose="020B0604020202020204" pitchFamily="34" charset="0"/>
                <a:sym typeface="Symbol" panose="05050102010706020507" pitchFamily="18" charset="2"/>
              </a:rPr>
              <a:t> = 0.14% </a:t>
            </a:r>
          </a:p>
        </p:txBody>
      </p:sp>
      <p:sp>
        <p:nvSpPr>
          <p:cNvPr id="6" name="Text Box 38">
            <a:extLst>
              <a:ext uri="{FF2B5EF4-FFF2-40B4-BE49-F238E27FC236}">
                <a16:creationId xmlns:a16="http://schemas.microsoft.com/office/drawing/2014/main" id="{F8A36EBB-766A-4DA2-A867-A5C2CF903C35}"/>
              </a:ext>
            </a:extLst>
          </p:cNvPr>
          <p:cNvSpPr txBox="1">
            <a:spLocks noChangeArrowheads="1"/>
          </p:cNvSpPr>
          <p:nvPr/>
        </p:nvSpPr>
        <p:spPr bwMode="auto">
          <a:xfrm>
            <a:off x="0" y="144244"/>
            <a:ext cx="9144000" cy="523220"/>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Apatite hill</a:t>
            </a:r>
            <a:endParaRPr lang="ru-RU"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endParaRPr>
          </a:p>
        </p:txBody>
      </p:sp>
      <p:grpSp>
        <p:nvGrpSpPr>
          <p:cNvPr id="7" name="Group 6">
            <a:extLst>
              <a:ext uri="{FF2B5EF4-FFF2-40B4-BE49-F238E27FC236}">
                <a16:creationId xmlns:a16="http://schemas.microsoft.com/office/drawing/2014/main" id="{6A8381D6-2FBF-47F3-BE07-BF18B153DB35}"/>
              </a:ext>
            </a:extLst>
          </p:cNvPr>
          <p:cNvGrpSpPr/>
          <p:nvPr/>
        </p:nvGrpSpPr>
        <p:grpSpPr>
          <a:xfrm>
            <a:off x="0" y="5337366"/>
            <a:ext cx="9187284" cy="1161288"/>
            <a:chOff x="1" y="828943"/>
            <a:chExt cx="9187284" cy="1161288"/>
          </a:xfrm>
        </p:grpSpPr>
        <p:pic>
          <p:nvPicPr>
            <p:cNvPr id="8" name="Picture 7">
              <a:extLst>
                <a:ext uri="{FF2B5EF4-FFF2-40B4-BE49-F238E27FC236}">
                  <a16:creationId xmlns:a16="http://schemas.microsoft.com/office/drawing/2014/main" id="{C840B7DA-13D0-471C-8AB4-0711FB467C3D}"/>
                </a:ext>
              </a:extLst>
            </p:cNvPr>
            <p:cNvPicPr>
              <a:picLocks noChangeAspect="1"/>
            </p:cNvPicPr>
            <p:nvPr/>
          </p:nvPicPr>
          <p:blipFill rotWithShape="1">
            <a:blip r:embed="rId5"/>
            <a:srcRect l="16542" t="21148" r="49066" b="54140"/>
            <a:stretch/>
          </p:blipFill>
          <p:spPr>
            <a:xfrm>
              <a:off x="1" y="837489"/>
              <a:ext cx="4336329" cy="1143000"/>
            </a:xfrm>
            <a:prstGeom prst="rect">
              <a:avLst/>
            </a:prstGeom>
          </p:spPr>
        </p:pic>
        <p:pic>
          <p:nvPicPr>
            <p:cNvPr id="9" name="Picture 8">
              <a:extLst>
                <a:ext uri="{FF2B5EF4-FFF2-40B4-BE49-F238E27FC236}">
                  <a16:creationId xmlns:a16="http://schemas.microsoft.com/office/drawing/2014/main" id="{BE1A1D8F-078E-4EC8-978F-12E762732232}"/>
                </a:ext>
              </a:extLst>
            </p:cNvPr>
            <p:cNvPicPr>
              <a:picLocks noChangeAspect="1"/>
            </p:cNvPicPr>
            <p:nvPr/>
          </p:nvPicPr>
          <p:blipFill rotWithShape="1">
            <a:blip r:embed="rId5"/>
            <a:srcRect l="16542" t="70572" r="52337" b="9048"/>
            <a:stretch/>
          </p:blipFill>
          <p:spPr>
            <a:xfrm>
              <a:off x="4353422" y="828943"/>
              <a:ext cx="4833863" cy="1161288"/>
            </a:xfrm>
            <a:prstGeom prst="rect">
              <a:avLst/>
            </a:prstGeom>
          </p:spPr>
        </p:pic>
      </p:grpSp>
      <p:sp>
        <p:nvSpPr>
          <p:cNvPr id="10" name="TextBox 9">
            <a:extLst>
              <a:ext uri="{FF2B5EF4-FFF2-40B4-BE49-F238E27FC236}">
                <a16:creationId xmlns:a16="http://schemas.microsoft.com/office/drawing/2014/main" id="{DA3B77BA-99F2-40CA-B387-A6A53AD617EF}"/>
              </a:ext>
            </a:extLst>
          </p:cNvPr>
          <p:cNvSpPr txBox="1"/>
          <p:nvPr/>
        </p:nvSpPr>
        <p:spPr>
          <a:xfrm>
            <a:off x="7684698" y="6449864"/>
            <a:ext cx="1388522" cy="276999"/>
          </a:xfrm>
          <a:prstGeom prst="rect">
            <a:avLst/>
          </a:prstGeom>
          <a:noFill/>
        </p:spPr>
        <p:txBody>
          <a:bodyPr wrap="none" rtlCol="0">
            <a:spAutoFit/>
          </a:bodyPr>
          <a:lstStyle/>
          <a:p>
            <a:r>
              <a:rPr lang="en-US" sz="1200" b="1" i="1" dirty="0" err="1">
                <a:solidFill>
                  <a:srgbClr val="660033"/>
                </a:solidFill>
                <a:latin typeface="Arial" panose="020B0604020202020204" pitchFamily="34" charset="0"/>
                <a:cs typeface="Arial" panose="020B0604020202020204" pitchFamily="34" charset="0"/>
              </a:rPr>
              <a:t>S.Jargalan</a:t>
            </a:r>
            <a:r>
              <a:rPr lang="mn-MN" sz="1200" b="1" i="1" dirty="0">
                <a:solidFill>
                  <a:srgbClr val="660033"/>
                </a:solidFill>
                <a:latin typeface="Arial" panose="020B0604020202020204" pitchFamily="34" charset="0"/>
                <a:cs typeface="Arial" panose="020B0604020202020204" pitchFamily="34" charset="0"/>
              </a:rPr>
              <a:t>, 20</a:t>
            </a:r>
            <a:r>
              <a:rPr lang="en-US" sz="1200" b="1" i="1" dirty="0">
                <a:solidFill>
                  <a:srgbClr val="660033"/>
                </a:solidFill>
                <a:latin typeface="Arial" panose="020B0604020202020204" pitchFamily="34" charset="0"/>
                <a:cs typeface="Arial" panose="020B0604020202020204" pitchFamily="34" charset="0"/>
              </a:rPr>
              <a:t>06</a:t>
            </a:r>
          </a:p>
        </p:txBody>
      </p:sp>
      <p:sp>
        <p:nvSpPr>
          <p:cNvPr id="11" name="Rectangle 10">
            <a:extLst>
              <a:ext uri="{FF2B5EF4-FFF2-40B4-BE49-F238E27FC236}">
                <a16:creationId xmlns:a16="http://schemas.microsoft.com/office/drawing/2014/main" id="{28970136-BF7A-4A78-8E33-CB03934739B5}"/>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99317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7" descr="9633X_Khotgor_Mineral resource_10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78075"/>
            <a:ext cx="91440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9" descr="KH_License_location_map_July_200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403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8">
            <a:extLst>
              <a:ext uri="{FF2B5EF4-FFF2-40B4-BE49-F238E27FC236}">
                <a16:creationId xmlns:a16="http://schemas.microsoft.com/office/drawing/2014/main" id="{31BF9AC2-B981-4EDD-9007-36B4973BC8C6}"/>
              </a:ext>
            </a:extLst>
          </p:cNvPr>
          <p:cNvSpPr txBox="1">
            <a:spLocks noChangeArrowheads="1"/>
          </p:cNvSpPr>
          <p:nvPr/>
        </p:nvSpPr>
        <p:spPr bwMode="auto">
          <a:xfrm>
            <a:off x="5540376" y="552866"/>
            <a:ext cx="3529945" cy="954107"/>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KHOTGOR </a:t>
            </a:r>
            <a:r>
              <a:rPr lang="en-US" altLang="ja-JP" sz="2800" b="1"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REE</a:t>
            </a:r>
            <a:r>
              <a:rPr lang="mn-MN" altLang="ja-JP" sz="2800" b="1"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 </a:t>
            </a:r>
            <a:r>
              <a:rPr lang="en-US"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DEPOSIT</a:t>
            </a:r>
            <a:endParaRPr lang="ru-RU" sz="28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endParaRPr>
          </a:p>
        </p:txBody>
      </p:sp>
      <p:sp>
        <p:nvSpPr>
          <p:cNvPr id="2" name="TextBox 1">
            <a:extLst>
              <a:ext uri="{FF2B5EF4-FFF2-40B4-BE49-F238E27FC236}">
                <a16:creationId xmlns:a16="http://schemas.microsoft.com/office/drawing/2014/main" id="{EB529B91-0E60-4371-83EC-CFA29922F14D}"/>
              </a:ext>
            </a:extLst>
          </p:cNvPr>
          <p:cNvSpPr txBox="1"/>
          <p:nvPr/>
        </p:nvSpPr>
        <p:spPr>
          <a:xfrm>
            <a:off x="8085697" y="5681990"/>
            <a:ext cx="1058303" cy="246221"/>
          </a:xfrm>
          <a:prstGeom prst="rect">
            <a:avLst/>
          </a:prstGeom>
          <a:solidFill>
            <a:schemeClr val="bg1"/>
          </a:solidFill>
        </p:spPr>
        <p:txBody>
          <a:bodyPr wrap="none" rtlCol="0">
            <a:spAutoFit/>
          </a:bodyPr>
          <a:lstStyle/>
          <a:p>
            <a:r>
              <a:rPr lang="mn-MN" sz="1000" i="1" dirty="0">
                <a:latin typeface="Arial" panose="020B0604020202020204" pitchFamily="34" charset="0"/>
                <a:cs typeface="Arial" panose="020B0604020202020204" pitchFamily="34" charset="0"/>
              </a:rPr>
              <a:t>Ж.Даваа, 2017</a:t>
            </a:r>
            <a:endParaRPr lang="en-US" sz="1000"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9A0AE87-9AC2-40E4-A1E7-8077F0687B94}"/>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517996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Content Placeholder 7" descr="APM vein at int.83.0m.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96449" y="1143000"/>
            <a:ext cx="3590313" cy="2286000"/>
          </a:xfrm>
        </p:spPr>
      </p:pic>
      <p:sp>
        <p:nvSpPr>
          <p:cNvPr id="75779" name="Text Placeholder 2"/>
          <p:cNvSpPr txBox="1">
            <a:spLocks/>
          </p:cNvSpPr>
          <p:nvPr/>
        </p:nvSpPr>
        <p:spPr bwMode="gray">
          <a:xfrm>
            <a:off x="557182" y="344978"/>
            <a:ext cx="7799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buClr>
                <a:srgbClr val="9B0000"/>
              </a:buClr>
              <a:buFont typeface="Wingdings" panose="05000000000000000000" pitchFamily="2" charset="2"/>
              <a:buNone/>
            </a:pP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REE mineralization</a:t>
            </a:r>
          </a:p>
        </p:txBody>
      </p:sp>
      <p:pic>
        <p:nvPicPr>
          <p:cNvPr id="75781" name="Picture 12" descr="a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652" y="1143000"/>
            <a:ext cx="504696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2C8F787-BD70-4AB9-B937-EFE139634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229" y="3912609"/>
            <a:ext cx="7040880" cy="2478076"/>
          </a:xfrm>
          <a:prstGeom prst="rect">
            <a:avLst/>
          </a:prstGeom>
        </p:spPr>
      </p:pic>
      <p:sp>
        <p:nvSpPr>
          <p:cNvPr id="6" name="TextBox 5">
            <a:extLst>
              <a:ext uri="{FF2B5EF4-FFF2-40B4-BE49-F238E27FC236}">
                <a16:creationId xmlns:a16="http://schemas.microsoft.com/office/drawing/2014/main" id="{0AFAB118-F7FE-4E48-8950-853AD6220788}"/>
              </a:ext>
            </a:extLst>
          </p:cNvPr>
          <p:cNvSpPr txBox="1"/>
          <p:nvPr/>
        </p:nvSpPr>
        <p:spPr>
          <a:xfrm>
            <a:off x="7313223" y="6509433"/>
            <a:ext cx="1225015" cy="276999"/>
          </a:xfrm>
          <a:prstGeom prst="rect">
            <a:avLst/>
          </a:prstGeom>
          <a:noFill/>
        </p:spPr>
        <p:txBody>
          <a:bodyPr wrap="none" rtlCol="0">
            <a:spAutoFit/>
          </a:bodyPr>
          <a:lstStyle/>
          <a:p>
            <a:r>
              <a:rPr lang="en-US" sz="1200" b="1" i="1" dirty="0" err="1">
                <a:solidFill>
                  <a:srgbClr val="660033"/>
                </a:solidFill>
                <a:latin typeface="Arial" panose="020B0604020202020204" pitchFamily="34" charset="0"/>
                <a:cs typeface="Arial" panose="020B0604020202020204" pitchFamily="34" charset="0"/>
              </a:rPr>
              <a:t>J.Dawaa</a:t>
            </a:r>
            <a:r>
              <a:rPr lang="mn-MN" sz="1200" b="1" i="1" dirty="0">
                <a:solidFill>
                  <a:srgbClr val="660033"/>
                </a:solidFill>
                <a:latin typeface="Arial" panose="020B0604020202020204" pitchFamily="34" charset="0"/>
                <a:cs typeface="Arial" panose="020B0604020202020204" pitchFamily="34" charset="0"/>
              </a:rPr>
              <a:t>, 201</a:t>
            </a:r>
            <a:r>
              <a:rPr lang="en-US" sz="1200" b="1" i="1" dirty="0">
                <a:solidFill>
                  <a:srgbClr val="660033"/>
                </a:solidFill>
                <a:latin typeface="Arial" panose="020B0604020202020204" pitchFamily="34" charset="0"/>
                <a:cs typeface="Arial" panose="020B0604020202020204" pitchFamily="34" charset="0"/>
              </a:rPr>
              <a:t>8</a:t>
            </a:r>
          </a:p>
        </p:txBody>
      </p:sp>
      <p:sp>
        <p:nvSpPr>
          <p:cNvPr id="7" name="Rectangle 6">
            <a:extLst>
              <a:ext uri="{FF2B5EF4-FFF2-40B4-BE49-F238E27FC236}">
                <a16:creationId xmlns:a16="http://schemas.microsoft.com/office/drawing/2014/main" id="{2F540860-0CBF-4AB2-8911-C743196E7CD0}"/>
              </a:ext>
            </a:extLst>
          </p:cNvPr>
          <p:cNvSpPr/>
          <p:nvPr/>
        </p:nvSpPr>
        <p:spPr>
          <a:xfrm>
            <a:off x="2603605" y="660401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716251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1" name="Group 38"/>
          <p:cNvGrpSpPr>
            <a:grpSpLocks/>
          </p:cNvGrpSpPr>
          <p:nvPr/>
        </p:nvGrpSpPr>
        <p:grpSpPr bwMode="auto">
          <a:xfrm>
            <a:off x="138126" y="1919150"/>
            <a:ext cx="8545474" cy="4716463"/>
            <a:chOff x="500034" y="1355134"/>
            <a:chExt cx="8545750" cy="4717072"/>
          </a:xfrm>
        </p:grpSpPr>
        <p:graphicFrame>
          <p:nvGraphicFramePr>
            <p:cNvPr id="10242" name="Object 2"/>
            <p:cNvGraphicFramePr>
              <a:graphicFrameLocks noChangeAspect="1"/>
            </p:cNvGraphicFramePr>
            <p:nvPr/>
          </p:nvGraphicFramePr>
          <p:xfrm>
            <a:off x="500034" y="1355134"/>
            <a:ext cx="4840905" cy="4717072"/>
          </p:xfrm>
          <a:graphic>
            <a:graphicData uri="http://schemas.openxmlformats.org/presentationml/2006/ole">
              <mc:AlternateContent xmlns:mc="http://schemas.openxmlformats.org/markup-compatibility/2006">
                <mc:Choice xmlns:v="urn:schemas-microsoft-com:vml" Requires="v">
                  <p:oleObj spid="_x0000_s1025" name="Drawing" r:id="rId4" imgW="6024960" imgH="6261120" progId="">
                    <p:embed/>
                  </p:oleObj>
                </mc:Choice>
                <mc:Fallback>
                  <p:oleObj name="Drawing" r:id="rId4" imgW="6024960" imgH="6261120" progId="">
                    <p:embed/>
                    <p:pic>
                      <p:nvPicPr>
                        <p:cNvPr id="1024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34" y="1355134"/>
                          <a:ext cx="4840905" cy="471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3"/>
            <p:cNvGraphicFramePr>
              <a:graphicFrameLocks noChangeAspect="1"/>
            </p:cNvGraphicFramePr>
            <p:nvPr/>
          </p:nvGraphicFramePr>
          <p:xfrm>
            <a:off x="5429256" y="1995358"/>
            <a:ext cx="388593" cy="211679"/>
          </p:xfrm>
          <a:graphic>
            <a:graphicData uri="http://schemas.openxmlformats.org/presentationml/2006/ole">
              <mc:AlternateContent xmlns:mc="http://schemas.openxmlformats.org/markup-compatibility/2006">
                <mc:Choice xmlns:v="urn:schemas-microsoft-com:vml" Requires="v">
                  <p:oleObj spid="_x0000_s1026" name="Drawing" r:id="rId6" imgW="342000" imgH="198000" progId="">
                    <p:embed/>
                  </p:oleObj>
                </mc:Choice>
                <mc:Fallback>
                  <p:oleObj name="Drawing" r:id="rId6" imgW="342000" imgH="198000" progId="">
                    <p:embed/>
                    <p:pic>
                      <p:nvPicPr>
                        <p:cNvPr id="1024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256" y="1995358"/>
                          <a:ext cx="388593" cy="21167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4" name="Object 4"/>
            <p:cNvGraphicFramePr>
              <a:graphicFrameLocks noChangeAspect="1"/>
            </p:cNvGraphicFramePr>
            <p:nvPr/>
          </p:nvGraphicFramePr>
          <p:xfrm>
            <a:off x="5429256" y="2357088"/>
            <a:ext cx="388593" cy="211679"/>
          </p:xfrm>
          <a:graphic>
            <a:graphicData uri="http://schemas.openxmlformats.org/presentationml/2006/ole">
              <mc:AlternateContent xmlns:mc="http://schemas.openxmlformats.org/markup-compatibility/2006">
                <mc:Choice xmlns:v="urn:schemas-microsoft-com:vml" Requires="v">
                  <p:oleObj spid="_x0000_s1027" name="Drawing" r:id="rId8" imgW="342000" imgH="198000" progId="">
                    <p:embed/>
                  </p:oleObj>
                </mc:Choice>
                <mc:Fallback>
                  <p:oleObj name="Drawing" r:id="rId8" imgW="342000" imgH="198000" progId="">
                    <p:embed/>
                    <p:pic>
                      <p:nvPicPr>
                        <p:cNvPr id="1024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6" y="2357088"/>
                          <a:ext cx="388593" cy="2116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5" name="Object 5"/>
            <p:cNvGraphicFramePr>
              <a:graphicFrameLocks noChangeAspect="1"/>
            </p:cNvGraphicFramePr>
            <p:nvPr/>
          </p:nvGraphicFramePr>
          <p:xfrm>
            <a:off x="5429256" y="2721498"/>
            <a:ext cx="388593" cy="211679"/>
          </p:xfrm>
          <a:graphic>
            <a:graphicData uri="http://schemas.openxmlformats.org/presentationml/2006/ole">
              <mc:AlternateContent xmlns:mc="http://schemas.openxmlformats.org/markup-compatibility/2006">
                <mc:Choice xmlns:v="urn:schemas-microsoft-com:vml" Requires="v">
                  <p:oleObj spid="_x0000_s1028" name="Drawing" r:id="rId10" imgW="342000" imgH="198000" progId="">
                    <p:embed/>
                  </p:oleObj>
                </mc:Choice>
                <mc:Fallback>
                  <p:oleObj name="Drawing" r:id="rId10" imgW="342000" imgH="198000" progId="">
                    <p:embed/>
                    <p:pic>
                      <p:nvPicPr>
                        <p:cNvPr id="1024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9256" y="2721498"/>
                          <a:ext cx="388593" cy="2116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6"/>
            <p:cNvGraphicFramePr>
              <a:graphicFrameLocks noChangeAspect="1"/>
            </p:cNvGraphicFramePr>
            <p:nvPr/>
          </p:nvGraphicFramePr>
          <p:xfrm>
            <a:off x="5429256" y="3085907"/>
            <a:ext cx="388593" cy="211679"/>
          </p:xfrm>
          <a:graphic>
            <a:graphicData uri="http://schemas.openxmlformats.org/presentationml/2006/ole">
              <mc:AlternateContent xmlns:mc="http://schemas.openxmlformats.org/markup-compatibility/2006">
                <mc:Choice xmlns:v="urn:schemas-microsoft-com:vml" Requires="v">
                  <p:oleObj spid="_x0000_s1029" name="Drawing" r:id="rId12" imgW="342000" imgH="198000" progId="">
                    <p:embed/>
                  </p:oleObj>
                </mc:Choice>
                <mc:Fallback>
                  <p:oleObj name="Drawing" r:id="rId12" imgW="342000" imgH="198000" progId="">
                    <p:embed/>
                    <p:pic>
                      <p:nvPicPr>
                        <p:cNvPr id="10246"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29256" y="3085907"/>
                          <a:ext cx="388593" cy="2116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7" name="Object 7"/>
            <p:cNvGraphicFramePr>
              <a:graphicFrameLocks noChangeAspect="1"/>
            </p:cNvGraphicFramePr>
            <p:nvPr/>
          </p:nvGraphicFramePr>
          <p:xfrm>
            <a:off x="5429256" y="3452997"/>
            <a:ext cx="388593" cy="211679"/>
          </p:xfrm>
          <a:graphic>
            <a:graphicData uri="http://schemas.openxmlformats.org/presentationml/2006/ole">
              <mc:AlternateContent xmlns:mc="http://schemas.openxmlformats.org/markup-compatibility/2006">
                <mc:Choice xmlns:v="urn:schemas-microsoft-com:vml" Requires="v">
                  <p:oleObj spid="_x0000_s1030" name="Drawing" r:id="rId14" imgW="342000" imgH="198000" progId="">
                    <p:embed/>
                  </p:oleObj>
                </mc:Choice>
                <mc:Fallback>
                  <p:oleObj name="Drawing" r:id="rId14" imgW="342000" imgH="198000" progId="">
                    <p:embed/>
                    <p:pic>
                      <p:nvPicPr>
                        <p:cNvPr id="10247"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29256" y="3452997"/>
                          <a:ext cx="388593" cy="2116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8" name="Object 8"/>
            <p:cNvGraphicFramePr>
              <a:graphicFrameLocks noChangeAspect="1"/>
            </p:cNvGraphicFramePr>
            <p:nvPr/>
          </p:nvGraphicFramePr>
          <p:xfrm>
            <a:off x="5429256" y="3813387"/>
            <a:ext cx="388593" cy="210339"/>
          </p:xfrm>
          <a:graphic>
            <a:graphicData uri="http://schemas.openxmlformats.org/presentationml/2006/ole">
              <mc:AlternateContent xmlns:mc="http://schemas.openxmlformats.org/markup-compatibility/2006">
                <mc:Choice xmlns:v="urn:schemas-microsoft-com:vml" Requires="v">
                  <p:oleObj spid="_x0000_s1031" name="Drawing" r:id="rId16" imgW="339840" imgH="195840" progId="">
                    <p:embed/>
                  </p:oleObj>
                </mc:Choice>
                <mc:Fallback>
                  <p:oleObj name="Drawing" r:id="rId16" imgW="339840" imgH="195840" progId="">
                    <p:embed/>
                    <p:pic>
                      <p:nvPicPr>
                        <p:cNvPr id="10248"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29256" y="3813387"/>
                          <a:ext cx="388593" cy="2103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9" name="Object 9"/>
            <p:cNvGraphicFramePr>
              <a:graphicFrameLocks noChangeAspect="1"/>
            </p:cNvGraphicFramePr>
            <p:nvPr/>
          </p:nvGraphicFramePr>
          <p:xfrm>
            <a:off x="5429256" y="4177797"/>
            <a:ext cx="388593" cy="211679"/>
          </p:xfrm>
          <a:graphic>
            <a:graphicData uri="http://schemas.openxmlformats.org/presentationml/2006/ole">
              <mc:AlternateContent xmlns:mc="http://schemas.openxmlformats.org/markup-compatibility/2006">
                <mc:Choice xmlns:v="urn:schemas-microsoft-com:vml" Requires="v">
                  <p:oleObj spid="_x0000_s1032" name="Drawing" r:id="rId18" imgW="342000" imgH="198000" progId="">
                    <p:embed/>
                  </p:oleObj>
                </mc:Choice>
                <mc:Fallback>
                  <p:oleObj name="Drawing" r:id="rId18" imgW="342000" imgH="198000" progId="">
                    <p:embed/>
                    <p:pic>
                      <p:nvPicPr>
                        <p:cNvPr id="10249"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29256" y="4177797"/>
                          <a:ext cx="388593" cy="2116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50" name="Object 10"/>
            <p:cNvGraphicFramePr>
              <a:graphicFrameLocks noChangeAspect="1"/>
            </p:cNvGraphicFramePr>
            <p:nvPr/>
          </p:nvGraphicFramePr>
          <p:xfrm>
            <a:off x="5429256" y="4542207"/>
            <a:ext cx="388593" cy="211679"/>
          </p:xfrm>
          <a:graphic>
            <a:graphicData uri="http://schemas.openxmlformats.org/presentationml/2006/ole">
              <mc:AlternateContent xmlns:mc="http://schemas.openxmlformats.org/markup-compatibility/2006">
                <mc:Choice xmlns:v="urn:schemas-microsoft-com:vml" Requires="v">
                  <p:oleObj spid="_x0000_s1033" name="Drawing" r:id="rId20" imgW="342000" imgH="198000" progId="">
                    <p:embed/>
                  </p:oleObj>
                </mc:Choice>
                <mc:Fallback>
                  <p:oleObj name="Drawing" r:id="rId20" imgW="342000" imgH="198000" progId="">
                    <p:embed/>
                    <p:pic>
                      <p:nvPicPr>
                        <p:cNvPr id="10250" name="Object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29256" y="4542207"/>
                          <a:ext cx="388593" cy="2116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53" name="Text Box 475"/>
            <p:cNvSpPr txBox="1">
              <a:spLocks noChangeArrowheads="1"/>
            </p:cNvSpPr>
            <p:nvPr/>
          </p:nvSpPr>
          <p:spPr bwMode="auto">
            <a:xfrm>
              <a:off x="5789511" y="1820896"/>
              <a:ext cx="3256273" cy="3009304"/>
            </a:xfrm>
            <a:prstGeom prst="rect">
              <a:avLst/>
            </a:prstGeom>
            <a:noFill/>
            <a:ln w="9525">
              <a:noFill/>
              <a:miter lim="800000"/>
              <a:headEnd/>
              <a:tailEnd/>
            </a:ln>
          </p:spPr>
          <p:txBody>
            <a:bodyPr wrap="none" lIns="79258" tIns="39631" rIns="79258" bIns="39631">
              <a:spAutoFit/>
            </a:bodyPr>
            <a:lstStyle/>
            <a:p>
              <a:pPr defTabSz="795318">
                <a:lnSpc>
                  <a:spcPts val="2900"/>
                </a:lnSpc>
              </a:pPr>
              <a:r>
                <a:rPr lang="mn-MN" altLang="ja-JP" sz="1600" b="1" dirty="0">
                  <a:solidFill>
                    <a:srgbClr val="000000"/>
                  </a:solidFill>
                </a:rPr>
                <a:t> </a:t>
              </a:r>
              <a:r>
                <a:rPr lang="mn-MN" altLang="ja-JP" sz="1600" b="1" dirty="0">
                  <a:solidFill>
                    <a:srgbClr val="000000"/>
                  </a:solidFill>
                  <a:latin typeface="Arial" panose="020B0604020202020204" pitchFamily="34" charset="0"/>
                  <a:cs typeface="Arial" panose="020B0604020202020204" pitchFamily="34" charset="0"/>
                </a:rPr>
                <a:t>Меланомонцонит ба идиолит </a:t>
              </a:r>
            </a:p>
            <a:p>
              <a:pPr defTabSz="795318">
                <a:lnSpc>
                  <a:spcPts val="2900"/>
                </a:lnSpc>
              </a:pPr>
              <a:r>
                <a:rPr lang="mn-MN" altLang="ja-JP" sz="1600" b="1" dirty="0">
                  <a:solidFill>
                    <a:srgbClr val="000000"/>
                  </a:solidFill>
                  <a:latin typeface="Arial" panose="020B0604020202020204" pitchFamily="34" charset="0"/>
                  <a:cs typeface="Arial" panose="020B0604020202020204" pitchFamily="34" charset="0"/>
                </a:rPr>
                <a:t>Псевдо лейцит сиенит</a:t>
              </a:r>
              <a:endParaRPr lang="en-US" altLang="ja-JP" sz="1600" b="1" dirty="0">
                <a:solidFill>
                  <a:srgbClr val="000000"/>
                </a:solidFill>
                <a:latin typeface="Arial" panose="020B0604020202020204" pitchFamily="34" charset="0"/>
                <a:cs typeface="Arial" panose="020B0604020202020204" pitchFamily="34" charset="0"/>
              </a:endParaRPr>
            </a:p>
            <a:p>
              <a:pPr defTabSz="795318">
                <a:lnSpc>
                  <a:spcPts val="2900"/>
                </a:lnSpc>
              </a:pPr>
              <a:r>
                <a:rPr lang="mn-MN" altLang="ja-JP" sz="1600" b="1" dirty="0">
                  <a:solidFill>
                    <a:srgbClr val="000000"/>
                  </a:solidFill>
                  <a:latin typeface="Arial" panose="020B0604020202020204" pitchFamily="34" charset="0"/>
                  <a:cs typeface="Arial" panose="020B0604020202020204" pitchFamily="34" charset="0"/>
                </a:rPr>
                <a:t>Хувираагүй сиенит</a:t>
              </a:r>
              <a:endParaRPr lang="en-US" altLang="ja-JP" sz="1600" b="1" dirty="0">
                <a:solidFill>
                  <a:srgbClr val="000000"/>
                </a:solidFill>
                <a:latin typeface="Arial" panose="020B0604020202020204" pitchFamily="34" charset="0"/>
                <a:cs typeface="Arial" panose="020B0604020202020204" pitchFamily="34" charset="0"/>
              </a:endParaRPr>
            </a:p>
            <a:p>
              <a:pPr defTabSz="795318">
                <a:lnSpc>
                  <a:spcPts val="2900"/>
                </a:lnSpc>
              </a:pPr>
              <a:r>
                <a:rPr lang="mn-MN" altLang="ja-JP" sz="1600" b="1" dirty="0">
                  <a:solidFill>
                    <a:srgbClr val="000000"/>
                  </a:solidFill>
                  <a:latin typeface="Arial" panose="020B0604020202020204" pitchFamily="34" charset="0"/>
                  <a:cs typeface="Arial" panose="020B0604020202020204" pitchFamily="34" charset="0"/>
                </a:rPr>
                <a:t>Хувирсан сиенит</a:t>
              </a:r>
              <a:endParaRPr lang="en-US" altLang="ja-JP" sz="1600" b="1" dirty="0">
                <a:solidFill>
                  <a:srgbClr val="000000"/>
                </a:solidFill>
                <a:latin typeface="Arial" panose="020B0604020202020204" pitchFamily="34" charset="0"/>
                <a:cs typeface="Arial" panose="020B0604020202020204" pitchFamily="34" charset="0"/>
              </a:endParaRPr>
            </a:p>
            <a:p>
              <a:pPr defTabSz="795318">
                <a:lnSpc>
                  <a:spcPts val="2900"/>
                </a:lnSpc>
              </a:pPr>
              <a:r>
                <a:rPr lang="mn-MN" altLang="ja-JP" sz="1600" b="1" dirty="0">
                  <a:solidFill>
                    <a:srgbClr val="000000"/>
                  </a:solidFill>
                  <a:latin typeface="Arial" panose="020B0604020202020204" pitchFamily="34" charset="0"/>
                  <a:cs typeface="Arial" panose="020B0604020202020204" pitchFamily="34" charset="0"/>
                </a:rPr>
                <a:t>Хил заагийн сиенит</a:t>
              </a:r>
              <a:endParaRPr lang="en-US" altLang="ja-JP" sz="1600" b="1" dirty="0">
                <a:solidFill>
                  <a:srgbClr val="000000"/>
                </a:solidFill>
                <a:latin typeface="Arial" panose="020B0604020202020204" pitchFamily="34" charset="0"/>
                <a:cs typeface="Arial" panose="020B0604020202020204" pitchFamily="34" charset="0"/>
              </a:endParaRPr>
            </a:p>
            <a:p>
              <a:pPr defTabSz="795318">
                <a:lnSpc>
                  <a:spcPts val="2900"/>
                </a:lnSpc>
              </a:pPr>
              <a:r>
                <a:rPr lang="mn-MN" altLang="ja-JP" sz="1600" b="1" dirty="0">
                  <a:solidFill>
                    <a:srgbClr val="000000"/>
                  </a:solidFill>
                  <a:latin typeface="Arial" panose="020B0604020202020204" pitchFamily="34" charset="0"/>
                  <a:cs typeface="Arial" panose="020B0604020202020204" pitchFamily="34" charset="0"/>
                </a:rPr>
                <a:t>Хил заагийн эвэржилт</a:t>
              </a:r>
              <a:endParaRPr lang="en-US" altLang="ja-JP" sz="1600" b="1" dirty="0">
                <a:solidFill>
                  <a:srgbClr val="000000"/>
                </a:solidFill>
                <a:latin typeface="Arial" panose="020B0604020202020204" pitchFamily="34" charset="0"/>
                <a:cs typeface="Arial" panose="020B0604020202020204" pitchFamily="34" charset="0"/>
              </a:endParaRPr>
            </a:p>
            <a:p>
              <a:pPr defTabSz="795318">
                <a:lnSpc>
                  <a:spcPts val="2900"/>
                </a:lnSpc>
              </a:pPr>
              <a:r>
                <a:rPr lang="mn-MN" altLang="ja-JP" sz="1600" b="1" dirty="0">
                  <a:solidFill>
                    <a:srgbClr val="000000"/>
                  </a:solidFill>
                  <a:latin typeface="Arial" panose="020B0604020202020204" pitchFamily="34" charset="0"/>
                  <a:cs typeface="Arial" panose="020B0604020202020204" pitchFamily="34" charset="0"/>
                </a:rPr>
                <a:t>Агуулагч чулуу</a:t>
              </a:r>
              <a:endParaRPr lang="en-US" altLang="ja-JP" sz="1600" b="1" dirty="0">
                <a:solidFill>
                  <a:srgbClr val="000000"/>
                </a:solidFill>
                <a:latin typeface="Arial" panose="020B0604020202020204" pitchFamily="34" charset="0"/>
                <a:cs typeface="Arial" panose="020B0604020202020204" pitchFamily="34" charset="0"/>
              </a:endParaRPr>
            </a:p>
            <a:p>
              <a:pPr defTabSz="795318">
                <a:lnSpc>
                  <a:spcPts val="2900"/>
                </a:lnSpc>
              </a:pPr>
              <a:r>
                <a:rPr lang="mn-MN" altLang="ja-JP" sz="1600" b="1" dirty="0">
                  <a:solidFill>
                    <a:srgbClr val="000000"/>
                  </a:solidFill>
                  <a:latin typeface="Arial" panose="020B0604020202020204" pitchFamily="34" charset="0"/>
                  <a:cs typeface="Arial" panose="020B0604020202020204" pitchFamily="34" charset="0"/>
                </a:rPr>
                <a:t>Дэл судлууд, карбонатит</a:t>
              </a:r>
              <a:endParaRPr lang="en-US" altLang="ja-JP" sz="1600" b="1" dirty="0">
                <a:solidFill>
                  <a:srgbClr val="000000"/>
                </a:solidFill>
                <a:latin typeface="Arial" panose="020B0604020202020204" pitchFamily="34" charset="0"/>
                <a:cs typeface="Arial" panose="020B0604020202020204" pitchFamily="34" charset="0"/>
              </a:endParaRPr>
            </a:p>
          </p:txBody>
        </p:sp>
      </p:grpSp>
      <p:sp>
        <p:nvSpPr>
          <p:cNvPr id="14" name="Text Box 38">
            <a:extLst>
              <a:ext uri="{FF2B5EF4-FFF2-40B4-BE49-F238E27FC236}">
                <a16:creationId xmlns:a16="http://schemas.microsoft.com/office/drawing/2014/main" id="{C2A5FE5D-BD6C-47AA-B9EF-38CBB03D3244}"/>
              </a:ext>
            </a:extLst>
          </p:cNvPr>
          <p:cNvSpPr txBox="1">
            <a:spLocks noChangeArrowheads="1"/>
          </p:cNvSpPr>
          <p:nvPr/>
        </p:nvSpPr>
        <p:spPr bwMode="auto">
          <a:xfrm>
            <a:off x="0" y="-808"/>
            <a:ext cx="9144000" cy="584775"/>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r>
              <a:rPr lang="en-US" sz="32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Lugiin</a:t>
            </a:r>
            <a:r>
              <a:rPr lang="en-US" sz="32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a:t>
            </a:r>
            <a:r>
              <a:rPr lang="en-US" sz="3200" b="1" dirty="0" err="1">
                <a:ln w="11430"/>
                <a:solidFill>
                  <a:srgbClr val="0000A2"/>
                </a:solidFill>
                <a:effectLst>
                  <a:outerShdw blurRad="50800" dist="39000" dir="5460000" algn="tl">
                    <a:srgbClr val="000000">
                      <a:alpha val="38000"/>
                    </a:srgbClr>
                  </a:outerShdw>
                </a:effectLst>
                <a:latin typeface="Arial" pitchFamily="34" charset="0"/>
                <a:cs typeface="Arial" pitchFamily="34" charset="0"/>
              </a:rPr>
              <a:t>gol</a:t>
            </a:r>
            <a:r>
              <a:rPr lang="en-US" sz="32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 </a:t>
            </a:r>
            <a:r>
              <a:rPr lang="en-US" altLang="ja-JP" sz="32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REE</a:t>
            </a:r>
            <a:r>
              <a:rPr lang="mn-MN" altLang="ja-JP" sz="3200" b="1" cap="all" dirty="0">
                <a:ln/>
                <a:solidFill>
                  <a:srgbClr val="0000A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anose="020B0604020202020204" pitchFamily="34" charset="0"/>
                <a:cs typeface="Arial" panose="020B0604020202020204" pitchFamily="34" charset="0"/>
                <a:sym typeface="Wingdings" pitchFamily="2" charset="2"/>
              </a:rPr>
              <a:t> </a:t>
            </a:r>
            <a:r>
              <a:rPr lang="en-US" sz="32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rPr>
              <a:t>deposit</a:t>
            </a:r>
            <a:endParaRPr lang="ru-RU" sz="3200" b="1" dirty="0">
              <a:ln w="11430"/>
              <a:solidFill>
                <a:srgbClr val="0000A2"/>
              </a:solidFill>
              <a:effectLst>
                <a:outerShdw blurRad="50800" dist="39000" dir="5460000" algn="tl">
                  <a:srgbClr val="000000">
                    <a:alpha val="38000"/>
                  </a:srgbClr>
                </a:outerShdw>
              </a:effectLst>
              <a:latin typeface="Arial" pitchFamily="34" charset="0"/>
              <a:cs typeface="Arial" pitchFamily="34" charset="0"/>
            </a:endParaRPr>
          </a:p>
        </p:txBody>
      </p:sp>
      <p:grpSp>
        <p:nvGrpSpPr>
          <p:cNvPr id="15" name="Group 4">
            <a:extLst>
              <a:ext uri="{FF2B5EF4-FFF2-40B4-BE49-F238E27FC236}">
                <a16:creationId xmlns:a16="http://schemas.microsoft.com/office/drawing/2014/main" id="{B5797617-E2C1-4B91-968B-3965C8BD7B94}"/>
              </a:ext>
            </a:extLst>
          </p:cNvPr>
          <p:cNvGrpSpPr>
            <a:grpSpLocks/>
          </p:cNvGrpSpPr>
          <p:nvPr/>
        </p:nvGrpSpPr>
        <p:grpSpPr bwMode="auto">
          <a:xfrm>
            <a:off x="30480" y="334196"/>
            <a:ext cx="3956413" cy="1551457"/>
            <a:chOff x="726" y="5534"/>
            <a:chExt cx="2025" cy="879"/>
          </a:xfrm>
        </p:grpSpPr>
        <p:sp>
          <p:nvSpPr>
            <p:cNvPr id="16" name="Freeform 5">
              <a:extLst>
                <a:ext uri="{FF2B5EF4-FFF2-40B4-BE49-F238E27FC236}">
                  <a16:creationId xmlns:a16="http://schemas.microsoft.com/office/drawing/2014/main" id="{1141E4FC-8C29-42B2-844F-E5F14D1C37EF}"/>
                </a:ext>
              </a:extLst>
            </p:cNvPr>
            <p:cNvSpPr>
              <a:spLocks/>
            </p:cNvSpPr>
            <p:nvPr/>
          </p:nvSpPr>
          <p:spPr bwMode="auto">
            <a:xfrm>
              <a:off x="726" y="5534"/>
              <a:ext cx="1747" cy="840"/>
            </a:xfrm>
            <a:custGeom>
              <a:avLst/>
              <a:gdLst/>
              <a:ahLst/>
              <a:cxnLst>
                <a:cxn ang="0">
                  <a:pos x="3670" y="752"/>
                </a:cxn>
                <a:cxn ang="0">
                  <a:pos x="3865" y="791"/>
                </a:cxn>
                <a:cxn ang="0">
                  <a:pos x="4051" y="786"/>
                </a:cxn>
                <a:cxn ang="0">
                  <a:pos x="4212" y="742"/>
                </a:cxn>
                <a:cxn ang="0">
                  <a:pos x="4432" y="620"/>
                </a:cxn>
                <a:cxn ang="0">
                  <a:pos x="4676" y="518"/>
                </a:cxn>
                <a:cxn ang="0">
                  <a:pos x="4934" y="576"/>
                </a:cxn>
                <a:cxn ang="0">
                  <a:pos x="5086" y="1128"/>
                </a:cxn>
                <a:cxn ang="0">
                  <a:pos x="5500" y="1230"/>
                </a:cxn>
                <a:cxn ang="0">
                  <a:pos x="5593" y="1367"/>
                </a:cxn>
                <a:cxn ang="0">
                  <a:pos x="5505" y="1445"/>
                </a:cxn>
                <a:cxn ang="0">
                  <a:pos x="5344" y="1421"/>
                </a:cxn>
                <a:cxn ang="0">
                  <a:pos x="5193" y="1450"/>
                </a:cxn>
                <a:cxn ang="0">
                  <a:pos x="4983" y="1582"/>
                </a:cxn>
                <a:cxn ang="0">
                  <a:pos x="4773" y="1763"/>
                </a:cxn>
                <a:cxn ang="0">
                  <a:pos x="4529" y="1914"/>
                </a:cxn>
                <a:cxn ang="0">
                  <a:pos x="4173" y="1880"/>
                </a:cxn>
                <a:cxn ang="0">
                  <a:pos x="4178" y="2119"/>
                </a:cxn>
                <a:cxn ang="0">
                  <a:pos x="3997" y="2373"/>
                </a:cxn>
                <a:cxn ang="0">
                  <a:pos x="3490" y="2529"/>
                </a:cxn>
                <a:cxn ang="0">
                  <a:pos x="2924" y="2666"/>
                </a:cxn>
                <a:cxn ang="0">
                  <a:pos x="1674" y="2437"/>
                </a:cxn>
                <a:cxn ang="0">
                  <a:pos x="1284" y="2051"/>
                </a:cxn>
                <a:cxn ang="0">
                  <a:pos x="1049" y="1904"/>
                </a:cxn>
                <a:cxn ang="0">
                  <a:pos x="844" y="1860"/>
                </a:cxn>
                <a:cxn ang="0">
                  <a:pos x="635" y="1836"/>
                </a:cxn>
                <a:cxn ang="0">
                  <a:pos x="513" y="1689"/>
                </a:cxn>
                <a:cxn ang="0">
                  <a:pos x="576" y="1465"/>
                </a:cxn>
                <a:cxn ang="0">
                  <a:pos x="503" y="1313"/>
                </a:cxn>
                <a:cxn ang="0">
                  <a:pos x="420" y="1162"/>
                </a:cxn>
                <a:cxn ang="0">
                  <a:pos x="322" y="1089"/>
                </a:cxn>
                <a:cxn ang="0">
                  <a:pos x="161" y="1050"/>
                </a:cxn>
                <a:cxn ang="0">
                  <a:pos x="49" y="923"/>
                </a:cxn>
                <a:cxn ang="0">
                  <a:pos x="24" y="806"/>
                </a:cxn>
                <a:cxn ang="0">
                  <a:pos x="117" y="708"/>
                </a:cxn>
                <a:cxn ang="0">
                  <a:pos x="229" y="713"/>
                </a:cxn>
                <a:cxn ang="0">
                  <a:pos x="332" y="659"/>
                </a:cxn>
                <a:cxn ang="0">
                  <a:pos x="400" y="562"/>
                </a:cxn>
                <a:cxn ang="0">
                  <a:pos x="547" y="493"/>
                </a:cxn>
                <a:cxn ang="0">
                  <a:pos x="688" y="410"/>
                </a:cxn>
                <a:cxn ang="0">
                  <a:pos x="835" y="376"/>
                </a:cxn>
                <a:cxn ang="0">
                  <a:pos x="952" y="425"/>
                </a:cxn>
                <a:cxn ang="0">
                  <a:pos x="1137" y="435"/>
                </a:cxn>
                <a:cxn ang="0">
                  <a:pos x="1264" y="571"/>
                </a:cxn>
                <a:cxn ang="0">
                  <a:pos x="1430" y="586"/>
                </a:cxn>
                <a:cxn ang="0">
                  <a:pos x="1591" y="610"/>
                </a:cxn>
                <a:cxn ang="0">
                  <a:pos x="1733" y="591"/>
                </a:cxn>
                <a:cxn ang="0">
                  <a:pos x="1821" y="527"/>
                </a:cxn>
                <a:cxn ang="0">
                  <a:pos x="1781" y="376"/>
                </a:cxn>
                <a:cxn ang="0">
                  <a:pos x="1806" y="205"/>
                </a:cxn>
                <a:cxn ang="0">
                  <a:pos x="1923" y="93"/>
                </a:cxn>
                <a:cxn ang="0">
                  <a:pos x="2060" y="93"/>
                </a:cxn>
                <a:cxn ang="0">
                  <a:pos x="2260" y="156"/>
                </a:cxn>
                <a:cxn ang="0">
                  <a:pos x="2387" y="205"/>
                </a:cxn>
                <a:cxn ang="0">
                  <a:pos x="2504" y="269"/>
                </a:cxn>
                <a:cxn ang="0">
                  <a:pos x="2528" y="430"/>
                </a:cxn>
                <a:cxn ang="0">
                  <a:pos x="2679" y="503"/>
                </a:cxn>
                <a:cxn ang="0">
                  <a:pos x="2806" y="532"/>
                </a:cxn>
                <a:cxn ang="0">
                  <a:pos x="2963" y="493"/>
                </a:cxn>
                <a:cxn ang="0">
                  <a:pos x="3148" y="469"/>
                </a:cxn>
                <a:cxn ang="0">
                  <a:pos x="3319" y="508"/>
                </a:cxn>
                <a:cxn ang="0">
                  <a:pos x="3495" y="601"/>
                </a:cxn>
              </a:cxnLst>
              <a:rect l="0" t="0" r="r" b="b"/>
              <a:pathLst>
                <a:path w="5603" h="2739">
                  <a:moveTo>
                    <a:pt x="3529" y="679"/>
                  </a:moveTo>
                  <a:lnTo>
                    <a:pt x="3534" y="679"/>
                  </a:lnTo>
                  <a:lnTo>
                    <a:pt x="3534" y="684"/>
                  </a:lnTo>
                  <a:lnTo>
                    <a:pt x="3538" y="684"/>
                  </a:lnTo>
                  <a:lnTo>
                    <a:pt x="3543" y="688"/>
                  </a:lnTo>
                  <a:lnTo>
                    <a:pt x="3548" y="688"/>
                  </a:lnTo>
                  <a:lnTo>
                    <a:pt x="3553" y="693"/>
                  </a:lnTo>
                  <a:lnTo>
                    <a:pt x="3558" y="693"/>
                  </a:lnTo>
                  <a:lnTo>
                    <a:pt x="3558" y="698"/>
                  </a:lnTo>
                  <a:lnTo>
                    <a:pt x="3563" y="698"/>
                  </a:lnTo>
                  <a:lnTo>
                    <a:pt x="3568" y="698"/>
                  </a:lnTo>
                  <a:lnTo>
                    <a:pt x="3573" y="698"/>
                  </a:lnTo>
                  <a:lnTo>
                    <a:pt x="3578" y="698"/>
                  </a:lnTo>
                  <a:lnTo>
                    <a:pt x="3582" y="703"/>
                  </a:lnTo>
                  <a:lnTo>
                    <a:pt x="3582" y="708"/>
                  </a:lnTo>
                  <a:lnTo>
                    <a:pt x="3578" y="708"/>
                  </a:lnTo>
                  <a:lnTo>
                    <a:pt x="3582" y="708"/>
                  </a:lnTo>
                  <a:lnTo>
                    <a:pt x="3587" y="708"/>
                  </a:lnTo>
                  <a:lnTo>
                    <a:pt x="3587" y="713"/>
                  </a:lnTo>
                  <a:lnTo>
                    <a:pt x="3587" y="718"/>
                  </a:lnTo>
                  <a:lnTo>
                    <a:pt x="3587" y="723"/>
                  </a:lnTo>
                  <a:lnTo>
                    <a:pt x="3587" y="728"/>
                  </a:lnTo>
                  <a:lnTo>
                    <a:pt x="3592" y="728"/>
                  </a:lnTo>
                  <a:lnTo>
                    <a:pt x="3597" y="732"/>
                  </a:lnTo>
                  <a:lnTo>
                    <a:pt x="3602" y="732"/>
                  </a:lnTo>
                  <a:lnTo>
                    <a:pt x="3602" y="737"/>
                  </a:lnTo>
                  <a:lnTo>
                    <a:pt x="3607" y="742"/>
                  </a:lnTo>
                  <a:lnTo>
                    <a:pt x="3612" y="747"/>
                  </a:lnTo>
                  <a:lnTo>
                    <a:pt x="3617" y="747"/>
                  </a:lnTo>
                  <a:lnTo>
                    <a:pt x="3617" y="752"/>
                  </a:lnTo>
                  <a:lnTo>
                    <a:pt x="3621" y="752"/>
                  </a:lnTo>
                  <a:lnTo>
                    <a:pt x="3626" y="752"/>
                  </a:lnTo>
                  <a:lnTo>
                    <a:pt x="3631" y="752"/>
                  </a:lnTo>
                  <a:lnTo>
                    <a:pt x="3631" y="757"/>
                  </a:lnTo>
                  <a:lnTo>
                    <a:pt x="3636" y="752"/>
                  </a:lnTo>
                  <a:lnTo>
                    <a:pt x="3641" y="752"/>
                  </a:lnTo>
                  <a:lnTo>
                    <a:pt x="3646" y="752"/>
                  </a:lnTo>
                  <a:lnTo>
                    <a:pt x="3651" y="752"/>
                  </a:lnTo>
                  <a:lnTo>
                    <a:pt x="3656" y="752"/>
                  </a:lnTo>
                  <a:lnTo>
                    <a:pt x="3660" y="752"/>
                  </a:lnTo>
                  <a:lnTo>
                    <a:pt x="3665" y="752"/>
                  </a:lnTo>
                  <a:lnTo>
                    <a:pt x="3670" y="752"/>
                  </a:lnTo>
                  <a:lnTo>
                    <a:pt x="3675" y="752"/>
                  </a:lnTo>
                  <a:lnTo>
                    <a:pt x="3680" y="752"/>
                  </a:lnTo>
                  <a:lnTo>
                    <a:pt x="3685" y="752"/>
                  </a:lnTo>
                  <a:lnTo>
                    <a:pt x="3690" y="752"/>
                  </a:lnTo>
                  <a:lnTo>
                    <a:pt x="3695" y="752"/>
                  </a:lnTo>
                  <a:lnTo>
                    <a:pt x="3700" y="752"/>
                  </a:lnTo>
                  <a:lnTo>
                    <a:pt x="3704" y="752"/>
                  </a:lnTo>
                  <a:lnTo>
                    <a:pt x="3709" y="757"/>
                  </a:lnTo>
                  <a:lnTo>
                    <a:pt x="3714" y="752"/>
                  </a:lnTo>
                  <a:lnTo>
                    <a:pt x="3719" y="752"/>
                  </a:lnTo>
                  <a:lnTo>
                    <a:pt x="3724" y="752"/>
                  </a:lnTo>
                  <a:lnTo>
                    <a:pt x="3729" y="752"/>
                  </a:lnTo>
                  <a:lnTo>
                    <a:pt x="3729" y="747"/>
                  </a:lnTo>
                  <a:lnTo>
                    <a:pt x="3734" y="747"/>
                  </a:lnTo>
                  <a:lnTo>
                    <a:pt x="3739" y="752"/>
                  </a:lnTo>
                  <a:lnTo>
                    <a:pt x="3743" y="752"/>
                  </a:lnTo>
                  <a:lnTo>
                    <a:pt x="3748" y="752"/>
                  </a:lnTo>
                  <a:lnTo>
                    <a:pt x="3753" y="752"/>
                  </a:lnTo>
                  <a:lnTo>
                    <a:pt x="3758" y="752"/>
                  </a:lnTo>
                  <a:lnTo>
                    <a:pt x="3758" y="757"/>
                  </a:lnTo>
                  <a:lnTo>
                    <a:pt x="3763" y="757"/>
                  </a:lnTo>
                  <a:lnTo>
                    <a:pt x="3768" y="762"/>
                  </a:lnTo>
                  <a:lnTo>
                    <a:pt x="3773" y="762"/>
                  </a:lnTo>
                  <a:lnTo>
                    <a:pt x="3773" y="767"/>
                  </a:lnTo>
                  <a:lnTo>
                    <a:pt x="3778" y="767"/>
                  </a:lnTo>
                  <a:lnTo>
                    <a:pt x="3787" y="776"/>
                  </a:lnTo>
                  <a:lnTo>
                    <a:pt x="3792" y="781"/>
                  </a:lnTo>
                  <a:lnTo>
                    <a:pt x="3797" y="781"/>
                  </a:lnTo>
                  <a:lnTo>
                    <a:pt x="3802" y="781"/>
                  </a:lnTo>
                  <a:lnTo>
                    <a:pt x="3807" y="781"/>
                  </a:lnTo>
                  <a:lnTo>
                    <a:pt x="3812" y="781"/>
                  </a:lnTo>
                  <a:lnTo>
                    <a:pt x="3817" y="781"/>
                  </a:lnTo>
                  <a:lnTo>
                    <a:pt x="3822" y="781"/>
                  </a:lnTo>
                  <a:lnTo>
                    <a:pt x="3826" y="781"/>
                  </a:lnTo>
                  <a:lnTo>
                    <a:pt x="3831" y="781"/>
                  </a:lnTo>
                  <a:lnTo>
                    <a:pt x="3841" y="781"/>
                  </a:lnTo>
                  <a:lnTo>
                    <a:pt x="3841" y="786"/>
                  </a:lnTo>
                  <a:lnTo>
                    <a:pt x="3846" y="791"/>
                  </a:lnTo>
                  <a:lnTo>
                    <a:pt x="3851" y="791"/>
                  </a:lnTo>
                  <a:lnTo>
                    <a:pt x="3856" y="786"/>
                  </a:lnTo>
                  <a:lnTo>
                    <a:pt x="3861" y="786"/>
                  </a:lnTo>
                  <a:lnTo>
                    <a:pt x="3865" y="791"/>
                  </a:lnTo>
                  <a:lnTo>
                    <a:pt x="3870" y="786"/>
                  </a:lnTo>
                  <a:lnTo>
                    <a:pt x="3880" y="791"/>
                  </a:lnTo>
                  <a:lnTo>
                    <a:pt x="3885" y="791"/>
                  </a:lnTo>
                  <a:lnTo>
                    <a:pt x="3895" y="796"/>
                  </a:lnTo>
                  <a:lnTo>
                    <a:pt x="3900" y="796"/>
                  </a:lnTo>
                  <a:lnTo>
                    <a:pt x="3905" y="796"/>
                  </a:lnTo>
                  <a:lnTo>
                    <a:pt x="3909" y="796"/>
                  </a:lnTo>
                  <a:lnTo>
                    <a:pt x="3909" y="801"/>
                  </a:lnTo>
                  <a:lnTo>
                    <a:pt x="3914" y="796"/>
                  </a:lnTo>
                  <a:lnTo>
                    <a:pt x="3919" y="796"/>
                  </a:lnTo>
                  <a:lnTo>
                    <a:pt x="3924" y="791"/>
                  </a:lnTo>
                  <a:lnTo>
                    <a:pt x="3929" y="791"/>
                  </a:lnTo>
                  <a:lnTo>
                    <a:pt x="3929" y="786"/>
                  </a:lnTo>
                  <a:lnTo>
                    <a:pt x="3934" y="781"/>
                  </a:lnTo>
                  <a:lnTo>
                    <a:pt x="3939" y="776"/>
                  </a:lnTo>
                  <a:lnTo>
                    <a:pt x="3944" y="771"/>
                  </a:lnTo>
                  <a:lnTo>
                    <a:pt x="3944" y="776"/>
                  </a:lnTo>
                  <a:lnTo>
                    <a:pt x="3948" y="781"/>
                  </a:lnTo>
                  <a:lnTo>
                    <a:pt x="3953" y="781"/>
                  </a:lnTo>
                  <a:lnTo>
                    <a:pt x="3953" y="786"/>
                  </a:lnTo>
                  <a:lnTo>
                    <a:pt x="3958" y="786"/>
                  </a:lnTo>
                  <a:lnTo>
                    <a:pt x="3963" y="791"/>
                  </a:lnTo>
                  <a:lnTo>
                    <a:pt x="3968" y="791"/>
                  </a:lnTo>
                  <a:lnTo>
                    <a:pt x="3973" y="791"/>
                  </a:lnTo>
                  <a:lnTo>
                    <a:pt x="3973" y="796"/>
                  </a:lnTo>
                  <a:lnTo>
                    <a:pt x="3978" y="796"/>
                  </a:lnTo>
                  <a:lnTo>
                    <a:pt x="3978" y="801"/>
                  </a:lnTo>
                  <a:lnTo>
                    <a:pt x="3983" y="801"/>
                  </a:lnTo>
                  <a:lnTo>
                    <a:pt x="3987" y="801"/>
                  </a:lnTo>
                  <a:lnTo>
                    <a:pt x="3992" y="801"/>
                  </a:lnTo>
                  <a:lnTo>
                    <a:pt x="3997" y="801"/>
                  </a:lnTo>
                  <a:lnTo>
                    <a:pt x="4002" y="801"/>
                  </a:lnTo>
                  <a:lnTo>
                    <a:pt x="4007" y="801"/>
                  </a:lnTo>
                  <a:lnTo>
                    <a:pt x="4012" y="801"/>
                  </a:lnTo>
                  <a:lnTo>
                    <a:pt x="4017" y="801"/>
                  </a:lnTo>
                  <a:lnTo>
                    <a:pt x="4022" y="801"/>
                  </a:lnTo>
                  <a:lnTo>
                    <a:pt x="4027" y="801"/>
                  </a:lnTo>
                  <a:lnTo>
                    <a:pt x="4031" y="796"/>
                  </a:lnTo>
                  <a:lnTo>
                    <a:pt x="4036" y="796"/>
                  </a:lnTo>
                  <a:lnTo>
                    <a:pt x="4041" y="791"/>
                  </a:lnTo>
                  <a:lnTo>
                    <a:pt x="4046" y="791"/>
                  </a:lnTo>
                  <a:lnTo>
                    <a:pt x="4051" y="786"/>
                  </a:lnTo>
                  <a:lnTo>
                    <a:pt x="4051" y="781"/>
                  </a:lnTo>
                  <a:lnTo>
                    <a:pt x="4056" y="781"/>
                  </a:lnTo>
                  <a:lnTo>
                    <a:pt x="4056" y="776"/>
                  </a:lnTo>
                  <a:lnTo>
                    <a:pt x="4061" y="776"/>
                  </a:lnTo>
                  <a:lnTo>
                    <a:pt x="4066" y="776"/>
                  </a:lnTo>
                  <a:lnTo>
                    <a:pt x="4066" y="771"/>
                  </a:lnTo>
                  <a:lnTo>
                    <a:pt x="4070" y="771"/>
                  </a:lnTo>
                  <a:lnTo>
                    <a:pt x="4070" y="767"/>
                  </a:lnTo>
                  <a:lnTo>
                    <a:pt x="4075" y="767"/>
                  </a:lnTo>
                  <a:lnTo>
                    <a:pt x="4080" y="767"/>
                  </a:lnTo>
                  <a:lnTo>
                    <a:pt x="4085" y="762"/>
                  </a:lnTo>
                  <a:lnTo>
                    <a:pt x="4090" y="762"/>
                  </a:lnTo>
                  <a:lnTo>
                    <a:pt x="4095" y="762"/>
                  </a:lnTo>
                  <a:lnTo>
                    <a:pt x="4095" y="757"/>
                  </a:lnTo>
                  <a:lnTo>
                    <a:pt x="4100" y="757"/>
                  </a:lnTo>
                  <a:lnTo>
                    <a:pt x="4105" y="752"/>
                  </a:lnTo>
                  <a:lnTo>
                    <a:pt x="4109" y="752"/>
                  </a:lnTo>
                  <a:lnTo>
                    <a:pt x="4109" y="747"/>
                  </a:lnTo>
                  <a:lnTo>
                    <a:pt x="4114" y="747"/>
                  </a:lnTo>
                  <a:lnTo>
                    <a:pt x="4119" y="747"/>
                  </a:lnTo>
                  <a:lnTo>
                    <a:pt x="4124" y="752"/>
                  </a:lnTo>
                  <a:lnTo>
                    <a:pt x="4129" y="752"/>
                  </a:lnTo>
                  <a:lnTo>
                    <a:pt x="4134" y="752"/>
                  </a:lnTo>
                  <a:lnTo>
                    <a:pt x="4139" y="752"/>
                  </a:lnTo>
                  <a:lnTo>
                    <a:pt x="4144" y="752"/>
                  </a:lnTo>
                  <a:lnTo>
                    <a:pt x="4149" y="747"/>
                  </a:lnTo>
                  <a:lnTo>
                    <a:pt x="4153" y="747"/>
                  </a:lnTo>
                  <a:lnTo>
                    <a:pt x="4158" y="742"/>
                  </a:lnTo>
                  <a:lnTo>
                    <a:pt x="4163" y="742"/>
                  </a:lnTo>
                  <a:lnTo>
                    <a:pt x="4163" y="737"/>
                  </a:lnTo>
                  <a:lnTo>
                    <a:pt x="4168" y="737"/>
                  </a:lnTo>
                  <a:lnTo>
                    <a:pt x="4173" y="737"/>
                  </a:lnTo>
                  <a:lnTo>
                    <a:pt x="4178" y="737"/>
                  </a:lnTo>
                  <a:lnTo>
                    <a:pt x="4183" y="737"/>
                  </a:lnTo>
                  <a:lnTo>
                    <a:pt x="4183" y="742"/>
                  </a:lnTo>
                  <a:lnTo>
                    <a:pt x="4188" y="742"/>
                  </a:lnTo>
                  <a:lnTo>
                    <a:pt x="4192" y="742"/>
                  </a:lnTo>
                  <a:lnTo>
                    <a:pt x="4192" y="737"/>
                  </a:lnTo>
                  <a:lnTo>
                    <a:pt x="4197" y="742"/>
                  </a:lnTo>
                  <a:lnTo>
                    <a:pt x="4202" y="742"/>
                  </a:lnTo>
                  <a:lnTo>
                    <a:pt x="4207" y="742"/>
                  </a:lnTo>
                  <a:lnTo>
                    <a:pt x="4212" y="742"/>
                  </a:lnTo>
                  <a:lnTo>
                    <a:pt x="4217" y="737"/>
                  </a:lnTo>
                  <a:lnTo>
                    <a:pt x="4227" y="732"/>
                  </a:lnTo>
                  <a:lnTo>
                    <a:pt x="4231" y="732"/>
                  </a:lnTo>
                  <a:lnTo>
                    <a:pt x="4236" y="732"/>
                  </a:lnTo>
                  <a:lnTo>
                    <a:pt x="4241" y="728"/>
                  </a:lnTo>
                  <a:lnTo>
                    <a:pt x="4246" y="728"/>
                  </a:lnTo>
                  <a:lnTo>
                    <a:pt x="4251" y="728"/>
                  </a:lnTo>
                  <a:lnTo>
                    <a:pt x="4256" y="723"/>
                  </a:lnTo>
                  <a:lnTo>
                    <a:pt x="4256" y="718"/>
                  </a:lnTo>
                  <a:lnTo>
                    <a:pt x="4261" y="718"/>
                  </a:lnTo>
                  <a:lnTo>
                    <a:pt x="4266" y="713"/>
                  </a:lnTo>
                  <a:lnTo>
                    <a:pt x="4271" y="713"/>
                  </a:lnTo>
                  <a:lnTo>
                    <a:pt x="4275" y="713"/>
                  </a:lnTo>
                  <a:lnTo>
                    <a:pt x="4280" y="713"/>
                  </a:lnTo>
                  <a:lnTo>
                    <a:pt x="4285" y="708"/>
                  </a:lnTo>
                  <a:lnTo>
                    <a:pt x="4290" y="708"/>
                  </a:lnTo>
                  <a:lnTo>
                    <a:pt x="4295" y="708"/>
                  </a:lnTo>
                  <a:lnTo>
                    <a:pt x="4295" y="703"/>
                  </a:lnTo>
                  <a:lnTo>
                    <a:pt x="4300" y="703"/>
                  </a:lnTo>
                  <a:lnTo>
                    <a:pt x="4310" y="703"/>
                  </a:lnTo>
                  <a:lnTo>
                    <a:pt x="4314" y="703"/>
                  </a:lnTo>
                  <a:lnTo>
                    <a:pt x="4319" y="703"/>
                  </a:lnTo>
                  <a:lnTo>
                    <a:pt x="4324" y="708"/>
                  </a:lnTo>
                  <a:lnTo>
                    <a:pt x="4329" y="708"/>
                  </a:lnTo>
                  <a:lnTo>
                    <a:pt x="4334" y="708"/>
                  </a:lnTo>
                  <a:lnTo>
                    <a:pt x="4339" y="708"/>
                  </a:lnTo>
                  <a:lnTo>
                    <a:pt x="4344" y="708"/>
                  </a:lnTo>
                  <a:lnTo>
                    <a:pt x="4349" y="713"/>
                  </a:lnTo>
                  <a:lnTo>
                    <a:pt x="4354" y="713"/>
                  </a:lnTo>
                  <a:lnTo>
                    <a:pt x="4358" y="713"/>
                  </a:lnTo>
                  <a:lnTo>
                    <a:pt x="4363" y="708"/>
                  </a:lnTo>
                  <a:lnTo>
                    <a:pt x="4368" y="703"/>
                  </a:lnTo>
                  <a:lnTo>
                    <a:pt x="4373" y="703"/>
                  </a:lnTo>
                  <a:lnTo>
                    <a:pt x="4378" y="698"/>
                  </a:lnTo>
                  <a:lnTo>
                    <a:pt x="4383" y="693"/>
                  </a:lnTo>
                  <a:lnTo>
                    <a:pt x="4388" y="688"/>
                  </a:lnTo>
                  <a:lnTo>
                    <a:pt x="4393" y="688"/>
                  </a:lnTo>
                  <a:lnTo>
                    <a:pt x="4407" y="684"/>
                  </a:lnTo>
                  <a:lnTo>
                    <a:pt x="4412" y="684"/>
                  </a:lnTo>
                  <a:lnTo>
                    <a:pt x="4412" y="674"/>
                  </a:lnTo>
                  <a:lnTo>
                    <a:pt x="4412" y="669"/>
                  </a:lnTo>
                  <a:lnTo>
                    <a:pt x="4432" y="620"/>
                  </a:lnTo>
                  <a:lnTo>
                    <a:pt x="4436" y="620"/>
                  </a:lnTo>
                  <a:lnTo>
                    <a:pt x="4441" y="615"/>
                  </a:lnTo>
                  <a:lnTo>
                    <a:pt x="4451" y="615"/>
                  </a:lnTo>
                  <a:lnTo>
                    <a:pt x="4456" y="605"/>
                  </a:lnTo>
                  <a:lnTo>
                    <a:pt x="4466" y="601"/>
                  </a:lnTo>
                  <a:lnTo>
                    <a:pt x="4471" y="601"/>
                  </a:lnTo>
                  <a:lnTo>
                    <a:pt x="4476" y="601"/>
                  </a:lnTo>
                  <a:lnTo>
                    <a:pt x="4476" y="596"/>
                  </a:lnTo>
                  <a:lnTo>
                    <a:pt x="4480" y="591"/>
                  </a:lnTo>
                  <a:lnTo>
                    <a:pt x="4485" y="591"/>
                  </a:lnTo>
                  <a:lnTo>
                    <a:pt x="4490" y="591"/>
                  </a:lnTo>
                  <a:lnTo>
                    <a:pt x="4495" y="591"/>
                  </a:lnTo>
                  <a:lnTo>
                    <a:pt x="4500" y="591"/>
                  </a:lnTo>
                  <a:lnTo>
                    <a:pt x="4505" y="586"/>
                  </a:lnTo>
                  <a:lnTo>
                    <a:pt x="4510" y="581"/>
                  </a:lnTo>
                  <a:lnTo>
                    <a:pt x="4510" y="576"/>
                  </a:lnTo>
                  <a:lnTo>
                    <a:pt x="4515" y="571"/>
                  </a:lnTo>
                  <a:lnTo>
                    <a:pt x="4524" y="562"/>
                  </a:lnTo>
                  <a:lnTo>
                    <a:pt x="4534" y="557"/>
                  </a:lnTo>
                  <a:lnTo>
                    <a:pt x="4539" y="562"/>
                  </a:lnTo>
                  <a:lnTo>
                    <a:pt x="4554" y="552"/>
                  </a:lnTo>
                  <a:lnTo>
                    <a:pt x="4558" y="547"/>
                  </a:lnTo>
                  <a:lnTo>
                    <a:pt x="4563" y="542"/>
                  </a:lnTo>
                  <a:lnTo>
                    <a:pt x="4568" y="537"/>
                  </a:lnTo>
                  <a:lnTo>
                    <a:pt x="4573" y="537"/>
                  </a:lnTo>
                  <a:lnTo>
                    <a:pt x="4573" y="532"/>
                  </a:lnTo>
                  <a:lnTo>
                    <a:pt x="4578" y="532"/>
                  </a:lnTo>
                  <a:lnTo>
                    <a:pt x="4583" y="527"/>
                  </a:lnTo>
                  <a:lnTo>
                    <a:pt x="4588" y="527"/>
                  </a:lnTo>
                  <a:lnTo>
                    <a:pt x="4593" y="522"/>
                  </a:lnTo>
                  <a:lnTo>
                    <a:pt x="4598" y="522"/>
                  </a:lnTo>
                  <a:lnTo>
                    <a:pt x="4598" y="518"/>
                  </a:lnTo>
                  <a:lnTo>
                    <a:pt x="4612" y="513"/>
                  </a:lnTo>
                  <a:lnTo>
                    <a:pt x="4617" y="513"/>
                  </a:lnTo>
                  <a:lnTo>
                    <a:pt x="4622" y="508"/>
                  </a:lnTo>
                  <a:lnTo>
                    <a:pt x="4627" y="508"/>
                  </a:lnTo>
                  <a:lnTo>
                    <a:pt x="4637" y="513"/>
                  </a:lnTo>
                  <a:lnTo>
                    <a:pt x="4646" y="518"/>
                  </a:lnTo>
                  <a:lnTo>
                    <a:pt x="4656" y="522"/>
                  </a:lnTo>
                  <a:lnTo>
                    <a:pt x="4661" y="522"/>
                  </a:lnTo>
                  <a:lnTo>
                    <a:pt x="4671" y="518"/>
                  </a:lnTo>
                  <a:lnTo>
                    <a:pt x="4676" y="518"/>
                  </a:lnTo>
                  <a:lnTo>
                    <a:pt x="4681" y="518"/>
                  </a:lnTo>
                  <a:lnTo>
                    <a:pt x="4695" y="518"/>
                  </a:lnTo>
                  <a:lnTo>
                    <a:pt x="4700" y="522"/>
                  </a:lnTo>
                  <a:lnTo>
                    <a:pt x="4705" y="522"/>
                  </a:lnTo>
                  <a:lnTo>
                    <a:pt x="4710" y="522"/>
                  </a:lnTo>
                  <a:lnTo>
                    <a:pt x="4715" y="522"/>
                  </a:lnTo>
                  <a:lnTo>
                    <a:pt x="4724" y="527"/>
                  </a:lnTo>
                  <a:lnTo>
                    <a:pt x="4734" y="532"/>
                  </a:lnTo>
                  <a:lnTo>
                    <a:pt x="4739" y="537"/>
                  </a:lnTo>
                  <a:lnTo>
                    <a:pt x="4744" y="542"/>
                  </a:lnTo>
                  <a:lnTo>
                    <a:pt x="4749" y="542"/>
                  </a:lnTo>
                  <a:lnTo>
                    <a:pt x="4754" y="552"/>
                  </a:lnTo>
                  <a:lnTo>
                    <a:pt x="4754" y="557"/>
                  </a:lnTo>
                  <a:lnTo>
                    <a:pt x="4759" y="562"/>
                  </a:lnTo>
                  <a:lnTo>
                    <a:pt x="4768" y="566"/>
                  </a:lnTo>
                  <a:lnTo>
                    <a:pt x="4778" y="581"/>
                  </a:lnTo>
                  <a:lnTo>
                    <a:pt x="4788" y="586"/>
                  </a:lnTo>
                  <a:lnTo>
                    <a:pt x="4798" y="591"/>
                  </a:lnTo>
                  <a:lnTo>
                    <a:pt x="4803" y="596"/>
                  </a:lnTo>
                  <a:lnTo>
                    <a:pt x="4807" y="601"/>
                  </a:lnTo>
                  <a:lnTo>
                    <a:pt x="4807" y="605"/>
                  </a:lnTo>
                  <a:lnTo>
                    <a:pt x="4812" y="605"/>
                  </a:lnTo>
                  <a:lnTo>
                    <a:pt x="4817" y="605"/>
                  </a:lnTo>
                  <a:lnTo>
                    <a:pt x="4822" y="605"/>
                  </a:lnTo>
                  <a:lnTo>
                    <a:pt x="4832" y="605"/>
                  </a:lnTo>
                  <a:lnTo>
                    <a:pt x="4837" y="605"/>
                  </a:lnTo>
                  <a:lnTo>
                    <a:pt x="4846" y="605"/>
                  </a:lnTo>
                  <a:lnTo>
                    <a:pt x="4851" y="605"/>
                  </a:lnTo>
                  <a:lnTo>
                    <a:pt x="4856" y="610"/>
                  </a:lnTo>
                  <a:lnTo>
                    <a:pt x="4861" y="610"/>
                  </a:lnTo>
                  <a:lnTo>
                    <a:pt x="4866" y="610"/>
                  </a:lnTo>
                  <a:lnTo>
                    <a:pt x="4871" y="610"/>
                  </a:lnTo>
                  <a:lnTo>
                    <a:pt x="4876" y="610"/>
                  </a:lnTo>
                  <a:lnTo>
                    <a:pt x="4885" y="605"/>
                  </a:lnTo>
                  <a:lnTo>
                    <a:pt x="4890" y="601"/>
                  </a:lnTo>
                  <a:lnTo>
                    <a:pt x="4895" y="596"/>
                  </a:lnTo>
                  <a:lnTo>
                    <a:pt x="4905" y="591"/>
                  </a:lnTo>
                  <a:lnTo>
                    <a:pt x="4910" y="591"/>
                  </a:lnTo>
                  <a:lnTo>
                    <a:pt x="4920" y="586"/>
                  </a:lnTo>
                  <a:lnTo>
                    <a:pt x="4925" y="581"/>
                  </a:lnTo>
                  <a:lnTo>
                    <a:pt x="4929" y="576"/>
                  </a:lnTo>
                  <a:lnTo>
                    <a:pt x="4934" y="576"/>
                  </a:lnTo>
                  <a:lnTo>
                    <a:pt x="4939" y="571"/>
                  </a:lnTo>
                  <a:lnTo>
                    <a:pt x="4944" y="571"/>
                  </a:lnTo>
                  <a:lnTo>
                    <a:pt x="4954" y="571"/>
                  </a:lnTo>
                  <a:lnTo>
                    <a:pt x="4959" y="571"/>
                  </a:lnTo>
                  <a:lnTo>
                    <a:pt x="4968" y="576"/>
                  </a:lnTo>
                  <a:lnTo>
                    <a:pt x="4973" y="581"/>
                  </a:lnTo>
                  <a:lnTo>
                    <a:pt x="4978" y="581"/>
                  </a:lnTo>
                  <a:lnTo>
                    <a:pt x="4983" y="586"/>
                  </a:lnTo>
                  <a:lnTo>
                    <a:pt x="4998" y="586"/>
                  </a:lnTo>
                  <a:lnTo>
                    <a:pt x="5008" y="591"/>
                  </a:lnTo>
                  <a:lnTo>
                    <a:pt x="5012" y="596"/>
                  </a:lnTo>
                  <a:lnTo>
                    <a:pt x="5022" y="596"/>
                  </a:lnTo>
                  <a:lnTo>
                    <a:pt x="5027" y="596"/>
                  </a:lnTo>
                  <a:lnTo>
                    <a:pt x="5032" y="601"/>
                  </a:lnTo>
                  <a:lnTo>
                    <a:pt x="5037" y="610"/>
                  </a:lnTo>
                  <a:lnTo>
                    <a:pt x="5037" y="615"/>
                  </a:lnTo>
                  <a:lnTo>
                    <a:pt x="5042" y="620"/>
                  </a:lnTo>
                  <a:lnTo>
                    <a:pt x="5032" y="645"/>
                  </a:lnTo>
                  <a:lnTo>
                    <a:pt x="5008" y="688"/>
                  </a:lnTo>
                  <a:lnTo>
                    <a:pt x="4925" y="869"/>
                  </a:lnTo>
                  <a:lnTo>
                    <a:pt x="4929" y="884"/>
                  </a:lnTo>
                  <a:lnTo>
                    <a:pt x="4881" y="957"/>
                  </a:lnTo>
                  <a:lnTo>
                    <a:pt x="4885" y="1025"/>
                  </a:lnTo>
                  <a:lnTo>
                    <a:pt x="4837" y="1055"/>
                  </a:lnTo>
                  <a:lnTo>
                    <a:pt x="4842" y="1094"/>
                  </a:lnTo>
                  <a:lnTo>
                    <a:pt x="4842" y="1113"/>
                  </a:lnTo>
                  <a:lnTo>
                    <a:pt x="4905" y="1172"/>
                  </a:lnTo>
                  <a:lnTo>
                    <a:pt x="4910" y="1172"/>
                  </a:lnTo>
                  <a:lnTo>
                    <a:pt x="4939" y="1138"/>
                  </a:lnTo>
                  <a:lnTo>
                    <a:pt x="4964" y="1128"/>
                  </a:lnTo>
                  <a:lnTo>
                    <a:pt x="4973" y="1128"/>
                  </a:lnTo>
                  <a:lnTo>
                    <a:pt x="4998" y="1138"/>
                  </a:lnTo>
                  <a:lnTo>
                    <a:pt x="5017" y="1128"/>
                  </a:lnTo>
                  <a:lnTo>
                    <a:pt x="5027" y="1123"/>
                  </a:lnTo>
                  <a:lnTo>
                    <a:pt x="5032" y="1123"/>
                  </a:lnTo>
                  <a:lnTo>
                    <a:pt x="5042" y="1118"/>
                  </a:lnTo>
                  <a:lnTo>
                    <a:pt x="5047" y="1118"/>
                  </a:lnTo>
                  <a:lnTo>
                    <a:pt x="5056" y="1118"/>
                  </a:lnTo>
                  <a:lnTo>
                    <a:pt x="5066" y="1118"/>
                  </a:lnTo>
                  <a:lnTo>
                    <a:pt x="5071" y="1118"/>
                  </a:lnTo>
                  <a:lnTo>
                    <a:pt x="5076" y="1123"/>
                  </a:lnTo>
                  <a:lnTo>
                    <a:pt x="5086" y="1128"/>
                  </a:lnTo>
                  <a:lnTo>
                    <a:pt x="5090" y="1133"/>
                  </a:lnTo>
                  <a:lnTo>
                    <a:pt x="5105" y="1138"/>
                  </a:lnTo>
                  <a:lnTo>
                    <a:pt x="5159" y="1187"/>
                  </a:lnTo>
                  <a:lnTo>
                    <a:pt x="5173" y="1152"/>
                  </a:lnTo>
                  <a:lnTo>
                    <a:pt x="5178" y="1152"/>
                  </a:lnTo>
                  <a:lnTo>
                    <a:pt x="5183" y="1152"/>
                  </a:lnTo>
                  <a:lnTo>
                    <a:pt x="5183" y="1147"/>
                  </a:lnTo>
                  <a:lnTo>
                    <a:pt x="5222" y="1099"/>
                  </a:lnTo>
                  <a:lnTo>
                    <a:pt x="5227" y="1094"/>
                  </a:lnTo>
                  <a:lnTo>
                    <a:pt x="5232" y="1089"/>
                  </a:lnTo>
                  <a:lnTo>
                    <a:pt x="5237" y="1084"/>
                  </a:lnTo>
                  <a:lnTo>
                    <a:pt x="5242" y="1079"/>
                  </a:lnTo>
                  <a:lnTo>
                    <a:pt x="5247" y="1079"/>
                  </a:lnTo>
                  <a:lnTo>
                    <a:pt x="5261" y="1079"/>
                  </a:lnTo>
                  <a:lnTo>
                    <a:pt x="5266" y="1084"/>
                  </a:lnTo>
                  <a:lnTo>
                    <a:pt x="5266" y="1089"/>
                  </a:lnTo>
                  <a:lnTo>
                    <a:pt x="5271" y="1094"/>
                  </a:lnTo>
                  <a:lnTo>
                    <a:pt x="5271" y="1089"/>
                  </a:lnTo>
                  <a:lnTo>
                    <a:pt x="5276" y="1084"/>
                  </a:lnTo>
                  <a:lnTo>
                    <a:pt x="5281" y="1079"/>
                  </a:lnTo>
                  <a:lnTo>
                    <a:pt x="5286" y="1079"/>
                  </a:lnTo>
                  <a:lnTo>
                    <a:pt x="5295" y="1079"/>
                  </a:lnTo>
                  <a:lnTo>
                    <a:pt x="5300" y="1079"/>
                  </a:lnTo>
                  <a:lnTo>
                    <a:pt x="5305" y="1084"/>
                  </a:lnTo>
                  <a:lnTo>
                    <a:pt x="5305" y="1089"/>
                  </a:lnTo>
                  <a:lnTo>
                    <a:pt x="5310" y="1094"/>
                  </a:lnTo>
                  <a:lnTo>
                    <a:pt x="5315" y="1089"/>
                  </a:lnTo>
                  <a:lnTo>
                    <a:pt x="5320" y="1089"/>
                  </a:lnTo>
                  <a:lnTo>
                    <a:pt x="5325" y="1089"/>
                  </a:lnTo>
                  <a:lnTo>
                    <a:pt x="5330" y="1089"/>
                  </a:lnTo>
                  <a:lnTo>
                    <a:pt x="5334" y="1089"/>
                  </a:lnTo>
                  <a:lnTo>
                    <a:pt x="5339" y="1094"/>
                  </a:lnTo>
                  <a:lnTo>
                    <a:pt x="5344" y="1094"/>
                  </a:lnTo>
                  <a:lnTo>
                    <a:pt x="5349" y="1094"/>
                  </a:lnTo>
                  <a:lnTo>
                    <a:pt x="5359" y="1094"/>
                  </a:lnTo>
                  <a:lnTo>
                    <a:pt x="5364" y="1094"/>
                  </a:lnTo>
                  <a:lnTo>
                    <a:pt x="5398" y="1147"/>
                  </a:lnTo>
                  <a:lnTo>
                    <a:pt x="5461" y="1177"/>
                  </a:lnTo>
                  <a:lnTo>
                    <a:pt x="5466" y="1206"/>
                  </a:lnTo>
                  <a:lnTo>
                    <a:pt x="5466" y="1211"/>
                  </a:lnTo>
                  <a:lnTo>
                    <a:pt x="5505" y="1226"/>
                  </a:lnTo>
                  <a:lnTo>
                    <a:pt x="5500" y="1230"/>
                  </a:lnTo>
                  <a:lnTo>
                    <a:pt x="5496" y="1230"/>
                  </a:lnTo>
                  <a:lnTo>
                    <a:pt x="5496" y="1240"/>
                  </a:lnTo>
                  <a:lnTo>
                    <a:pt x="5496" y="1235"/>
                  </a:lnTo>
                  <a:lnTo>
                    <a:pt x="5500" y="1235"/>
                  </a:lnTo>
                  <a:lnTo>
                    <a:pt x="5505" y="1240"/>
                  </a:lnTo>
                  <a:lnTo>
                    <a:pt x="5505" y="1250"/>
                  </a:lnTo>
                  <a:lnTo>
                    <a:pt x="5510" y="1250"/>
                  </a:lnTo>
                  <a:lnTo>
                    <a:pt x="5515" y="1250"/>
                  </a:lnTo>
                  <a:lnTo>
                    <a:pt x="5515" y="1255"/>
                  </a:lnTo>
                  <a:lnTo>
                    <a:pt x="5520" y="1255"/>
                  </a:lnTo>
                  <a:lnTo>
                    <a:pt x="5520" y="1260"/>
                  </a:lnTo>
                  <a:lnTo>
                    <a:pt x="5520" y="1265"/>
                  </a:lnTo>
                  <a:lnTo>
                    <a:pt x="5525" y="1265"/>
                  </a:lnTo>
                  <a:lnTo>
                    <a:pt x="5530" y="1265"/>
                  </a:lnTo>
                  <a:lnTo>
                    <a:pt x="5530" y="1270"/>
                  </a:lnTo>
                  <a:lnTo>
                    <a:pt x="5535" y="1270"/>
                  </a:lnTo>
                  <a:lnTo>
                    <a:pt x="5535" y="1274"/>
                  </a:lnTo>
                  <a:lnTo>
                    <a:pt x="5535" y="1279"/>
                  </a:lnTo>
                  <a:lnTo>
                    <a:pt x="5539" y="1279"/>
                  </a:lnTo>
                  <a:lnTo>
                    <a:pt x="5539" y="1284"/>
                  </a:lnTo>
                  <a:lnTo>
                    <a:pt x="5544" y="1284"/>
                  </a:lnTo>
                  <a:lnTo>
                    <a:pt x="5549" y="1289"/>
                  </a:lnTo>
                  <a:lnTo>
                    <a:pt x="5554" y="1289"/>
                  </a:lnTo>
                  <a:lnTo>
                    <a:pt x="5559" y="1294"/>
                  </a:lnTo>
                  <a:lnTo>
                    <a:pt x="5564" y="1299"/>
                  </a:lnTo>
                  <a:lnTo>
                    <a:pt x="5564" y="1304"/>
                  </a:lnTo>
                  <a:lnTo>
                    <a:pt x="5569" y="1309"/>
                  </a:lnTo>
                  <a:lnTo>
                    <a:pt x="5569" y="1313"/>
                  </a:lnTo>
                  <a:lnTo>
                    <a:pt x="5574" y="1318"/>
                  </a:lnTo>
                  <a:lnTo>
                    <a:pt x="5579" y="1323"/>
                  </a:lnTo>
                  <a:lnTo>
                    <a:pt x="5579" y="1328"/>
                  </a:lnTo>
                  <a:lnTo>
                    <a:pt x="5579" y="1333"/>
                  </a:lnTo>
                  <a:lnTo>
                    <a:pt x="5579" y="1338"/>
                  </a:lnTo>
                  <a:lnTo>
                    <a:pt x="5579" y="1343"/>
                  </a:lnTo>
                  <a:lnTo>
                    <a:pt x="5579" y="1348"/>
                  </a:lnTo>
                  <a:lnTo>
                    <a:pt x="5583" y="1353"/>
                  </a:lnTo>
                  <a:lnTo>
                    <a:pt x="5588" y="1357"/>
                  </a:lnTo>
                  <a:lnTo>
                    <a:pt x="5593" y="1357"/>
                  </a:lnTo>
                  <a:lnTo>
                    <a:pt x="5588" y="1357"/>
                  </a:lnTo>
                  <a:lnTo>
                    <a:pt x="5588" y="1362"/>
                  </a:lnTo>
                  <a:lnTo>
                    <a:pt x="5588" y="1367"/>
                  </a:lnTo>
                  <a:lnTo>
                    <a:pt x="5593" y="1367"/>
                  </a:lnTo>
                  <a:lnTo>
                    <a:pt x="5593" y="1372"/>
                  </a:lnTo>
                  <a:lnTo>
                    <a:pt x="5598" y="1372"/>
                  </a:lnTo>
                  <a:lnTo>
                    <a:pt x="5598" y="1377"/>
                  </a:lnTo>
                  <a:lnTo>
                    <a:pt x="5598" y="1382"/>
                  </a:lnTo>
                  <a:lnTo>
                    <a:pt x="5598" y="1387"/>
                  </a:lnTo>
                  <a:lnTo>
                    <a:pt x="5603" y="1387"/>
                  </a:lnTo>
                  <a:lnTo>
                    <a:pt x="5603" y="1392"/>
                  </a:lnTo>
                  <a:lnTo>
                    <a:pt x="5603" y="1396"/>
                  </a:lnTo>
                  <a:lnTo>
                    <a:pt x="5603" y="1401"/>
                  </a:lnTo>
                  <a:lnTo>
                    <a:pt x="5598" y="1401"/>
                  </a:lnTo>
                  <a:lnTo>
                    <a:pt x="5598" y="1406"/>
                  </a:lnTo>
                  <a:lnTo>
                    <a:pt x="5598" y="1411"/>
                  </a:lnTo>
                  <a:lnTo>
                    <a:pt x="5598" y="1416"/>
                  </a:lnTo>
                  <a:lnTo>
                    <a:pt x="5603" y="1416"/>
                  </a:lnTo>
                  <a:lnTo>
                    <a:pt x="5603" y="1421"/>
                  </a:lnTo>
                  <a:lnTo>
                    <a:pt x="5598" y="1426"/>
                  </a:lnTo>
                  <a:lnTo>
                    <a:pt x="5598" y="1431"/>
                  </a:lnTo>
                  <a:lnTo>
                    <a:pt x="5593" y="1431"/>
                  </a:lnTo>
                  <a:lnTo>
                    <a:pt x="5588" y="1431"/>
                  </a:lnTo>
                  <a:lnTo>
                    <a:pt x="5583" y="1431"/>
                  </a:lnTo>
                  <a:lnTo>
                    <a:pt x="5579" y="1426"/>
                  </a:lnTo>
                  <a:lnTo>
                    <a:pt x="5579" y="1431"/>
                  </a:lnTo>
                  <a:lnTo>
                    <a:pt x="5579" y="1436"/>
                  </a:lnTo>
                  <a:lnTo>
                    <a:pt x="5579" y="1440"/>
                  </a:lnTo>
                  <a:lnTo>
                    <a:pt x="5574" y="1445"/>
                  </a:lnTo>
                  <a:lnTo>
                    <a:pt x="5569" y="1445"/>
                  </a:lnTo>
                  <a:lnTo>
                    <a:pt x="5564" y="1450"/>
                  </a:lnTo>
                  <a:lnTo>
                    <a:pt x="5559" y="1455"/>
                  </a:lnTo>
                  <a:lnTo>
                    <a:pt x="5559" y="1445"/>
                  </a:lnTo>
                  <a:lnTo>
                    <a:pt x="5554" y="1445"/>
                  </a:lnTo>
                  <a:lnTo>
                    <a:pt x="5549" y="1440"/>
                  </a:lnTo>
                  <a:lnTo>
                    <a:pt x="5544" y="1445"/>
                  </a:lnTo>
                  <a:lnTo>
                    <a:pt x="5539" y="1440"/>
                  </a:lnTo>
                  <a:lnTo>
                    <a:pt x="5535" y="1440"/>
                  </a:lnTo>
                  <a:lnTo>
                    <a:pt x="5530" y="1440"/>
                  </a:lnTo>
                  <a:lnTo>
                    <a:pt x="5525" y="1440"/>
                  </a:lnTo>
                  <a:lnTo>
                    <a:pt x="5520" y="1440"/>
                  </a:lnTo>
                  <a:lnTo>
                    <a:pt x="5515" y="1440"/>
                  </a:lnTo>
                  <a:lnTo>
                    <a:pt x="5510" y="1445"/>
                  </a:lnTo>
                  <a:lnTo>
                    <a:pt x="5505" y="1445"/>
                  </a:lnTo>
                  <a:lnTo>
                    <a:pt x="5505" y="1450"/>
                  </a:lnTo>
                  <a:lnTo>
                    <a:pt x="5505" y="1445"/>
                  </a:lnTo>
                  <a:lnTo>
                    <a:pt x="5500" y="1445"/>
                  </a:lnTo>
                  <a:lnTo>
                    <a:pt x="5496" y="1445"/>
                  </a:lnTo>
                  <a:lnTo>
                    <a:pt x="5491" y="1445"/>
                  </a:lnTo>
                  <a:lnTo>
                    <a:pt x="5486" y="1440"/>
                  </a:lnTo>
                  <a:lnTo>
                    <a:pt x="5481" y="1436"/>
                  </a:lnTo>
                  <a:lnTo>
                    <a:pt x="5476" y="1436"/>
                  </a:lnTo>
                  <a:lnTo>
                    <a:pt x="5471" y="1436"/>
                  </a:lnTo>
                  <a:lnTo>
                    <a:pt x="5466" y="1436"/>
                  </a:lnTo>
                  <a:lnTo>
                    <a:pt x="5461" y="1436"/>
                  </a:lnTo>
                  <a:lnTo>
                    <a:pt x="5457" y="1436"/>
                  </a:lnTo>
                  <a:lnTo>
                    <a:pt x="5452" y="1431"/>
                  </a:lnTo>
                  <a:lnTo>
                    <a:pt x="5452" y="1426"/>
                  </a:lnTo>
                  <a:lnTo>
                    <a:pt x="5447" y="1426"/>
                  </a:lnTo>
                  <a:lnTo>
                    <a:pt x="5447" y="1421"/>
                  </a:lnTo>
                  <a:lnTo>
                    <a:pt x="5442" y="1416"/>
                  </a:lnTo>
                  <a:lnTo>
                    <a:pt x="5442" y="1411"/>
                  </a:lnTo>
                  <a:lnTo>
                    <a:pt x="5437" y="1411"/>
                  </a:lnTo>
                  <a:lnTo>
                    <a:pt x="5437" y="1416"/>
                  </a:lnTo>
                  <a:lnTo>
                    <a:pt x="5432" y="1416"/>
                  </a:lnTo>
                  <a:lnTo>
                    <a:pt x="5427" y="1421"/>
                  </a:lnTo>
                  <a:lnTo>
                    <a:pt x="5427" y="1416"/>
                  </a:lnTo>
                  <a:lnTo>
                    <a:pt x="5422" y="1416"/>
                  </a:lnTo>
                  <a:lnTo>
                    <a:pt x="5427" y="1416"/>
                  </a:lnTo>
                  <a:lnTo>
                    <a:pt x="5427" y="1411"/>
                  </a:lnTo>
                  <a:lnTo>
                    <a:pt x="5427" y="1406"/>
                  </a:lnTo>
                  <a:lnTo>
                    <a:pt x="5422" y="1406"/>
                  </a:lnTo>
                  <a:lnTo>
                    <a:pt x="5413" y="1406"/>
                  </a:lnTo>
                  <a:lnTo>
                    <a:pt x="5408" y="1411"/>
                  </a:lnTo>
                  <a:lnTo>
                    <a:pt x="5408" y="1416"/>
                  </a:lnTo>
                  <a:lnTo>
                    <a:pt x="5403" y="1416"/>
                  </a:lnTo>
                  <a:lnTo>
                    <a:pt x="5403" y="1421"/>
                  </a:lnTo>
                  <a:lnTo>
                    <a:pt x="5403" y="1426"/>
                  </a:lnTo>
                  <a:lnTo>
                    <a:pt x="5398" y="1426"/>
                  </a:lnTo>
                  <a:lnTo>
                    <a:pt x="5393" y="1426"/>
                  </a:lnTo>
                  <a:lnTo>
                    <a:pt x="5383" y="1426"/>
                  </a:lnTo>
                  <a:lnTo>
                    <a:pt x="5383" y="1421"/>
                  </a:lnTo>
                  <a:lnTo>
                    <a:pt x="5378" y="1421"/>
                  </a:lnTo>
                  <a:lnTo>
                    <a:pt x="5374" y="1421"/>
                  </a:lnTo>
                  <a:lnTo>
                    <a:pt x="5369" y="1426"/>
                  </a:lnTo>
                  <a:lnTo>
                    <a:pt x="5359" y="1426"/>
                  </a:lnTo>
                  <a:lnTo>
                    <a:pt x="5354" y="1426"/>
                  </a:lnTo>
                  <a:lnTo>
                    <a:pt x="5344" y="1421"/>
                  </a:lnTo>
                  <a:lnTo>
                    <a:pt x="5339" y="1421"/>
                  </a:lnTo>
                  <a:lnTo>
                    <a:pt x="5339" y="1416"/>
                  </a:lnTo>
                  <a:lnTo>
                    <a:pt x="5334" y="1416"/>
                  </a:lnTo>
                  <a:lnTo>
                    <a:pt x="5330" y="1416"/>
                  </a:lnTo>
                  <a:lnTo>
                    <a:pt x="5325" y="1416"/>
                  </a:lnTo>
                  <a:lnTo>
                    <a:pt x="5320" y="1416"/>
                  </a:lnTo>
                  <a:lnTo>
                    <a:pt x="5315" y="1416"/>
                  </a:lnTo>
                  <a:lnTo>
                    <a:pt x="5315" y="1421"/>
                  </a:lnTo>
                  <a:lnTo>
                    <a:pt x="5310" y="1421"/>
                  </a:lnTo>
                  <a:lnTo>
                    <a:pt x="5305" y="1421"/>
                  </a:lnTo>
                  <a:lnTo>
                    <a:pt x="5305" y="1426"/>
                  </a:lnTo>
                  <a:lnTo>
                    <a:pt x="5300" y="1426"/>
                  </a:lnTo>
                  <a:lnTo>
                    <a:pt x="5300" y="1431"/>
                  </a:lnTo>
                  <a:lnTo>
                    <a:pt x="5295" y="1426"/>
                  </a:lnTo>
                  <a:lnTo>
                    <a:pt x="5291" y="1431"/>
                  </a:lnTo>
                  <a:lnTo>
                    <a:pt x="5286" y="1431"/>
                  </a:lnTo>
                  <a:lnTo>
                    <a:pt x="5281" y="1436"/>
                  </a:lnTo>
                  <a:lnTo>
                    <a:pt x="5276" y="1440"/>
                  </a:lnTo>
                  <a:lnTo>
                    <a:pt x="5271" y="1440"/>
                  </a:lnTo>
                  <a:lnTo>
                    <a:pt x="5266" y="1440"/>
                  </a:lnTo>
                  <a:lnTo>
                    <a:pt x="5266" y="1445"/>
                  </a:lnTo>
                  <a:lnTo>
                    <a:pt x="5261" y="1445"/>
                  </a:lnTo>
                  <a:lnTo>
                    <a:pt x="5256" y="1445"/>
                  </a:lnTo>
                  <a:lnTo>
                    <a:pt x="5252" y="1445"/>
                  </a:lnTo>
                  <a:lnTo>
                    <a:pt x="5252" y="1450"/>
                  </a:lnTo>
                  <a:lnTo>
                    <a:pt x="5247" y="1450"/>
                  </a:lnTo>
                  <a:lnTo>
                    <a:pt x="5247" y="1455"/>
                  </a:lnTo>
                  <a:lnTo>
                    <a:pt x="5242" y="1455"/>
                  </a:lnTo>
                  <a:lnTo>
                    <a:pt x="5242" y="1460"/>
                  </a:lnTo>
                  <a:lnTo>
                    <a:pt x="5242" y="1465"/>
                  </a:lnTo>
                  <a:lnTo>
                    <a:pt x="5237" y="1470"/>
                  </a:lnTo>
                  <a:lnTo>
                    <a:pt x="5232" y="1470"/>
                  </a:lnTo>
                  <a:lnTo>
                    <a:pt x="5227" y="1465"/>
                  </a:lnTo>
                  <a:lnTo>
                    <a:pt x="5222" y="1470"/>
                  </a:lnTo>
                  <a:lnTo>
                    <a:pt x="5217" y="1470"/>
                  </a:lnTo>
                  <a:lnTo>
                    <a:pt x="5212" y="1470"/>
                  </a:lnTo>
                  <a:lnTo>
                    <a:pt x="5203" y="1465"/>
                  </a:lnTo>
                  <a:lnTo>
                    <a:pt x="5203" y="1460"/>
                  </a:lnTo>
                  <a:lnTo>
                    <a:pt x="5203" y="1455"/>
                  </a:lnTo>
                  <a:lnTo>
                    <a:pt x="5203" y="1450"/>
                  </a:lnTo>
                  <a:lnTo>
                    <a:pt x="5198" y="1450"/>
                  </a:lnTo>
                  <a:lnTo>
                    <a:pt x="5193" y="1450"/>
                  </a:lnTo>
                  <a:lnTo>
                    <a:pt x="5188" y="1450"/>
                  </a:lnTo>
                  <a:lnTo>
                    <a:pt x="5183" y="1450"/>
                  </a:lnTo>
                  <a:lnTo>
                    <a:pt x="5178" y="1450"/>
                  </a:lnTo>
                  <a:lnTo>
                    <a:pt x="5173" y="1455"/>
                  </a:lnTo>
                  <a:lnTo>
                    <a:pt x="5164" y="1455"/>
                  </a:lnTo>
                  <a:lnTo>
                    <a:pt x="5169" y="1465"/>
                  </a:lnTo>
                  <a:lnTo>
                    <a:pt x="5169" y="1470"/>
                  </a:lnTo>
                  <a:lnTo>
                    <a:pt x="5164" y="1475"/>
                  </a:lnTo>
                  <a:lnTo>
                    <a:pt x="5164" y="1479"/>
                  </a:lnTo>
                  <a:lnTo>
                    <a:pt x="5159" y="1484"/>
                  </a:lnTo>
                  <a:lnTo>
                    <a:pt x="5159" y="1489"/>
                  </a:lnTo>
                  <a:lnTo>
                    <a:pt x="5159" y="1494"/>
                  </a:lnTo>
                  <a:lnTo>
                    <a:pt x="5159" y="1499"/>
                  </a:lnTo>
                  <a:lnTo>
                    <a:pt x="5159" y="1504"/>
                  </a:lnTo>
                  <a:lnTo>
                    <a:pt x="5159" y="1514"/>
                  </a:lnTo>
                  <a:lnTo>
                    <a:pt x="5144" y="1509"/>
                  </a:lnTo>
                  <a:lnTo>
                    <a:pt x="5139" y="1509"/>
                  </a:lnTo>
                  <a:lnTo>
                    <a:pt x="5130" y="1514"/>
                  </a:lnTo>
                  <a:lnTo>
                    <a:pt x="5120" y="1514"/>
                  </a:lnTo>
                  <a:lnTo>
                    <a:pt x="5110" y="1514"/>
                  </a:lnTo>
                  <a:lnTo>
                    <a:pt x="5105" y="1514"/>
                  </a:lnTo>
                  <a:lnTo>
                    <a:pt x="5095" y="1514"/>
                  </a:lnTo>
                  <a:lnTo>
                    <a:pt x="5090" y="1514"/>
                  </a:lnTo>
                  <a:lnTo>
                    <a:pt x="5076" y="1509"/>
                  </a:lnTo>
                  <a:lnTo>
                    <a:pt x="5071" y="1509"/>
                  </a:lnTo>
                  <a:lnTo>
                    <a:pt x="5066" y="1509"/>
                  </a:lnTo>
                  <a:lnTo>
                    <a:pt x="5061" y="1509"/>
                  </a:lnTo>
                  <a:lnTo>
                    <a:pt x="5056" y="1514"/>
                  </a:lnTo>
                  <a:lnTo>
                    <a:pt x="5056" y="1519"/>
                  </a:lnTo>
                  <a:lnTo>
                    <a:pt x="5051" y="1519"/>
                  </a:lnTo>
                  <a:lnTo>
                    <a:pt x="5051" y="1523"/>
                  </a:lnTo>
                  <a:lnTo>
                    <a:pt x="5032" y="1523"/>
                  </a:lnTo>
                  <a:lnTo>
                    <a:pt x="5027" y="1523"/>
                  </a:lnTo>
                  <a:lnTo>
                    <a:pt x="5022" y="1528"/>
                  </a:lnTo>
                  <a:lnTo>
                    <a:pt x="5022" y="1533"/>
                  </a:lnTo>
                  <a:lnTo>
                    <a:pt x="5017" y="1538"/>
                  </a:lnTo>
                  <a:lnTo>
                    <a:pt x="5017" y="1543"/>
                  </a:lnTo>
                  <a:lnTo>
                    <a:pt x="5008" y="1548"/>
                  </a:lnTo>
                  <a:lnTo>
                    <a:pt x="5008" y="1553"/>
                  </a:lnTo>
                  <a:lnTo>
                    <a:pt x="4993" y="1572"/>
                  </a:lnTo>
                  <a:lnTo>
                    <a:pt x="4988" y="1572"/>
                  </a:lnTo>
                  <a:lnTo>
                    <a:pt x="4983" y="1582"/>
                  </a:lnTo>
                  <a:lnTo>
                    <a:pt x="4978" y="1592"/>
                  </a:lnTo>
                  <a:lnTo>
                    <a:pt x="4973" y="1602"/>
                  </a:lnTo>
                  <a:lnTo>
                    <a:pt x="4968" y="1606"/>
                  </a:lnTo>
                  <a:lnTo>
                    <a:pt x="4964" y="1616"/>
                  </a:lnTo>
                  <a:lnTo>
                    <a:pt x="4964" y="1621"/>
                  </a:lnTo>
                  <a:lnTo>
                    <a:pt x="4964" y="1626"/>
                  </a:lnTo>
                  <a:lnTo>
                    <a:pt x="4959" y="1636"/>
                  </a:lnTo>
                  <a:lnTo>
                    <a:pt x="4959" y="1641"/>
                  </a:lnTo>
                  <a:lnTo>
                    <a:pt x="4964" y="1641"/>
                  </a:lnTo>
                  <a:lnTo>
                    <a:pt x="4964" y="1646"/>
                  </a:lnTo>
                  <a:lnTo>
                    <a:pt x="4968" y="1646"/>
                  </a:lnTo>
                  <a:lnTo>
                    <a:pt x="4968" y="1650"/>
                  </a:lnTo>
                  <a:lnTo>
                    <a:pt x="4968" y="1655"/>
                  </a:lnTo>
                  <a:lnTo>
                    <a:pt x="4968" y="1660"/>
                  </a:lnTo>
                  <a:lnTo>
                    <a:pt x="4968" y="1665"/>
                  </a:lnTo>
                  <a:lnTo>
                    <a:pt x="4964" y="1665"/>
                  </a:lnTo>
                  <a:lnTo>
                    <a:pt x="4954" y="1670"/>
                  </a:lnTo>
                  <a:lnTo>
                    <a:pt x="4954" y="1675"/>
                  </a:lnTo>
                  <a:lnTo>
                    <a:pt x="4954" y="1680"/>
                  </a:lnTo>
                  <a:lnTo>
                    <a:pt x="4949" y="1685"/>
                  </a:lnTo>
                  <a:lnTo>
                    <a:pt x="4944" y="1689"/>
                  </a:lnTo>
                  <a:lnTo>
                    <a:pt x="4939" y="1689"/>
                  </a:lnTo>
                  <a:lnTo>
                    <a:pt x="4934" y="1689"/>
                  </a:lnTo>
                  <a:lnTo>
                    <a:pt x="4929" y="1689"/>
                  </a:lnTo>
                  <a:lnTo>
                    <a:pt x="4925" y="1689"/>
                  </a:lnTo>
                  <a:lnTo>
                    <a:pt x="4920" y="1694"/>
                  </a:lnTo>
                  <a:lnTo>
                    <a:pt x="4915" y="1694"/>
                  </a:lnTo>
                  <a:lnTo>
                    <a:pt x="4910" y="1699"/>
                  </a:lnTo>
                  <a:lnTo>
                    <a:pt x="4905" y="1699"/>
                  </a:lnTo>
                  <a:lnTo>
                    <a:pt x="4905" y="1704"/>
                  </a:lnTo>
                  <a:lnTo>
                    <a:pt x="4881" y="1729"/>
                  </a:lnTo>
                  <a:lnTo>
                    <a:pt x="4866" y="1743"/>
                  </a:lnTo>
                  <a:lnTo>
                    <a:pt x="4856" y="1748"/>
                  </a:lnTo>
                  <a:lnTo>
                    <a:pt x="4846" y="1748"/>
                  </a:lnTo>
                  <a:lnTo>
                    <a:pt x="4842" y="1753"/>
                  </a:lnTo>
                  <a:lnTo>
                    <a:pt x="4827" y="1753"/>
                  </a:lnTo>
                  <a:lnTo>
                    <a:pt x="4812" y="1763"/>
                  </a:lnTo>
                  <a:lnTo>
                    <a:pt x="4807" y="1763"/>
                  </a:lnTo>
                  <a:lnTo>
                    <a:pt x="4798" y="1763"/>
                  </a:lnTo>
                  <a:lnTo>
                    <a:pt x="4793" y="1763"/>
                  </a:lnTo>
                  <a:lnTo>
                    <a:pt x="4783" y="1763"/>
                  </a:lnTo>
                  <a:lnTo>
                    <a:pt x="4773" y="1763"/>
                  </a:lnTo>
                  <a:lnTo>
                    <a:pt x="4768" y="1763"/>
                  </a:lnTo>
                  <a:lnTo>
                    <a:pt x="4759" y="1763"/>
                  </a:lnTo>
                  <a:lnTo>
                    <a:pt x="4749" y="1763"/>
                  </a:lnTo>
                  <a:lnTo>
                    <a:pt x="4744" y="1763"/>
                  </a:lnTo>
                  <a:lnTo>
                    <a:pt x="4744" y="1768"/>
                  </a:lnTo>
                  <a:lnTo>
                    <a:pt x="4739" y="1768"/>
                  </a:lnTo>
                  <a:lnTo>
                    <a:pt x="4729" y="1763"/>
                  </a:lnTo>
                  <a:lnTo>
                    <a:pt x="4700" y="1753"/>
                  </a:lnTo>
                  <a:lnTo>
                    <a:pt x="4690" y="1753"/>
                  </a:lnTo>
                  <a:lnTo>
                    <a:pt x="4685" y="1758"/>
                  </a:lnTo>
                  <a:lnTo>
                    <a:pt x="4681" y="1758"/>
                  </a:lnTo>
                  <a:lnTo>
                    <a:pt x="4671" y="1763"/>
                  </a:lnTo>
                  <a:lnTo>
                    <a:pt x="4666" y="1763"/>
                  </a:lnTo>
                  <a:lnTo>
                    <a:pt x="4661" y="1792"/>
                  </a:lnTo>
                  <a:lnTo>
                    <a:pt x="4656" y="1797"/>
                  </a:lnTo>
                  <a:lnTo>
                    <a:pt x="4651" y="1807"/>
                  </a:lnTo>
                  <a:lnTo>
                    <a:pt x="4651" y="1812"/>
                  </a:lnTo>
                  <a:lnTo>
                    <a:pt x="4641" y="1821"/>
                  </a:lnTo>
                  <a:lnTo>
                    <a:pt x="4632" y="1831"/>
                  </a:lnTo>
                  <a:lnTo>
                    <a:pt x="4627" y="1836"/>
                  </a:lnTo>
                  <a:lnTo>
                    <a:pt x="4622" y="1836"/>
                  </a:lnTo>
                  <a:lnTo>
                    <a:pt x="4622" y="1841"/>
                  </a:lnTo>
                  <a:lnTo>
                    <a:pt x="4617" y="1841"/>
                  </a:lnTo>
                  <a:lnTo>
                    <a:pt x="4612" y="1846"/>
                  </a:lnTo>
                  <a:lnTo>
                    <a:pt x="4607" y="1851"/>
                  </a:lnTo>
                  <a:lnTo>
                    <a:pt x="4602" y="1855"/>
                  </a:lnTo>
                  <a:lnTo>
                    <a:pt x="4598" y="1860"/>
                  </a:lnTo>
                  <a:lnTo>
                    <a:pt x="4598" y="1870"/>
                  </a:lnTo>
                  <a:lnTo>
                    <a:pt x="4588" y="1875"/>
                  </a:lnTo>
                  <a:lnTo>
                    <a:pt x="4583" y="1880"/>
                  </a:lnTo>
                  <a:lnTo>
                    <a:pt x="4573" y="1880"/>
                  </a:lnTo>
                  <a:lnTo>
                    <a:pt x="4568" y="1885"/>
                  </a:lnTo>
                  <a:lnTo>
                    <a:pt x="4563" y="1885"/>
                  </a:lnTo>
                  <a:lnTo>
                    <a:pt x="4554" y="1885"/>
                  </a:lnTo>
                  <a:lnTo>
                    <a:pt x="4554" y="1890"/>
                  </a:lnTo>
                  <a:lnTo>
                    <a:pt x="4549" y="1890"/>
                  </a:lnTo>
                  <a:lnTo>
                    <a:pt x="4549" y="1895"/>
                  </a:lnTo>
                  <a:lnTo>
                    <a:pt x="4549" y="1899"/>
                  </a:lnTo>
                  <a:lnTo>
                    <a:pt x="4544" y="1899"/>
                  </a:lnTo>
                  <a:lnTo>
                    <a:pt x="4539" y="1899"/>
                  </a:lnTo>
                  <a:lnTo>
                    <a:pt x="4539" y="1904"/>
                  </a:lnTo>
                  <a:lnTo>
                    <a:pt x="4529" y="1914"/>
                  </a:lnTo>
                  <a:lnTo>
                    <a:pt x="4519" y="1924"/>
                  </a:lnTo>
                  <a:lnTo>
                    <a:pt x="4519" y="1929"/>
                  </a:lnTo>
                  <a:lnTo>
                    <a:pt x="4515" y="1929"/>
                  </a:lnTo>
                  <a:lnTo>
                    <a:pt x="4510" y="1929"/>
                  </a:lnTo>
                  <a:lnTo>
                    <a:pt x="4505" y="1929"/>
                  </a:lnTo>
                  <a:lnTo>
                    <a:pt x="4500" y="1929"/>
                  </a:lnTo>
                  <a:lnTo>
                    <a:pt x="4495" y="1924"/>
                  </a:lnTo>
                  <a:lnTo>
                    <a:pt x="4490" y="1929"/>
                  </a:lnTo>
                  <a:lnTo>
                    <a:pt x="4485" y="1919"/>
                  </a:lnTo>
                  <a:lnTo>
                    <a:pt x="4461" y="1919"/>
                  </a:lnTo>
                  <a:lnTo>
                    <a:pt x="4441" y="1919"/>
                  </a:lnTo>
                  <a:lnTo>
                    <a:pt x="4417" y="1914"/>
                  </a:lnTo>
                  <a:lnTo>
                    <a:pt x="4402" y="1909"/>
                  </a:lnTo>
                  <a:lnTo>
                    <a:pt x="4397" y="1909"/>
                  </a:lnTo>
                  <a:lnTo>
                    <a:pt x="4393" y="1909"/>
                  </a:lnTo>
                  <a:lnTo>
                    <a:pt x="4388" y="1904"/>
                  </a:lnTo>
                  <a:lnTo>
                    <a:pt x="4383" y="1904"/>
                  </a:lnTo>
                  <a:lnTo>
                    <a:pt x="4368" y="1904"/>
                  </a:lnTo>
                  <a:lnTo>
                    <a:pt x="4358" y="1899"/>
                  </a:lnTo>
                  <a:lnTo>
                    <a:pt x="4354" y="1899"/>
                  </a:lnTo>
                  <a:lnTo>
                    <a:pt x="4344" y="1895"/>
                  </a:lnTo>
                  <a:lnTo>
                    <a:pt x="4324" y="1880"/>
                  </a:lnTo>
                  <a:lnTo>
                    <a:pt x="4319" y="1875"/>
                  </a:lnTo>
                  <a:lnTo>
                    <a:pt x="4319" y="1870"/>
                  </a:lnTo>
                  <a:lnTo>
                    <a:pt x="4314" y="1865"/>
                  </a:lnTo>
                  <a:lnTo>
                    <a:pt x="4310" y="1855"/>
                  </a:lnTo>
                  <a:lnTo>
                    <a:pt x="4295" y="1846"/>
                  </a:lnTo>
                  <a:lnTo>
                    <a:pt x="4290" y="1846"/>
                  </a:lnTo>
                  <a:lnTo>
                    <a:pt x="4256" y="1846"/>
                  </a:lnTo>
                  <a:lnTo>
                    <a:pt x="4241" y="1846"/>
                  </a:lnTo>
                  <a:lnTo>
                    <a:pt x="4236" y="1846"/>
                  </a:lnTo>
                  <a:lnTo>
                    <a:pt x="4231" y="1841"/>
                  </a:lnTo>
                  <a:lnTo>
                    <a:pt x="4222" y="1841"/>
                  </a:lnTo>
                  <a:lnTo>
                    <a:pt x="4217" y="1841"/>
                  </a:lnTo>
                  <a:lnTo>
                    <a:pt x="4212" y="1846"/>
                  </a:lnTo>
                  <a:lnTo>
                    <a:pt x="4202" y="1851"/>
                  </a:lnTo>
                  <a:lnTo>
                    <a:pt x="4197" y="1855"/>
                  </a:lnTo>
                  <a:lnTo>
                    <a:pt x="4192" y="1860"/>
                  </a:lnTo>
                  <a:lnTo>
                    <a:pt x="4188" y="1865"/>
                  </a:lnTo>
                  <a:lnTo>
                    <a:pt x="4183" y="1870"/>
                  </a:lnTo>
                  <a:lnTo>
                    <a:pt x="4178" y="1875"/>
                  </a:lnTo>
                  <a:lnTo>
                    <a:pt x="4173" y="1880"/>
                  </a:lnTo>
                  <a:lnTo>
                    <a:pt x="4173" y="1890"/>
                  </a:lnTo>
                  <a:lnTo>
                    <a:pt x="4168" y="1895"/>
                  </a:lnTo>
                  <a:lnTo>
                    <a:pt x="4168" y="1899"/>
                  </a:lnTo>
                  <a:lnTo>
                    <a:pt x="4163" y="1909"/>
                  </a:lnTo>
                  <a:lnTo>
                    <a:pt x="4158" y="1914"/>
                  </a:lnTo>
                  <a:lnTo>
                    <a:pt x="4158" y="1919"/>
                  </a:lnTo>
                  <a:lnTo>
                    <a:pt x="4149" y="1938"/>
                  </a:lnTo>
                  <a:lnTo>
                    <a:pt x="4149" y="1948"/>
                  </a:lnTo>
                  <a:lnTo>
                    <a:pt x="4144" y="1958"/>
                  </a:lnTo>
                  <a:lnTo>
                    <a:pt x="4144" y="1963"/>
                  </a:lnTo>
                  <a:lnTo>
                    <a:pt x="4144" y="1968"/>
                  </a:lnTo>
                  <a:lnTo>
                    <a:pt x="4144" y="1973"/>
                  </a:lnTo>
                  <a:lnTo>
                    <a:pt x="4144" y="1978"/>
                  </a:lnTo>
                  <a:lnTo>
                    <a:pt x="4139" y="1978"/>
                  </a:lnTo>
                  <a:lnTo>
                    <a:pt x="4139" y="1992"/>
                  </a:lnTo>
                  <a:lnTo>
                    <a:pt x="4134" y="1992"/>
                  </a:lnTo>
                  <a:lnTo>
                    <a:pt x="4129" y="1997"/>
                  </a:lnTo>
                  <a:lnTo>
                    <a:pt x="4124" y="2021"/>
                  </a:lnTo>
                  <a:lnTo>
                    <a:pt x="4119" y="2026"/>
                  </a:lnTo>
                  <a:lnTo>
                    <a:pt x="4119" y="2031"/>
                  </a:lnTo>
                  <a:lnTo>
                    <a:pt x="4119" y="2036"/>
                  </a:lnTo>
                  <a:lnTo>
                    <a:pt x="4124" y="2036"/>
                  </a:lnTo>
                  <a:lnTo>
                    <a:pt x="4124" y="2041"/>
                  </a:lnTo>
                  <a:lnTo>
                    <a:pt x="4129" y="2041"/>
                  </a:lnTo>
                  <a:lnTo>
                    <a:pt x="4134" y="2041"/>
                  </a:lnTo>
                  <a:lnTo>
                    <a:pt x="4134" y="2046"/>
                  </a:lnTo>
                  <a:lnTo>
                    <a:pt x="4139" y="2051"/>
                  </a:lnTo>
                  <a:lnTo>
                    <a:pt x="4139" y="2056"/>
                  </a:lnTo>
                  <a:lnTo>
                    <a:pt x="4139" y="2061"/>
                  </a:lnTo>
                  <a:lnTo>
                    <a:pt x="4144" y="2070"/>
                  </a:lnTo>
                  <a:lnTo>
                    <a:pt x="4144" y="2075"/>
                  </a:lnTo>
                  <a:lnTo>
                    <a:pt x="4144" y="2080"/>
                  </a:lnTo>
                  <a:lnTo>
                    <a:pt x="4149" y="2080"/>
                  </a:lnTo>
                  <a:lnTo>
                    <a:pt x="4153" y="2085"/>
                  </a:lnTo>
                  <a:lnTo>
                    <a:pt x="4153" y="2090"/>
                  </a:lnTo>
                  <a:lnTo>
                    <a:pt x="4158" y="2095"/>
                  </a:lnTo>
                  <a:lnTo>
                    <a:pt x="4158" y="2100"/>
                  </a:lnTo>
                  <a:lnTo>
                    <a:pt x="4163" y="2105"/>
                  </a:lnTo>
                  <a:lnTo>
                    <a:pt x="4168" y="2109"/>
                  </a:lnTo>
                  <a:lnTo>
                    <a:pt x="4173" y="2114"/>
                  </a:lnTo>
                  <a:lnTo>
                    <a:pt x="4178" y="2114"/>
                  </a:lnTo>
                  <a:lnTo>
                    <a:pt x="4178" y="2119"/>
                  </a:lnTo>
                  <a:lnTo>
                    <a:pt x="4183" y="2119"/>
                  </a:lnTo>
                  <a:lnTo>
                    <a:pt x="4188" y="2124"/>
                  </a:lnTo>
                  <a:lnTo>
                    <a:pt x="4192" y="2124"/>
                  </a:lnTo>
                  <a:lnTo>
                    <a:pt x="4197" y="2129"/>
                  </a:lnTo>
                  <a:lnTo>
                    <a:pt x="4197" y="2134"/>
                  </a:lnTo>
                  <a:lnTo>
                    <a:pt x="4207" y="2148"/>
                  </a:lnTo>
                  <a:lnTo>
                    <a:pt x="4212" y="2153"/>
                  </a:lnTo>
                  <a:lnTo>
                    <a:pt x="4212" y="2163"/>
                  </a:lnTo>
                  <a:lnTo>
                    <a:pt x="4217" y="2168"/>
                  </a:lnTo>
                  <a:lnTo>
                    <a:pt x="4217" y="2173"/>
                  </a:lnTo>
                  <a:lnTo>
                    <a:pt x="4217" y="2183"/>
                  </a:lnTo>
                  <a:lnTo>
                    <a:pt x="4217" y="2192"/>
                  </a:lnTo>
                  <a:lnTo>
                    <a:pt x="4212" y="2197"/>
                  </a:lnTo>
                  <a:lnTo>
                    <a:pt x="4212" y="2202"/>
                  </a:lnTo>
                  <a:lnTo>
                    <a:pt x="4202" y="2202"/>
                  </a:lnTo>
                  <a:lnTo>
                    <a:pt x="4188" y="2207"/>
                  </a:lnTo>
                  <a:lnTo>
                    <a:pt x="4163" y="2236"/>
                  </a:lnTo>
                  <a:lnTo>
                    <a:pt x="4153" y="2246"/>
                  </a:lnTo>
                  <a:lnTo>
                    <a:pt x="4149" y="2251"/>
                  </a:lnTo>
                  <a:lnTo>
                    <a:pt x="4144" y="2251"/>
                  </a:lnTo>
                  <a:lnTo>
                    <a:pt x="4129" y="2251"/>
                  </a:lnTo>
                  <a:lnTo>
                    <a:pt x="4119" y="2256"/>
                  </a:lnTo>
                  <a:lnTo>
                    <a:pt x="4114" y="2261"/>
                  </a:lnTo>
                  <a:lnTo>
                    <a:pt x="4109" y="2266"/>
                  </a:lnTo>
                  <a:lnTo>
                    <a:pt x="4100" y="2271"/>
                  </a:lnTo>
                  <a:lnTo>
                    <a:pt x="4090" y="2271"/>
                  </a:lnTo>
                  <a:lnTo>
                    <a:pt x="4085" y="2275"/>
                  </a:lnTo>
                  <a:lnTo>
                    <a:pt x="4075" y="2280"/>
                  </a:lnTo>
                  <a:lnTo>
                    <a:pt x="4070" y="2280"/>
                  </a:lnTo>
                  <a:lnTo>
                    <a:pt x="4061" y="2285"/>
                  </a:lnTo>
                  <a:lnTo>
                    <a:pt x="4056" y="2290"/>
                  </a:lnTo>
                  <a:lnTo>
                    <a:pt x="4051" y="2290"/>
                  </a:lnTo>
                  <a:lnTo>
                    <a:pt x="4051" y="2295"/>
                  </a:lnTo>
                  <a:lnTo>
                    <a:pt x="4041" y="2305"/>
                  </a:lnTo>
                  <a:lnTo>
                    <a:pt x="4031" y="2314"/>
                  </a:lnTo>
                  <a:lnTo>
                    <a:pt x="4022" y="2329"/>
                  </a:lnTo>
                  <a:lnTo>
                    <a:pt x="4012" y="2344"/>
                  </a:lnTo>
                  <a:lnTo>
                    <a:pt x="4007" y="2349"/>
                  </a:lnTo>
                  <a:lnTo>
                    <a:pt x="4007" y="2354"/>
                  </a:lnTo>
                  <a:lnTo>
                    <a:pt x="4002" y="2358"/>
                  </a:lnTo>
                  <a:lnTo>
                    <a:pt x="3992" y="2368"/>
                  </a:lnTo>
                  <a:lnTo>
                    <a:pt x="3997" y="2373"/>
                  </a:lnTo>
                  <a:lnTo>
                    <a:pt x="3992" y="2378"/>
                  </a:lnTo>
                  <a:lnTo>
                    <a:pt x="3983" y="2397"/>
                  </a:lnTo>
                  <a:lnTo>
                    <a:pt x="3978" y="2397"/>
                  </a:lnTo>
                  <a:lnTo>
                    <a:pt x="3973" y="2407"/>
                  </a:lnTo>
                  <a:lnTo>
                    <a:pt x="3963" y="2417"/>
                  </a:lnTo>
                  <a:lnTo>
                    <a:pt x="3958" y="2417"/>
                  </a:lnTo>
                  <a:lnTo>
                    <a:pt x="3953" y="2417"/>
                  </a:lnTo>
                  <a:lnTo>
                    <a:pt x="3953" y="2422"/>
                  </a:lnTo>
                  <a:lnTo>
                    <a:pt x="3948" y="2437"/>
                  </a:lnTo>
                  <a:lnTo>
                    <a:pt x="3934" y="2446"/>
                  </a:lnTo>
                  <a:lnTo>
                    <a:pt x="3900" y="2461"/>
                  </a:lnTo>
                  <a:lnTo>
                    <a:pt x="3895" y="2471"/>
                  </a:lnTo>
                  <a:lnTo>
                    <a:pt x="3885" y="2471"/>
                  </a:lnTo>
                  <a:lnTo>
                    <a:pt x="3870" y="2471"/>
                  </a:lnTo>
                  <a:lnTo>
                    <a:pt x="3856" y="2471"/>
                  </a:lnTo>
                  <a:lnTo>
                    <a:pt x="3836" y="2480"/>
                  </a:lnTo>
                  <a:lnTo>
                    <a:pt x="3817" y="2490"/>
                  </a:lnTo>
                  <a:lnTo>
                    <a:pt x="3817" y="2495"/>
                  </a:lnTo>
                  <a:lnTo>
                    <a:pt x="3792" y="2515"/>
                  </a:lnTo>
                  <a:lnTo>
                    <a:pt x="3787" y="2515"/>
                  </a:lnTo>
                  <a:lnTo>
                    <a:pt x="3782" y="2515"/>
                  </a:lnTo>
                  <a:lnTo>
                    <a:pt x="3778" y="2515"/>
                  </a:lnTo>
                  <a:lnTo>
                    <a:pt x="3753" y="2520"/>
                  </a:lnTo>
                  <a:lnTo>
                    <a:pt x="3739" y="2520"/>
                  </a:lnTo>
                  <a:lnTo>
                    <a:pt x="3709" y="2520"/>
                  </a:lnTo>
                  <a:lnTo>
                    <a:pt x="3704" y="2520"/>
                  </a:lnTo>
                  <a:lnTo>
                    <a:pt x="3700" y="2520"/>
                  </a:lnTo>
                  <a:lnTo>
                    <a:pt x="3670" y="2534"/>
                  </a:lnTo>
                  <a:lnTo>
                    <a:pt x="3670" y="2529"/>
                  </a:lnTo>
                  <a:lnTo>
                    <a:pt x="3641" y="2524"/>
                  </a:lnTo>
                  <a:lnTo>
                    <a:pt x="3621" y="2520"/>
                  </a:lnTo>
                  <a:lnTo>
                    <a:pt x="3612" y="2520"/>
                  </a:lnTo>
                  <a:lnTo>
                    <a:pt x="3607" y="2520"/>
                  </a:lnTo>
                  <a:lnTo>
                    <a:pt x="3578" y="2520"/>
                  </a:lnTo>
                  <a:lnTo>
                    <a:pt x="3568" y="2515"/>
                  </a:lnTo>
                  <a:lnTo>
                    <a:pt x="3538" y="2520"/>
                  </a:lnTo>
                  <a:lnTo>
                    <a:pt x="3534" y="2524"/>
                  </a:lnTo>
                  <a:lnTo>
                    <a:pt x="3529" y="2524"/>
                  </a:lnTo>
                  <a:lnTo>
                    <a:pt x="3524" y="2529"/>
                  </a:lnTo>
                  <a:lnTo>
                    <a:pt x="3519" y="2529"/>
                  </a:lnTo>
                  <a:lnTo>
                    <a:pt x="3514" y="2529"/>
                  </a:lnTo>
                  <a:lnTo>
                    <a:pt x="3490" y="2529"/>
                  </a:lnTo>
                  <a:lnTo>
                    <a:pt x="3475" y="2529"/>
                  </a:lnTo>
                  <a:lnTo>
                    <a:pt x="3451" y="2529"/>
                  </a:lnTo>
                  <a:lnTo>
                    <a:pt x="3441" y="2520"/>
                  </a:lnTo>
                  <a:lnTo>
                    <a:pt x="3436" y="2520"/>
                  </a:lnTo>
                  <a:lnTo>
                    <a:pt x="3436" y="2515"/>
                  </a:lnTo>
                  <a:lnTo>
                    <a:pt x="3402" y="2529"/>
                  </a:lnTo>
                  <a:lnTo>
                    <a:pt x="3402" y="2539"/>
                  </a:lnTo>
                  <a:lnTo>
                    <a:pt x="3358" y="2554"/>
                  </a:lnTo>
                  <a:lnTo>
                    <a:pt x="3353" y="2554"/>
                  </a:lnTo>
                  <a:lnTo>
                    <a:pt x="3314" y="2559"/>
                  </a:lnTo>
                  <a:lnTo>
                    <a:pt x="3299" y="2568"/>
                  </a:lnTo>
                  <a:lnTo>
                    <a:pt x="3285" y="2573"/>
                  </a:lnTo>
                  <a:lnTo>
                    <a:pt x="3192" y="2622"/>
                  </a:lnTo>
                  <a:lnTo>
                    <a:pt x="3168" y="2632"/>
                  </a:lnTo>
                  <a:lnTo>
                    <a:pt x="3163" y="2632"/>
                  </a:lnTo>
                  <a:lnTo>
                    <a:pt x="3148" y="2642"/>
                  </a:lnTo>
                  <a:lnTo>
                    <a:pt x="3138" y="2647"/>
                  </a:lnTo>
                  <a:lnTo>
                    <a:pt x="3133" y="2647"/>
                  </a:lnTo>
                  <a:lnTo>
                    <a:pt x="3119" y="2656"/>
                  </a:lnTo>
                  <a:lnTo>
                    <a:pt x="3109" y="2661"/>
                  </a:lnTo>
                  <a:lnTo>
                    <a:pt x="3099" y="2671"/>
                  </a:lnTo>
                  <a:lnTo>
                    <a:pt x="3089" y="2676"/>
                  </a:lnTo>
                  <a:lnTo>
                    <a:pt x="3085" y="2681"/>
                  </a:lnTo>
                  <a:lnTo>
                    <a:pt x="3075" y="2686"/>
                  </a:lnTo>
                  <a:lnTo>
                    <a:pt x="3070" y="2686"/>
                  </a:lnTo>
                  <a:lnTo>
                    <a:pt x="3070" y="2690"/>
                  </a:lnTo>
                  <a:lnTo>
                    <a:pt x="3065" y="2690"/>
                  </a:lnTo>
                  <a:lnTo>
                    <a:pt x="3060" y="2695"/>
                  </a:lnTo>
                  <a:lnTo>
                    <a:pt x="3055" y="2700"/>
                  </a:lnTo>
                  <a:lnTo>
                    <a:pt x="3046" y="2700"/>
                  </a:lnTo>
                  <a:lnTo>
                    <a:pt x="3026" y="2720"/>
                  </a:lnTo>
                  <a:lnTo>
                    <a:pt x="3002" y="2739"/>
                  </a:lnTo>
                  <a:lnTo>
                    <a:pt x="2992" y="2725"/>
                  </a:lnTo>
                  <a:lnTo>
                    <a:pt x="2977" y="2725"/>
                  </a:lnTo>
                  <a:lnTo>
                    <a:pt x="2967" y="2725"/>
                  </a:lnTo>
                  <a:lnTo>
                    <a:pt x="2958" y="2725"/>
                  </a:lnTo>
                  <a:lnTo>
                    <a:pt x="2953" y="2725"/>
                  </a:lnTo>
                  <a:lnTo>
                    <a:pt x="2948" y="2725"/>
                  </a:lnTo>
                  <a:lnTo>
                    <a:pt x="2943" y="2725"/>
                  </a:lnTo>
                  <a:lnTo>
                    <a:pt x="2933" y="2725"/>
                  </a:lnTo>
                  <a:lnTo>
                    <a:pt x="2919" y="2720"/>
                  </a:lnTo>
                  <a:lnTo>
                    <a:pt x="2924" y="2666"/>
                  </a:lnTo>
                  <a:lnTo>
                    <a:pt x="2884" y="2676"/>
                  </a:lnTo>
                  <a:lnTo>
                    <a:pt x="2865" y="2681"/>
                  </a:lnTo>
                  <a:lnTo>
                    <a:pt x="2850" y="2681"/>
                  </a:lnTo>
                  <a:lnTo>
                    <a:pt x="2845" y="2686"/>
                  </a:lnTo>
                  <a:lnTo>
                    <a:pt x="2841" y="2686"/>
                  </a:lnTo>
                  <a:lnTo>
                    <a:pt x="2836" y="2686"/>
                  </a:lnTo>
                  <a:lnTo>
                    <a:pt x="2831" y="2686"/>
                  </a:lnTo>
                  <a:lnTo>
                    <a:pt x="2806" y="2686"/>
                  </a:lnTo>
                  <a:lnTo>
                    <a:pt x="2802" y="2686"/>
                  </a:lnTo>
                  <a:lnTo>
                    <a:pt x="2777" y="2676"/>
                  </a:lnTo>
                  <a:lnTo>
                    <a:pt x="2728" y="2666"/>
                  </a:lnTo>
                  <a:lnTo>
                    <a:pt x="2670" y="2637"/>
                  </a:lnTo>
                  <a:lnTo>
                    <a:pt x="2655" y="2627"/>
                  </a:lnTo>
                  <a:lnTo>
                    <a:pt x="2655" y="2622"/>
                  </a:lnTo>
                  <a:lnTo>
                    <a:pt x="2655" y="2627"/>
                  </a:lnTo>
                  <a:lnTo>
                    <a:pt x="2611" y="2603"/>
                  </a:lnTo>
                  <a:lnTo>
                    <a:pt x="2611" y="2598"/>
                  </a:lnTo>
                  <a:lnTo>
                    <a:pt x="2606" y="2598"/>
                  </a:lnTo>
                  <a:lnTo>
                    <a:pt x="2592" y="2598"/>
                  </a:lnTo>
                  <a:lnTo>
                    <a:pt x="2577" y="2593"/>
                  </a:lnTo>
                  <a:lnTo>
                    <a:pt x="2562" y="2598"/>
                  </a:lnTo>
                  <a:lnTo>
                    <a:pt x="2494" y="2578"/>
                  </a:lnTo>
                  <a:lnTo>
                    <a:pt x="2479" y="2559"/>
                  </a:lnTo>
                  <a:lnTo>
                    <a:pt x="2445" y="2505"/>
                  </a:lnTo>
                  <a:lnTo>
                    <a:pt x="2406" y="2500"/>
                  </a:lnTo>
                  <a:lnTo>
                    <a:pt x="2279" y="2461"/>
                  </a:lnTo>
                  <a:lnTo>
                    <a:pt x="2187" y="2456"/>
                  </a:lnTo>
                  <a:lnTo>
                    <a:pt x="2177" y="2471"/>
                  </a:lnTo>
                  <a:lnTo>
                    <a:pt x="2128" y="2466"/>
                  </a:lnTo>
                  <a:lnTo>
                    <a:pt x="2069" y="2485"/>
                  </a:lnTo>
                  <a:lnTo>
                    <a:pt x="2050" y="2490"/>
                  </a:lnTo>
                  <a:lnTo>
                    <a:pt x="2045" y="2490"/>
                  </a:lnTo>
                  <a:lnTo>
                    <a:pt x="1957" y="2480"/>
                  </a:lnTo>
                  <a:lnTo>
                    <a:pt x="1947" y="2476"/>
                  </a:lnTo>
                  <a:lnTo>
                    <a:pt x="1943" y="2476"/>
                  </a:lnTo>
                  <a:lnTo>
                    <a:pt x="1899" y="2471"/>
                  </a:lnTo>
                  <a:lnTo>
                    <a:pt x="1894" y="2471"/>
                  </a:lnTo>
                  <a:lnTo>
                    <a:pt x="1825" y="2466"/>
                  </a:lnTo>
                  <a:lnTo>
                    <a:pt x="1816" y="2466"/>
                  </a:lnTo>
                  <a:lnTo>
                    <a:pt x="1762" y="2451"/>
                  </a:lnTo>
                  <a:lnTo>
                    <a:pt x="1698" y="2441"/>
                  </a:lnTo>
                  <a:lnTo>
                    <a:pt x="1674" y="2437"/>
                  </a:lnTo>
                  <a:lnTo>
                    <a:pt x="1669" y="2437"/>
                  </a:lnTo>
                  <a:lnTo>
                    <a:pt x="1645" y="2432"/>
                  </a:lnTo>
                  <a:lnTo>
                    <a:pt x="1616" y="2437"/>
                  </a:lnTo>
                  <a:lnTo>
                    <a:pt x="1606" y="2441"/>
                  </a:lnTo>
                  <a:lnTo>
                    <a:pt x="1601" y="2441"/>
                  </a:lnTo>
                  <a:lnTo>
                    <a:pt x="1572" y="2441"/>
                  </a:lnTo>
                  <a:lnTo>
                    <a:pt x="1547" y="2441"/>
                  </a:lnTo>
                  <a:lnTo>
                    <a:pt x="1523" y="2446"/>
                  </a:lnTo>
                  <a:lnTo>
                    <a:pt x="1503" y="2446"/>
                  </a:lnTo>
                  <a:lnTo>
                    <a:pt x="1498" y="2402"/>
                  </a:lnTo>
                  <a:lnTo>
                    <a:pt x="1435" y="2334"/>
                  </a:lnTo>
                  <a:lnTo>
                    <a:pt x="1430" y="2329"/>
                  </a:lnTo>
                  <a:lnTo>
                    <a:pt x="1420" y="2314"/>
                  </a:lnTo>
                  <a:lnTo>
                    <a:pt x="1415" y="2310"/>
                  </a:lnTo>
                  <a:lnTo>
                    <a:pt x="1415" y="2305"/>
                  </a:lnTo>
                  <a:lnTo>
                    <a:pt x="1415" y="2300"/>
                  </a:lnTo>
                  <a:lnTo>
                    <a:pt x="1411" y="2271"/>
                  </a:lnTo>
                  <a:lnTo>
                    <a:pt x="1401" y="2251"/>
                  </a:lnTo>
                  <a:lnTo>
                    <a:pt x="1391" y="2231"/>
                  </a:lnTo>
                  <a:lnTo>
                    <a:pt x="1386" y="2217"/>
                  </a:lnTo>
                  <a:lnTo>
                    <a:pt x="1376" y="2178"/>
                  </a:lnTo>
                  <a:lnTo>
                    <a:pt x="1372" y="2158"/>
                  </a:lnTo>
                  <a:lnTo>
                    <a:pt x="1352" y="2119"/>
                  </a:lnTo>
                  <a:lnTo>
                    <a:pt x="1342" y="2119"/>
                  </a:lnTo>
                  <a:lnTo>
                    <a:pt x="1337" y="2119"/>
                  </a:lnTo>
                  <a:lnTo>
                    <a:pt x="1332" y="2114"/>
                  </a:lnTo>
                  <a:lnTo>
                    <a:pt x="1328" y="2114"/>
                  </a:lnTo>
                  <a:lnTo>
                    <a:pt x="1323" y="2114"/>
                  </a:lnTo>
                  <a:lnTo>
                    <a:pt x="1318" y="2114"/>
                  </a:lnTo>
                  <a:lnTo>
                    <a:pt x="1318" y="2100"/>
                  </a:lnTo>
                  <a:lnTo>
                    <a:pt x="1323" y="2095"/>
                  </a:lnTo>
                  <a:lnTo>
                    <a:pt x="1323" y="2085"/>
                  </a:lnTo>
                  <a:lnTo>
                    <a:pt x="1323" y="2075"/>
                  </a:lnTo>
                  <a:lnTo>
                    <a:pt x="1323" y="2070"/>
                  </a:lnTo>
                  <a:lnTo>
                    <a:pt x="1328" y="2061"/>
                  </a:lnTo>
                  <a:lnTo>
                    <a:pt x="1332" y="2056"/>
                  </a:lnTo>
                  <a:lnTo>
                    <a:pt x="1337" y="2051"/>
                  </a:lnTo>
                  <a:lnTo>
                    <a:pt x="1337" y="2046"/>
                  </a:lnTo>
                  <a:lnTo>
                    <a:pt x="1332" y="2046"/>
                  </a:lnTo>
                  <a:lnTo>
                    <a:pt x="1308" y="2046"/>
                  </a:lnTo>
                  <a:lnTo>
                    <a:pt x="1298" y="2051"/>
                  </a:lnTo>
                  <a:lnTo>
                    <a:pt x="1284" y="2051"/>
                  </a:lnTo>
                  <a:lnTo>
                    <a:pt x="1274" y="2051"/>
                  </a:lnTo>
                  <a:lnTo>
                    <a:pt x="1269" y="2051"/>
                  </a:lnTo>
                  <a:lnTo>
                    <a:pt x="1264" y="2056"/>
                  </a:lnTo>
                  <a:lnTo>
                    <a:pt x="1259" y="2051"/>
                  </a:lnTo>
                  <a:lnTo>
                    <a:pt x="1249" y="2046"/>
                  </a:lnTo>
                  <a:lnTo>
                    <a:pt x="1249" y="2041"/>
                  </a:lnTo>
                  <a:lnTo>
                    <a:pt x="1245" y="2041"/>
                  </a:lnTo>
                  <a:lnTo>
                    <a:pt x="1240" y="2041"/>
                  </a:lnTo>
                  <a:lnTo>
                    <a:pt x="1240" y="2036"/>
                  </a:lnTo>
                  <a:lnTo>
                    <a:pt x="1230" y="2036"/>
                  </a:lnTo>
                  <a:lnTo>
                    <a:pt x="1225" y="2031"/>
                  </a:lnTo>
                  <a:lnTo>
                    <a:pt x="1220" y="2031"/>
                  </a:lnTo>
                  <a:lnTo>
                    <a:pt x="1215" y="2031"/>
                  </a:lnTo>
                  <a:lnTo>
                    <a:pt x="1210" y="2026"/>
                  </a:lnTo>
                  <a:lnTo>
                    <a:pt x="1201" y="2017"/>
                  </a:lnTo>
                  <a:lnTo>
                    <a:pt x="1196" y="2012"/>
                  </a:lnTo>
                  <a:lnTo>
                    <a:pt x="1191" y="2002"/>
                  </a:lnTo>
                  <a:lnTo>
                    <a:pt x="1186" y="2002"/>
                  </a:lnTo>
                  <a:lnTo>
                    <a:pt x="1181" y="1997"/>
                  </a:lnTo>
                  <a:lnTo>
                    <a:pt x="1171" y="1992"/>
                  </a:lnTo>
                  <a:lnTo>
                    <a:pt x="1171" y="1987"/>
                  </a:lnTo>
                  <a:lnTo>
                    <a:pt x="1162" y="1987"/>
                  </a:lnTo>
                  <a:lnTo>
                    <a:pt x="1157" y="1987"/>
                  </a:lnTo>
                  <a:lnTo>
                    <a:pt x="1152" y="1987"/>
                  </a:lnTo>
                  <a:lnTo>
                    <a:pt x="1147" y="1982"/>
                  </a:lnTo>
                  <a:lnTo>
                    <a:pt x="1147" y="1978"/>
                  </a:lnTo>
                  <a:lnTo>
                    <a:pt x="1147" y="1973"/>
                  </a:lnTo>
                  <a:lnTo>
                    <a:pt x="1142" y="1968"/>
                  </a:lnTo>
                  <a:lnTo>
                    <a:pt x="1137" y="1963"/>
                  </a:lnTo>
                  <a:lnTo>
                    <a:pt x="1132" y="1963"/>
                  </a:lnTo>
                  <a:lnTo>
                    <a:pt x="1132" y="1958"/>
                  </a:lnTo>
                  <a:lnTo>
                    <a:pt x="1127" y="1953"/>
                  </a:lnTo>
                  <a:lnTo>
                    <a:pt x="1123" y="1948"/>
                  </a:lnTo>
                  <a:lnTo>
                    <a:pt x="1123" y="1943"/>
                  </a:lnTo>
                  <a:lnTo>
                    <a:pt x="1113" y="1943"/>
                  </a:lnTo>
                  <a:lnTo>
                    <a:pt x="1108" y="1938"/>
                  </a:lnTo>
                  <a:lnTo>
                    <a:pt x="1098" y="1934"/>
                  </a:lnTo>
                  <a:lnTo>
                    <a:pt x="1093" y="1929"/>
                  </a:lnTo>
                  <a:lnTo>
                    <a:pt x="1079" y="1919"/>
                  </a:lnTo>
                  <a:lnTo>
                    <a:pt x="1064" y="1909"/>
                  </a:lnTo>
                  <a:lnTo>
                    <a:pt x="1054" y="1904"/>
                  </a:lnTo>
                  <a:lnTo>
                    <a:pt x="1049" y="1904"/>
                  </a:lnTo>
                  <a:lnTo>
                    <a:pt x="1040" y="1899"/>
                  </a:lnTo>
                  <a:lnTo>
                    <a:pt x="1040" y="1895"/>
                  </a:lnTo>
                  <a:lnTo>
                    <a:pt x="1040" y="1890"/>
                  </a:lnTo>
                  <a:lnTo>
                    <a:pt x="1035" y="1890"/>
                  </a:lnTo>
                  <a:lnTo>
                    <a:pt x="1030" y="1885"/>
                  </a:lnTo>
                  <a:lnTo>
                    <a:pt x="1025" y="1885"/>
                  </a:lnTo>
                  <a:lnTo>
                    <a:pt x="1025" y="1880"/>
                  </a:lnTo>
                  <a:lnTo>
                    <a:pt x="1015" y="1880"/>
                  </a:lnTo>
                  <a:lnTo>
                    <a:pt x="1010" y="1875"/>
                  </a:lnTo>
                  <a:lnTo>
                    <a:pt x="1005" y="1875"/>
                  </a:lnTo>
                  <a:lnTo>
                    <a:pt x="1001" y="1870"/>
                  </a:lnTo>
                  <a:lnTo>
                    <a:pt x="1001" y="1875"/>
                  </a:lnTo>
                  <a:lnTo>
                    <a:pt x="996" y="1875"/>
                  </a:lnTo>
                  <a:lnTo>
                    <a:pt x="991" y="1875"/>
                  </a:lnTo>
                  <a:lnTo>
                    <a:pt x="986" y="1870"/>
                  </a:lnTo>
                  <a:lnTo>
                    <a:pt x="981" y="1870"/>
                  </a:lnTo>
                  <a:lnTo>
                    <a:pt x="976" y="1865"/>
                  </a:lnTo>
                  <a:lnTo>
                    <a:pt x="971" y="1865"/>
                  </a:lnTo>
                  <a:lnTo>
                    <a:pt x="966" y="1865"/>
                  </a:lnTo>
                  <a:lnTo>
                    <a:pt x="962" y="1865"/>
                  </a:lnTo>
                  <a:lnTo>
                    <a:pt x="957" y="1865"/>
                  </a:lnTo>
                  <a:lnTo>
                    <a:pt x="952" y="1860"/>
                  </a:lnTo>
                  <a:lnTo>
                    <a:pt x="947" y="1860"/>
                  </a:lnTo>
                  <a:lnTo>
                    <a:pt x="942" y="1860"/>
                  </a:lnTo>
                  <a:lnTo>
                    <a:pt x="937" y="1860"/>
                  </a:lnTo>
                  <a:lnTo>
                    <a:pt x="932" y="1860"/>
                  </a:lnTo>
                  <a:lnTo>
                    <a:pt x="927" y="1860"/>
                  </a:lnTo>
                  <a:lnTo>
                    <a:pt x="922" y="1860"/>
                  </a:lnTo>
                  <a:lnTo>
                    <a:pt x="913" y="1860"/>
                  </a:lnTo>
                  <a:lnTo>
                    <a:pt x="908" y="1860"/>
                  </a:lnTo>
                  <a:lnTo>
                    <a:pt x="903" y="1860"/>
                  </a:lnTo>
                  <a:lnTo>
                    <a:pt x="903" y="1855"/>
                  </a:lnTo>
                  <a:lnTo>
                    <a:pt x="898" y="1851"/>
                  </a:lnTo>
                  <a:lnTo>
                    <a:pt x="893" y="1851"/>
                  </a:lnTo>
                  <a:lnTo>
                    <a:pt x="888" y="1851"/>
                  </a:lnTo>
                  <a:lnTo>
                    <a:pt x="879" y="1851"/>
                  </a:lnTo>
                  <a:lnTo>
                    <a:pt x="874" y="1851"/>
                  </a:lnTo>
                  <a:lnTo>
                    <a:pt x="869" y="1851"/>
                  </a:lnTo>
                  <a:lnTo>
                    <a:pt x="864" y="1855"/>
                  </a:lnTo>
                  <a:lnTo>
                    <a:pt x="859" y="1855"/>
                  </a:lnTo>
                  <a:lnTo>
                    <a:pt x="854" y="1855"/>
                  </a:lnTo>
                  <a:lnTo>
                    <a:pt x="844" y="1860"/>
                  </a:lnTo>
                  <a:lnTo>
                    <a:pt x="840" y="1855"/>
                  </a:lnTo>
                  <a:lnTo>
                    <a:pt x="835" y="1860"/>
                  </a:lnTo>
                  <a:lnTo>
                    <a:pt x="830" y="1860"/>
                  </a:lnTo>
                  <a:lnTo>
                    <a:pt x="825" y="1860"/>
                  </a:lnTo>
                  <a:lnTo>
                    <a:pt x="820" y="1860"/>
                  </a:lnTo>
                  <a:lnTo>
                    <a:pt x="815" y="1860"/>
                  </a:lnTo>
                  <a:lnTo>
                    <a:pt x="810" y="1860"/>
                  </a:lnTo>
                  <a:lnTo>
                    <a:pt x="805" y="1860"/>
                  </a:lnTo>
                  <a:lnTo>
                    <a:pt x="800" y="1860"/>
                  </a:lnTo>
                  <a:lnTo>
                    <a:pt x="796" y="1855"/>
                  </a:lnTo>
                  <a:lnTo>
                    <a:pt x="791" y="1855"/>
                  </a:lnTo>
                  <a:lnTo>
                    <a:pt x="781" y="1860"/>
                  </a:lnTo>
                  <a:lnTo>
                    <a:pt x="781" y="1855"/>
                  </a:lnTo>
                  <a:lnTo>
                    <a:pt x="771" y="1851"/>
                  </a:lnTo>
                  <a:lnTo>
                    <a:pt x="766" y="1846"/>
                  </a:lnTo>
                  <a:lnTo>
                    <a:pt x="757" y="1841"/>
                  </a:lnTo>
                  <a:lnTo>
                    <a:pt x="752" y="1841"/>
                  </a:lnTo>
                  <a:lnTo>
                    <a:pt x="742" y="1841"/>
                  </a:lnTo>
                  <a:lnTo>
                    <a:pt x="752" y="1841"/>
                  </a:lnTo>
                  <a:lnTo>
                    <a:pt x="737" y="1841"/>
                  </a:lnTo>
                  <a:lnTo>
                    <a:pt x="718" y="1841"/>
                  </a:lnTo>
                  <a:lnTo>
                    <a:pt x="708" y="1841"/>
                  </a:lnTo>
                  <a:lnTo>
                    <a:pt x="703" y="1841"/>
                  </a:lnTo>
                  <a:lnTo>
                    <a:pt x="698" y="1841"/>
                  </a:lnTo>
                  <a:lnTo>
                    <a:pt x="693" y="1846"/>
                  </a:lnTo>
                  <a:lnTo>
                    <a:pt x="688" y="1846"/>
                  </a:lnTo>
                  <a:lnTo>
                    <a:pt x="683" y="1846"/>
                  </a:lnTo>
                  <a:lnTo>
                    <a:pt x="678" y="1846"/>
                  </a:lnTo>
                  <a:lnTo>
                    <a:pt x="674" y="1846"/>
                  </a:lnTo>
                  <a:lnTo>
                    <a:pt x="669" y="1841"/>
                  </a:lnTo>
                  <a:lnTo>
                    <a:pt x="664" y="1846"/>
                  </a:lnTo>
                  <a:lnTo>
                    <a:pt x="664" y="1841"/>
                  </a:lnTo>
                  <a:lnTo>
                    <a:pt x="659" y="1841"/>
                  </a:lnTo>
                  <a:lnTo>
                    <a:pt x="654" y="1836"/>
                  </a:lnTo>
                  <a:lnTo>
                    <a:pt x="649" y="1831"/>
                  </a:lnTo>
                  <a:lnTo>
                    <a:pt x="649" y="1826"/>
                  </a:lnTo>
                  <a:lnTo>
                    <a:pt x="644" y="1821"/>
                  </a:lnTo>
                  <a:lnTo>
                    <a:pt x="639" y="1821"/>
                  </a:lnTo>
                  <a:lnTo>
                    <a:pt x="639" y="1826"/>
                  </a:lnTo>
                  <a:lnTo>
                    <a:pt x="635" y="1826"/>
                  </a:lnTo>
                  <a:lnTo>
                    <a:pt x="635" y="1831"/>
                  </a:lnTo>
                  <a:lnTo>
                    <a:pt x="635" y="1836"/>
                  </a:lnTo>
                  <a:lnTo>
                    <a:pt x="630" y="1831"/>
                  </a:lnTo>
                  <a:lnTo>
                    <a:pt x="625" y="1831"/>
                  </a:lnTo>
                  <a:lnTo>
                    <a:pt x="620" y="1831"/>
                  </a:lnTo>
                  <a:lnTo>
                    <a:pt x="615" y="1826"/>
                  </a:lnTo>
                  <a:lnTo>
                    <a:pt x="610" y="1826"/>
                  </a:lnTo>
                  <a:lnTo>
                    <a:pt x="605" y="1826"/>
                  </a:lnTo>
                  <a:lnTo>
                    <a:pt x="605" y="1821"/>
                  </a:lnTo>
                  <a:lnTo>
                    <a:pt x="600" y="1821"/>
                  </a:lnTo>
                  <a:lnTo>
                    <a:pt x="595" y="1816"/>
                  </a:lnTo>
                  <a:lnTo>
                    <a:pt x="595" y="1812"/>
                  </a:lnTo>
                  <a:lnTo>
                    <a:pt x="591" y="1807"/>
                  </a:lnTo>
                  <a:lnTo>
                    <a:pt x="586" y="1807"/>
                  </a:lnTo>
                  <a:lnTo>
                    <a:pt x="581" y="1807"/>
                  </a:lnTo>
                  <a:lnTo>
                    <a:pt x="576" y="1812"/>
                  </a:lnTo>
                  <a:lnTo>
                    <a:pt x="566" y="1807"/>
                  </a:lnTo>
                  <a:lnTo>
                    <a:pt x="561" y="1812"/>
                  </a:lnTo>
                  <a:lnTo>
                    <a:pt x="556" y="1812"/>
                  </a:lnTo>
                  <a:lnTo>
                    <a:pt x="552" y="1812"/>
                  </a:lnTo>
                  <a:lnTo>
                    <a:pt x="547" y="1812"/>
                  </a:lnTo>
                  <a:lnTo>
                    <a:pt x="542" y="1812"/>
                  </a:lnTo>
                  <a:lnTo>
                    <a:pt x="547" y="1807"/>
                  </a:lnTo>
                  <a:lnTo>
                    <a:pt x="547" y="1802"/>
                  </a:lnTo>
                  <a:lnTo>
                    <a:pt x="547" y="1792"/>
                  </a:lnTo>
                  <a:lnTo>
                    <a:pt x="542" y="1787"/>
                  </a:lnTo>
                  <a:lnTo>
                    <a:pt x="537" y="1787"/>
                  </a:lnTo>
                  <a:lnTo>
                    <a:pt x="532" y="1787"/>
                  </a:lnTo>
                  <a:lnTo>
                    <a:pt x="532" y="1777"/>
                  </a:lnTo>
                  <a:lnTo>
                    <a:pt x="532" y="1772"/>
                  </a:lnTo>
                  <a:lnTo>
                    <a:pt x="527" y="1763"/>
                  </a:lnTo>
                  <a:lnTo>
                    <a:pt x="527" y="1758"/>
                  </a:lnTo>
                  <a:lnTo>
                    <a:pt x="527" y="1753"/>
                  </a:lnTo>
                  <a:lnTo>
                    <a:pt x="522" y="1743"/>
                  </a:lnTo>
                  <a:lnTo>
                    <a:pt x="517" y="1743"/>
                  </a:lnTo>
                  <a:lnTo>
                    <a:pt x="513" y="1743"/>
                  </a:lnTo>
                  <a:lnTo>
                    <a:pt x="508" y="1743"/>
                  </a:lnTo>
                  <a:lnTo>
                    <a:pt x="508" y="1733"/>
                  </a:lnTo>
                  <a:lnTo>
                    <a:pt x="508" y="1729"/>
                  </a:lnTo>
                  <a:lnTo>
                    <a:pt x="508" y="1724"/>
                  </a:lnTo>
                  <a:lnTo>
                    <a:pt x="513" y="1714"/>
                  </a:lnTo>
                  <a:lnTo>
                    <a:pt x="513" y="1709"/>
                  </a:lnTo>
                  <a:lnTo>
                    <a:pt x="513" y="1704"/>
                  </a:lnTo>
                  <a:lnTo>
                    <a:pt x="513" y="1689"/>
                  </a:lnTo>
                  <a:lnTo>
                    <a:pt x="517" y="1680"/>
                  </a:lnTo>
                  <a:lnTo>
                    <a:pt x="517" y="1675"/>
                  </a:lnTo>
                  <a:lnTo>
                    <a:pt x="522" y="1665"/>
                  </a:lnTo>
                  <a:lnTo>
                    <a:pt x="532" y="1650"/>
                  </a:lnTo>
                  <a:lnTo>
                    <a:pt x="532" y="1646"/>
                  </a:lnTo>
                  <a:lnTo>
                    <a:pt x="537" y="1636"/>
                  </a:lnTo>
                  <a:lnTo>
                    <a:pt x="542" y="1631"/>
                  </a:lnTo>
                  <a:lnTo>
                    <a:pt x="547" y="1626"/>
                  </a:lnTo>
                  <a:lnTo>
                    <a:pt x="556" y="1616"/>
                  </a:lnTo>
                  <a:lnTo>
                    <a:pt x="561" y="1611"/>
                  </a:lnTo>
                  <a:lnTo>
                    <a:pt x="566" y="1606"/>
                  </a:lnTo>
                  <a:lnTo>
                    <a:pt x="571" y="1602"/>
                  </a:lnTo>
                  <a:lnTo>
                    <a:pt x="571" y="1597"/>
                  </a:lnTo>
                  <a:lnTo>
                    <a:pt x="571" y="1592"/>
                  </a:lnTo>
                  <a:lnTo>
                    <a:pt x="566" y="1587"/>
                  </a:lnTo>
                  <a:lnTo>
                    <a:pt x="571" y="1582"/>
                  </a:lnTo>
                  <a:lnTo>
                    <a:pt x="566" y="1582"/>
                  </a:lnTo>
                  <a:lnTo>
                    <a:pt x="566" y="1577"/>
                  </a:lnTo>
                  <a:lnTo>
                    <a:pt x="566" y="1572"/>
                  </a:lnTo>
                  <a:lnTo>
                    <a:pt x="566" y="1567"/>
                  </a:lnTo>
                  <a:lnTo>
                    <a:pt x="561" y="1563"/>
                  </a:lnTo>
                  <a:lnTo>
                    <a:pt x="561" y="1558"/>
                  </a:lnTo>
                  <a:lnTo>
                    <a:pt x="556" y="1553"/>
                  </a:lnTo>
                  <a:lnTo>
                    <a:pt x="556" y="1548"/>
                  </a:lnTo>
                  <a:lnTo>
                    <a:pt x="556" y="1543"/>
                  </a:lnTo>
                  <a:lnTo>
                    <a:pt x="552" y="1538"/>
                  </a:lnTo>
                  <a:lnTo>
                    <a:pt x="552" y="1533"/>
                  </a:lnTo>
                  <a:lnTo>
                    <a:pt x="547" y="1528"/>
                  </a:lnTo>
                  <a:lnTo>
                    <a:pt x="552" y="1523"/>
                  </a:lnTo>
                  <a:lnTo>
                    <a:pt x="556" y="1519"/>
                  </a:lnTo>
                  <a:lnTo>
                    <a:pt x="561" y="1514"/>
                  </a:lnTo>
                  <a:lnTo>
                    <a:pt x="561" y="1509"/>
                  </a:lnTo>
                  <a:lnTo>
                    <a:pt x="561" y="1504"/>
                  </a:lnTo>
                  <a:lnTo>
                    <a:pt x="566" y="1499"/>
                  </a:lnTo>
                  <a:lnTo>
                    <a:pt x="566" y="1494"/>
                  </a:lnTo>
                  <a:lnTo>
                    <a:pt x="566" y="1489"/>
                  </a:lnTo>
                  <a:lnTo>
                    <a:pt x="571" y="1484"/>
                  </a:lnTo>
                  <a:lnTo>
                    <a:pt x="571" y="1479"/>
                  </a:lnTo>
                  <a:lnTo>
                    <a:pt x="571" y="1475"/>
                  </a:lnTo>
                  <a:lnTo>
                    <a:pt x="576" y="1475"/>
                  </a:lnTo>
                  <a:lnTo>
                    <a:pt x="576" y="1470"/>
                  </a:lnTo>
                  <a:lnTo>
                    <a:pt x="576" y="1465"/>
                  </a:lnTo>
                  <a:lnTo>
                    <a:pt x="581" y="1465"/>
                  </a:lnTo>
                  <a:lnTo>
                    <a:pt x="581" y="1460"/>
                  </a:lnTo>
                  <a:lnTo>
                    <a:pt x="576" y="1460"/>
                  </a:lnTo>
                  <a:lnTo>
                    <a:pt x="576" y="1455"/>
                  </a:lnTo>
                  <a:lnTo>
                    <a:pt x="571" y="1455"/>
                  </a:lnTo>
                  <a:lnTo>
                    <a:pt x="571" y="1445"/>
                  </a:lnTo>
                  <a:lnTo>
                    <a:pt x="571" y="1436"/>
                  </a:lnTo>
                  <a:lnTo>
                    <a:pt x="576" y="1426"/>
                  </a:lnTo>
                  <a:lnTo>
                    <a:pt x="576" y="1421"/>
                  </a:lnTo>
                  <a:lnTo>
                    <a:pt x="571" y="1416"/>
                  </a:lnTo>
                  <a:lnTo>
                    <a:pt x="566" y="1416"/>
                  </a:lnTo>
                  <a:lnTo>
                    <a:pt x="571" y="1416"/>
                  </a:lnTo>
                  <a:lnTo>
                    <a:pt x="571" y="1411"/>
                  </a:lnTo>
                  <a:lnTo>
                    <a:pt x="566" y="1411"/>
                  </a:lnTo>
                  <a:lnTo>
                    <a:pt x="566" y="1406"/>
                  </a:lnTo>
                  <a:lnTo>
                    <a:pt x="566" y="1401"/>
                  </a:lnTo>
                  <a:lnTo>
                    <a:pt x="561" y="1401"/>
                  </a:lnTo>
                  <a:lnTo>
                    <a:pt x="561" y="1396"/>
                  </a:lnTo>
                  <a:lnTo>
                    <a:pt x="556" y="1396"/>
                  </a:lnTo>
                  <a:lnTo>
                    <a:pt x="556" y="1392"/>
                  </a:lnTo>
                  <a:lnTo>
                    <a:pt x="561" y="1387"/>
                  </a:lnTo>
                  <a:lnTo>
                    <a:pt x="561" y="1382"/>
                  </a:lnTo>
                  <a:lnTo>
                    <a:pt x="556" y="1382"/>
                  </a:lnTo>
                  <a:lnTo>
                    <a:pt x="556" y="1377"/>
                  </a:lnTo>
                  <a:lnTo>
                    <a:pt x="552" y="1372"/>
                  </a:lnTo>
                  <a:lnTo>
                    <a:pt x="552" y="1367"/>
                  </a:lnTo>
                  <a:lnTo>
                    <a:pt x="552" y="1362"/>
                  </a:lnTo>
                  <a:lnTo>
                    <a:pt x="547" y="1357"/>
                  </a:lnTo>
                  <a:lnTo>
                    <a:pt x="542" y="1357"/>
                  </a:lnTo>
                  <a:lnTo>
                    <a:pt x="542" y="1353"/>
                  </a:lnTo>
                  <a:lnTo>
                    <a:pt x="537" y="1353"/>
                  </a:lnTo>
                  <a:lnTo>
                    <a:pt x="532" y="1353"/>
                  </a:lnTo>
                  <a:lnTo>
                    <a:pt x="527" y="1353"/>
                  </a:lnTo>
                  <a:lnTo>
                    <a:pt x="527" y="1348"/>
                  </a:lnTo>
                  <a:lnTo>
                    <a:pt x="522" y="1348"/>
                  </a:lnTo>
                  <a:lnTo>
                    <a:pt x="522" y="1343"/>
                  </a:lnTo>
                  <a:lnTo>
                    <a:pt x="517" y="1338"/>
                  </a:lnTo>
                  <a:lnTo>
                    <a:pt x="517" y="1333"/>
                  </a:lnTo>
                  <a:lnTo>
                    <a:pt x="513" y="1328"/>
                  </a:lnTo>
                  <a:lnTo>
                    <a:pt x="508" y="1323"/>
                  </a:lnTo>
                  <a:lnTo>
                    <a:pt x="508" y="1318"/>
                  </a:lnTo>
                  <a:lnTo>
                    <a:pt x="503" y="1313"/>
                  </a:lnTo>
                  <a:lnTo>
                    <a:pt x="503" y="1309"/>
                  </a:lnTo>
                  <a:lnTo>
                    <a:pt x="498" y="1304"/>
                  </a:lnTo>
                  <a:lnTo>
                    <a:pt x="498" y="1299"/>
                  </a:lnTo>
                  <a:lnTo>
                    <a:pt x="493" y="1299"/>
                  </a:lnTo>
                  <a:lnTo>
                    <a:pt x="488" y="1294"/>
                  </a:lnTo>
                  <a:lnTo>
                    <a:pt x="488" y="1289"/>
                  </a:lnTo>
                  <a:lnTo>
                    <a:pt x="488" y="1284"/>
                  </a:lnTo>
                  <a:lnTo>
                    <a:pt x="483" y="1279"/>
                  </a:lnTo>
                  <a:lnTo>
                    <a:pt x="483" y="1274"/>
                  </a:lnTo>
                  <a:lnTo>
                    <a:pt x="478" y="1270"/>
                  </a:lnTo>
                  <a:lnTo>
                    <a:pt x="478" y="1265"/>
                  </a:lnTo>
                  <a:lnTo>
                    <a:pt x="483" y="1260"/>
                  </a:lnTo>
                  <a:lnTo>
                    <a:pt x="478" y="1260"/>
                  </a:lnTo>
                  <a:lnTo>
                    <a:pt x="483" y="1255"/>
                  </a:lnTo>
                  <a:lnTo>
                    <a:pt x="483" y="1250"/>
                  </a:lnTo>
                  <a:lnTo>
                    <a:pt x="483" y="1245"/>
                  </a:lnTo>
                  <a:lnTo>
                    <a:pt x="478" y="1245"/>
                  </a:lnTo>
                  <a:lnTo>
                    <a:pt x="473" y="1245"/>
                  </a:lnTo>
                  <a:lnTo>
                    <a:pt x="473" y="1240"/>
                  </a:lnTo>
                  <a:lnTo>
                    <a:pt x="473" y="1235"/>
                  </a:lnTo>
                  <a:lnTo>
                    <a:pt x="473" y="1230"/>
                  </a:lnTo>
                  <a:lnTo>
                    <a:pt x="473" y="1226"/>
                  </a:lnTo>
                  <a:lnTo>
                    <a:pt x="473" y="1221"/>
                  </a:lnTo>
                  <a:lnTo>
                    <a:pt x="473" y="1216"/>
                  </a:lnTo>
                  <a:lnTo>
                    <a:pt x="469" y="1216"/>
                  </a:lnTo>
                  <a:lnTo>
                    <a:pt x="464" y="1211"/>
                  </a:lnTo>
                  <a:lnTo>
                    <a:pt x="464" y="1206"/>
                  </a:lnTo>
                  <a:lnTo>
                    <a:pt x="459" y="1201"/>
                  </a:lnTo>
                  <a:lnTo>
                    <a:pt x="459" y="1196"/>
                  </a:lnTo>
                  <a:lnTo>
                    <a:pt x="454" y="1191"/>
                  </a:lnTo>
                  <a:lnTo>
                    <a:pt x="454" y="1187"/>
                  </a:lnTo>
                  <a:lnTo>
                    <a:pt x="454" y="1182"/>
                  </a:lnTo>
                  <a:lnTo>
                    <a:pt x="459" y="1182"/>
                  </a:lnTo>
                  <a:lnTo>
                    <a:pt x="454" y="1177"/>
                  </a:lnTo>
                  <a:lnTo>
                    <a:pt x="449" y="1177"/>
                  </a:lnTo>
                  <a:lnTo>
                    <a:pt x="444" y="1172"/>
                  </a:lnTo>
                  <a:lnTo>
                    <a:pt x="439" y="1167"/>
                  </a:lnTo>
                  <a:lnTo>
                    <a:pt x="434" y="1167"/>
                  </a:lnTo>
                  <a:lnTo>
                    <a:pt x="430" y="1167"/>
                  </a:lnTo>
                  <a:lnTo>
                    <a:pt x="430" y="1162"/>
                  </a:lnTo>
                  <a:lnTo>
                    <a:pt x="425" y="1162"/>
                  </a:lnTo>
                  <a:lnTo>
                    <a:pt x="420" y="1162"/>
                  </a:lnTo>
                  <a:lnTo>
                    <a:pt x="415" y="1162"/>
                  </a:lnTo>
                  <a:lnTo>
                    <a:pt x="415" y="1157"/>
                  </a:lnTo>
                  <a:lnTo>
                    <a:pt x="410" y="1157"/>
                  </a:lnTo>
                  <a:lnTo>
                    <a:pt x="410" y="1152"/>
                  </a:lnTo>
                  <a:lnTo>
                    <a:pt x="405" y="1147"/>
                  </a:lnTo>
                  <a:lnTo>
                    <a:pt x="405" y="1143"/>
                  </a:lnTo>
                  <a:lnTo>
                    <a:pt x="405" y="1138"/>
                  </a:lnTo>
                  <a:lnTo>
                    <a:pt x="405" y="1133"/>
                  </a:lnTo>
                  <a:lnTo>
                    <a:pt x="405" y="1128"/>
                  </a:lnTo>
                  <a:lnTo>
                    <a:pt x="410" y="1128"/>
                  </a:lnTo>
                  <a:lnTo>
                    <a:pt x="405" y="1128"/>
                  </a:lnTo>
                  <a:lnTo>
                    <a:pt x="405" y="1123"/>
                  </a:lnTo>
                  <a:lnTo>
                    <a:pt x="400" y="1123"/>
                  </a:lnTo>
                  <a:lnTo>
                    <a:pt x="395" y="1123"/>
                  </a:lnTo>
                  <a:lnTo>
                    <a:pt x="391" y="1123"/>
                  </a:lnTo>
                  <a:lnTo>
                    <a:pt x="386" y="1123"/>
                  </a:lnTo>
                  <a:lnTo>
                    <a:pt x="386" y="1128"/>
                  </a:lnTo>
                  <a:lnTo>
                    <a:pt x="386" y="1133"/>
                  </a:lnTo>
                  <a:lnTo>
                    <a:pt x="386" y="1138"/>
                  </a:lnTo>
                  <a:lnTo>
                    <a:pt x="381" y="1133"/>
                  </a:lnTo>
                  <a:lnTo>
                    <a:pt x="376" y="1133"/>
                  </a:lnTo>
                  <a:lnTo>
                    <a:pt x="371" y="1133"/>
                  </a:lnTo>
                  <a:lnTo>
                    <a:pt x="371" y="1138"/>
                  </a:lnTo>
                  <a:lnTo>
                    <a:pt x="366" y="1138"/>
                  </a:lnTo>
                  <a:lnTo>
                    <a:pt x="361" y="1138"/>
                  </a:lnTo>
                  <a:lnTo>
                    <a:pt x="356" y="1138"/>
                  </a:lnTo>
                  <a:lnTo>
                    <a:pt x="351" y="1138"/>
                  </a:lnTo>
                  <a:lnTo>
                    <a:pt x="351" y="1133"/>
                  </a:lnTo>
                  <a:lnTo>
                    <a:pt x="347" y="1128"/>
                  </a:lnTo>
                  <a:lnTo>
                    <a:pt x="347" y="1123"/>
                  </a:lnTo>
                  <a:lnTo>
                    <a:pt x="351" y="1123"/>
                  </a:lnTo>
                  <a:lnTo>
                    <a:pt x="347" y="1118"/>
                  </a:lnTo>
                  <a:lnTo>
                    <a:pt x="342" y="1118"/>
                  </a:lnTo>
                  <a:lnTo>
                    <a:pt x="337" y="1118"/>
                  </a:lnTo>
                  <a:lnTo>
                    <a:pt x="332" y="1118"/>
                  </a:lnTo>
                  <a:lnTo>
                    <a:pt x="332" y="1113"/>
                  </a:lnTo>
                  <a:lnTo>
                    <a:pt x="332" y="1108"/>
                  </a:lnTo>
                  <a:lnTo>
                    <a:pt x="327" y="1104"/>
                  </a:lnTo>
                  <a:lnTo>
                    <a:pt x="322" y="1099"/>
                  </a:lnTo>
                  <a:lnTo>
                    <a:pt x="322" y="1094"/>
                  </a:lnTo>
                  <a:lnTo>
                    <a:pt x="317" y="1094"/>
                  </a:lnTo>
                  <a:lnTo>
                    <a:pt x="322" y="1089"/>
                  </a:lnTo>
                  <a:lnTo>
                    <a:pt x="322" y="1084"/>
                  </a:lnTo>
                  <a:lnTo>
                    <a:pt x="317" y="1084"/>
                  </a:lnTo>
                  <a:lnTo>
                    <a:pt x="312" y="1084"/>
                  </a:lnTo>
                  <a:lnTo>
                    <a:pt x="308" y="1084"/>
                  </a:lnTo>
                  <a:lnTo>
                    <a:pt x="303" y="1084"/>
                  </a:lnTo>
                  <a:lnTo>
                    <a:pt x="298" y="1084"/>
                  </a:lnTo>
                  <a:lnTo>
                    <a:pt x="293" y="1084"/>
                  </a:lnTo>
                  <a:lnTo>
                    <a:pt x="288" y="1084"/>
                  </a:lnTo>
                  <a:lnTo>
                    <a:pt x="288" y="1079"/>
                  </a:lnTo>
                  <a:lnTo>
                    <a:pt x="283" y="1079"/>
                  </a:lnTo>
                  <a:lnTo>
                    <a:pt x="283" y="1084"/>
                  </a:lnTo>
                  <a:lnTo>
                    <a:pt x="278" y="1089"/>
                  </a:lnTo>
                  <a:lnTo>
                    <a:pt x="278" y="1084"/>
                  </a:lnTo>
                  <a:lnTo>
                    <a:pt x="273" y="1089"/>
                  </a:lnTo>
                  <a:lnTo>
                    <a:pt x="269" y="1094"/>
                  </a:lnTo>
                  <a:lnTo>
                    <a:pt x="264" y="1094"/>
                  </a:lnTo>
                  <a:lnTo>
                    <a:pt x="259" y="1099"/>
                  </a:lnTo>
                  <a:lnTo>
                    <a:pt x="254" y="1099"/>
                  </a:lnTo>
                  <a:lnTo>
                    <a:pt x="249" y="1094"/>
                  </a:lnTo>
                  <a:lnTo>
                    <a:pt x="244" y="1094"/>
                  </a:lnTo>
                  <a:lnTo>
                    <a:pt x="239" y="1094"/>
                  </a:lnTo>
                  <a:lnTo>
                    <a:pt x="234" y="1094"/>
                  </a:lnTo>
                  <a:lnTo>
                    <a:pt x="229" y="1094"/>
                  </a:lnTo>
                  <a:lnTo>
                    <a:pt x="229" y="1089"/>
                  </a:lnTo>
                  <a:lnTo>
                    <a:pt x="220" y="1079"/>
                  </a:lnTo>
                  <a:lnTo>
                    <a:pt x="220" y="1074"/>
                  </a:lnTo>
                  <a:lnTo>
                    <a:pt x="215" y="1074"/>
                  </a:lnTo>
                  <a:lnTo>
                    <a:pt x="210" y="1069"/>
                  </a:lnTo>
                  <a:lnTo>
                    <a:pt x="210" y="1064"/>
                  </a:lnTo>
                  <a:lnTo>
                    <a:pt x="205" y="1064"/>
                  </a:lnTo>
                  <a:lnTo>
                    <a:pt x="200" y="1064"/>
                  </a:lnTo>
                  <a:lnTo>
                    <a:pt x="195" y="1064"/>
                  </a:lnTo>
                  <a:lnTo>
                    <a:pt x="190" y="1064"/>
                  </a:lnTo>
                  <a:lnTo>
                    <a:pt x="186" y="1064"/>
                  </a:lnTo>
                  <a:lnTo>
                    <a:pt x="186" y="1060"/>
                  </a:lnTo>
                  <a:lnTo>
                    <a:pt x="181" y="1060"/>
                  </a:lnTo>
                  <a:lnTo>
                    <a:pt x="176" y="1055"/>
                  </a:lnTo>
                  <a:lnTo>
                    <a:pt x="171" y="1055"/>
                  </a:lnTo>
                  <a:lnTo>
                    <a:pt x="171" y="1050"/>
                  </a:lnTo>
                  <a:lnTo>
                    <a:pt x="171" y="1045"/>
                  </a:lnTo>
                  <a:lnTo>
                    <a:pt x="166" y="1045"/>
                  </a:lnTo>
                  <a:lnTo>
                    <a:pt x="161" y="1050"/>
                  </a:lnTo>
                  <a:lnTo>
                    <a:pt x="156" y="1050"/>
                  </a:lnTo>
                  <a:lnTo>
                    <a:pt x="156" y="1045"/>
                  </a:lnTo>
                  <a:lnTo>
                    <a:pt x="156" y="1040"/>
                  </a:lnTo>
                  <a:lnTo>
                    <a:pt x="156" y="1035"/>
                  </a:lnTo>
                  <a:lnTo>
                    <a:pt x="146" y="1035"/>
                  </a:lnTo>
                  <a:lnTo>
                    <a:pt x="151" y="1035"/>
                  </a:lnTo>
                  <a:lnTo>
                    <a:pt x="151" y="1025"/>
                  </a:lnTo>
                  <a:lnTo>
                    <a:pt x="146" y="1020"/>
                  </a:lnTo>
                  <a:lnTo>
                    <a:pt x="146" y="1016"/>
                  </a:lnTo>
                  <a:lnTo>
                    <a:pt x="151" y="1006"/>
                  </a:lnTo>
                  <a:lnTo>
                    <a:pt x="146" y="1001"/>
                  </a:lnTo>
                  <a:lnTo>
                    <a:pt x="142" y="996"/>
                  </a:lnTo>
                  <a:lnTo>
                    <a:pt x="137" y="996"/>
                  </a:lnTo>
                  <a:lnTo>
                    <a:pt x="137" y="991"/>
                  </a:lnTo>
                  <a:lnTo>
                    <a:pt x="137" y="986"/>
                  </a:lnTo>
                  <a:lnTo>
                    <a:pt x="132" y="986"/>
                  </a:lnTo>
                  <a:lnTo>
                    <a:pt x="127" y="991"/>
                  </a:lnTo>
                  <a:lnTo>
                    <a:pt x="122" y="991"/>
                  </a:lnTo>
                  <a:lnTo>
                    <a:pt x="117" y="986"/>
                  </a:lnTo>
                  <a:lnTo>
                    <a:pt x="112" y="981"/>
                  </a:lnTo>
                  <a:lnTo>
                    <a:pt x="107" y="981"/>
                  </a:lnTo>
                  <a:lnTo>
                    <a:pt x="107" y="977"/>
                  </a:lnTo>
                  <a:lnTo>
                    <a:pt x="107" y="972"/>
                  </a:lnTo>
                  <a:lnTo>
                    <a:pt x="103" y="972"/>
                  </a:lnTo>
                  <a:lnTo>
                    <a:pt x="98" y="967"/>
                  </a:lnTo>
                  <a:lnTo>
                    <a:pt x="93" y="967"/>
                  </a:lnTo>
                  <a:lnTo>
                    <a:pt x="88" y="962"/>
                  </a:lnTo>
                  <a:lnTo>
                    <a:pt x="83" y="962"/>
                  </a:lnTo>
                  <a:lnTo>
                    <a:pt x="78" y="962"/>
                  </a:lnTo>
                  <a:lnTo>
                    <a:pt x="73" y="957"/>
                  </a:lnTo>
                  <a:lnTo>
                    <a:pt x="68" y="957"/>
                  </a:lnTo>
                  <a:lnTo>
                    <a:pt x="64" y="957"/>
                  </a:lnTo>
                  <a:lnTo>
                    <a:pt x="59" y="952"/>
                  </a:lnTo>
                  <a:lnTo>
                    <a:pt x="54" y="952"/>
                  </a:lnTo>
                  <a:lnTo>
                    <a:pt x="49" y="947"/>
                  </a:lnTo>
                  <a:lnTo>
                    <a:pt x="44" y="942"/>
                  </a:lnTo>
                  <a:lnTo>
                    <a:pt x="39" y="942"/>
                  </a:lnTo>
                  <a:lnTo>
                    <a:pt x="39" y="937"/>
                  </a:lnTo>
                  <a:lnTo>
                    <a:pt x="44" y="933"/>
                  </a:lnTo>
                  <a:lnTo>
                    <a:pt x="49" y="933"/>
                  </a:lnTo>
                  <a:lnTo>
                    <a:pt x="49" y="928"/>
                  </a:lnTo>
                  <a:lnTo>
                    <a:pt x="49" y="923"/>
                  </a:lnTo>
                  <a:lnTo>
                    <a:pt x="59" y="918"/>
                  </a:lnTo>
                  <a:lnTo>
                    <a:pt x="59" y="913"/>
                  </a:lnTo>
                  <a:lnTo>
                    <a:pt x="64" y="908"/>
                  </a:lnTo>
                  <a:lnTo>
                    <a:pt x="59" y="908"/>
                  </a:lnTo>
                  <a:lnTo>
                    <a:pt x="54" y="908"/>
                  </a:lnTo>
                  <a:lnTo>
                    <a:pt x="54" y="903"/>
                  </a:lnTo>
                  <a:lnTo>
                    <a:pt x="49" y="898"/>
                  </a:lnTo>
                  <a:lnTo>
                    <a:pt x="44" y="898"/>
                  </a:lnTo>
                  <a:lnTo>
                    <a:pt x="39" y="894"/>
                  </a:lnTo>
                  <a:lnTo>
                    <a:pt x="34" y="898"/>
                  </a:lnTo>
                  <a:lnTo>
                    <a:pt x="29" y="894"/>
                  </a:lnTo>
                  <a:lnTo>
                    <a:pt x="24" y="889"/>
                  </a:lnTo>
                  <a:lnTo>
                    <a:pt x="20" y="889"/>
                  </a:lnTo>
                  <a:lnTo>
                    <a:pt x="15" y="884"/>
                  </a:lnTo>
                  <a:lnTo>
                    <a:pt x="15" y="879"/>
                  </a:lnTo>
                  <a:lnTo>
                    <a:pt x="10" y="879"/>
                  </a:lnTo>
                  <a:lnTo>
                    <a:pt x="15" y="879"/>
                  </a:lnTo>
                  <a:lnTo>
                    <a:pt x="15" y="874"/>
                  </a:lnTo>
                  <a:lnTo>
                    <a:pt x="10" y="874"/>
                  </a:lnTo>
                  <a:lnTo>
                    <a:pt x="10" y="869"/>
                  </a:lnTo>
                  <a:lnTo>
                    <a:pt x="5" y="869"/>
                  </a:lnTo>
                  <a:lnTo>
                    <a:pt x="0" y="864"/>
                  </a:lnTo>
                  <a:lnTo>
                    <a:pt x="5" y="859"/>
                  </a:lnTo>
                  <a:lnTo>
                    <a:pt x="5" y="854"/>
                  </a:lnTo>
                  <a:lnTo>
                    <a:pt x="5" y="850"/>
                  </a:lnTo>
                  <a:lnTo>
                    <a:pt x="10" y="850"/>
                  </a:lnTo>
                  <a:lnTo>
                    <a:pt x="15" y="850"/>
                  </a:lnTo>
                  <a:lnTo>
                    <a:pt x="15" y="845"/>
                  </a:lnTo>
                  <a:lnTo>
                    <a:pt x="24" y="845"/>
                  </a:lnTo>
                  <a:lnTo>
                    <a:pt x="29" y="840"/>
                  </a:lnTo>
                  <a:lnTo>
                    <a:pt x="29" y="835"/>
                  </a:lnTo>
                  <a:lnTo>
                    <a:pt x="24" y="835"/>
                  </a:lnTo>
                  <a:lnTo>
                    <a:pt x="24" y="830"/>
                  </a:lnTo>
                  <a:lnTo>
                    <a:pt x="24" y="825"/>
                  </a:lnTo>
                  <a:lnTo>
                    <a:pt x="20" y="825"/>
                  </a:lnTo>
                  <a:lnTo>
                    <a:pt x="20" y="820"/>
                  </a:lnTo>
                  <a:lnTo>
                    <a:pt x="24" y="820"/>
                  </a:lnTo>
                  <a:lnTo>
                    <a:pt x="24" y="815"/>
                  </a:lnTo>
                  <a:lnTo>
                    <a:pt x="24" y="811"/>
                  </a:lnTo>
                  <a:lnTo>
                    <a:pt x="20" y="811"/>
                  </a:lnTo>
                  <a:lnTo>
                    <a:pt x="20" y="806"/>
                  </a:lnTo>
                  <a:lnTo>
                    <a:pt x="24" y="806"/>
                  </a:lnTo>
                  <a:lnTo>
                    <a:pt x="20" y="806"/>
                  </a:lnTo>
                  <a:lnTo>
                    <a:pt x="20" y="801"/>
                  </a:lnTo>
                  <a:lnTo>
                    <a:pt x="15" y="796"/>
                  </a:lnTo>
                  <a:lnTo>
                    <a:pt x="15" y="791"/>
                  </a:lnTo>
                  <a:lnTo>
                    <a:pt x="20" y="791"/>
                  </a:lnTo>
                  <a:lnTo>
                    <a:pt x="24" y="791"/>
                  </a:lnTo>
                  <a:lnTo>
                    <a:pt x="29" y="791"/>
                  </a:lnTo>
                  <a:lnTo>
                    <a:pt x="34" y="791"/>
                  </a:lnTo>
                  <a:lnTo>
                    <a:pt x="34" y="786"/>
                  </a:lnTo>
                  <a:lnTo>
                    <a:pt x="39" y="786"/>
                  </a:lnTo>
                  <a:lnTo>
                    <a:pt x="44" y="786"/>
                  </a:lnTo>
                  <a:lnTo>
                    <a:pt x="49" y="786"/>
                  </a:lnTo>
                  <a:lnTo>
                    <a:pt x="49" y="781"/>
                  </a:lnTo>
                  <a:lnTo>
                    <a:pt x="49" y="776"/>
                  </a:lnTo>
                  <a:lnTo>
                    <a:pt x="54" y="776"/>
                  </a:lnTo>
                  <a:lnTo>
                    <a:pt x="54" y="771"/>
                  </a:lnTo>
                  <a:lnTo>
                    <a:pt x="59" y="767"/>
                  </a:lnTo>
                  <a:lnTo>
                    <a:pt x="64" y="767"/>
                  </a:lnTo>
                  <a:lnTo>
                    <a:pt x="68" y="767"/>
                  </a:lnTo>
                  <a:lnTo>
                    <a:pt x="68" y="762"/>
                  </a:lnTo>
                  <a:lnTo>
                    <a:pt x="73" y="762"/>
                  </a:lnTo>
                  <a:lnTo>
                    <a:pt x="78" y="762"/>
                  </a:lnTo>
                  <a:lnTo>
                    <a:pt x="78" y="757"/>
                  </a:lnTo>
                  <a:lnTo>
                    <a:pt x="73" y="747"/>
                  </a:lnTo>
                  <a:lnTo>
                    <a:pt x="73" y="742"/>
                  </a:lnTo>
                  <a:lnTo>
                    <a:pt x="68" y="737"/>
                  </a:lnTo>
                  <a:lnTo>
                    <a:pt x="68" y="732"/>
                  </a:lnTo>
                  <a:lnTo>
                    <a:pt x="73" y="732"/>
                  </a:lnTo>
                  <a:lnTo>
                    <a:pt x="78" y="728"/>
                  </a:lnTo>
                  <a:lnTo>
                    <a:pt x="78" y="723"/>
                  </a:lnTo>
                  <a:lnTo>
                    <a:pt x="78" y="718"/>
                  </a:lnTo>
                  <a:lnTo>
                    <a:pt x="83" y="718"/>
                  </a:lnTo>
                  <a:lnTo>
                    <a:pt x="83" y="713"/>
                  </a:lnTo>
                  <a:lnTo>
                    <a:pt x="88" y="713"/>
                  </a:lnTo>
                  <a:lnTo>
                    <a:pt x="93" y="713"/>
                  </a:lnTo>
                  <a:lnTo>
                    <a:pt x="98" y="713"/>
                  </a:lnTo>
                  <a:lnTo>
                    <a:pt x="103" y="713"/>
                  </a:lnTo>
                  <a:lnTo>
                    <a:pt x="103" y="708"/>
                  </a:lnTo>
                  <a:lnTo>
                    <a:pt x="107" y="708"/>
                  </a:lnTo>
                  <a:lnTo>
                    <a:pt x="107" y="713"/>
                  </a:lnTo>
                  <a:lnTo>
                    <a:pt x="112" y="713"/>
                  </a:lnTo>
                  <a:lnTo>
                    <a:pt x="117" y="708"/>
                  </a:lnTo>
                  <a:lnTo>
                    <a:pt x="122" y="713"/>
                  </a:lnTo>
                  <a:lnTo>
                    <a:pt x="127" y="713"/>
                  </a:lnTo>
                  <a:lnTo>
                    <a:pt x="132" y="713"/>
                  </a:lnTo>
                  <a:lnTo>
                    <a:pt x="137" y="713"/>
                  </a:lnTo>
                  <a:lnTo>
                    <a:pt x="137" y="708"/>
                  </a:lnTo>
                  <a:lnTo>
                    <a:pt x="142" y="713"/>
                  </a:lnTo>
                  <a:lnTo>
                    <a:pt x="142" y="708"/>
                  </a:lnTo>
                  <a:lnTo>
                    <a:pt x="146" y="708"/>
                  </a:lnTo>
                  <a:lnTo>
                    <a:pt x="151" y="708"/>
                  </a:lnTo>
                  <a:lnTo>
                    <a:pt x="156" y="708"/>
                  </a:lnTo>
                  <a:lnTo>
                    <a:pt x="161" y="713"/>
                  </a:lnTo>
                  <a:lnTo>
                    <a:pt x="166" y="718"/>
                  </a:lnTo>
                  <a:lnTo>
                    <a:pt x="171" y="718"/>
                  </a:lnTo>
                  <a:lnTo>
                    <a:pt x="176" y="718"/>
                  </a:lnTo>
                  <a:lnTo>
                    <a:pt x="181" y="718"/>
                  </a:lnTo>
                  <a:lnTo>
                    <a:pt x="186" y="718"/>
                  </a:lnTo>
                  <a:lnTo>
                    <a:pt x="190" y="718"/>
                  </a:lnTo>
                  <a:lnTo>
                    <a:pt x="190" y="723"/>
                  </a:lnTo>
                  <a:lnTo>
                    <a:pt x="195" y="723"/>
                  </a:lnTo>
                  <a:lnTo>
                    <a:pt x="195" y="718"/>
                  </a:lnTo>
                  <a:lnTo>
                    <a:pt x="200" y="713"/>
                  </a:lnTo>
                  <a:lnTo>
                    <a:pt x="195" y="713"/>
                  </a:lnTo>
                  <a:lnTo>
                    <a:pt x="195" y="708"/>
                  </a:lnTo>
                  <a:lnTo>
                    <a:pt x="200" y="708"/>
                  </a:lnTo>
                  <a:lnTo>
                    <a:pt x="200" y="703"/>
                  </a:lnTo>
                  <a:lnTo>
                    <a:pt x="200" y="698"/>
                  </a:lnTo>
                  <a:lnTo>
                    <a:pt x="200" y="693"/>
                  </a:lnTo>
                  <a:lnTo>
                    <a:pt x="205" y="693"/>
                  </a:lnTo>
                  <a:lnTo>
                    <a:pt x="205" y="698"/>
                  </a:lnTo>
                  <a:lnTo>
                    <a:pt x="205" y="693"/>
                  </a:lnTo>
                  <a:lnTo>
                    <a:pt x="210" y="698"/>
                  </a:lnTo>
                  <a:lnTo>
                    <a:pt x="210" y="703"/>
                  </a:lnTo>
                  <a:lnTo>
                    <a:pt x="210" y="708"/>
                  </a:lnTo>
                  <a:lnTo>
                    <a:pt x="215" y="708"/>
                  </a:lnTo>
                  <a:lnTo>
                    <a:pt x="215" y="713"/>
                  </a:lnTo>
                  <a:lnTo>
                    <a:pt x="215" y="718"/>
                  </a:lnTo>
                  <a:lnTo>
                    <a:pt x="220" y="718"/>
                  </a:lnTo>
                  <a:lnTo>
                    <a:pt x="220" y="713"/>
                  </a:lnTo>
                  <a:lnTo>
                    <a:pt x="225" y="718"/>
                  </a:lnTo>
                  <a:lnTo>
                    <a:pt x="225" y="713"/>
                  </a:lnTo>
                  <a:lnTo>
                    <a:pt x="225" y="708"/>
                  </a:lnTo>
                  <a:lnTo>
                    <a:pt x="229" y="713"/>
                  </a:lnTo>
                  <a:lnTo>
                    <a:pt x="234" y="713"/>
                  </a:lnTo>
                  <a:lnTo>
                    <a:pt x="239" y="708"/>
                  </a:lnTo>
                  <a:lnTo>
                    <a:pt x="244" y="708"/>
                  </a:lnTo>
                  <a:lnTo>
                    <a:pt x="249" y="703"/>
                  </a:lnTo>
                  <a:lnTo>
                    <a:pt x="254" y="703"/>
                  </a:lnTo>
                  <a:lnTo>
                    <a:pt x="254" y="698"/>
                  </a:lnTo>
                  <a:lnTo>
                    <a:pt x="259" y="698"/>
                  </a:lnTo>
                  <a:lnTo>
                    <a:pt x="259" y="693"/>
                  </a:lnTo>
                  <a:lnTo>
                    <a:pt x="259" y="688"/>
                  </a:lnTo>
                  <a:lnTo>
                    <a:pt x="254" y="688"/>
                  </a:lnTo>
                  <a:lnTo>
                    <a:pt x="254" y="684"/>
                  </a:lnTo>
                  <a:lnTo>
                    <a:pt x="254" y="679"/>
                  </a:lnTo>
                  <a:lnTo>
                    <a:pt x="254" y="674"/>
                  </a:lnTo>
                  <a:lnTo>
                    <a:pt x="259" y="674"/>
                  </a:lnTo>
                  <a:lnTo>
                    <a:pt x="259" y="669"/>
                  </a:lnTo>
                  <a:lnTo>
                    <a:pt x="264" y="669"/>
                  </a:lnTo>
                  <a:lnTo>
                    <a:pt x="264" y="674"/>
                  </a:lnTo>
                  <a:lnTo>
                    <a:pt x="269" y="674"/>
                  </a:lnTo>
                  <a:lnTo>
                    <a:pt x="269" y="679"/>
                  </a:lnTo>
                  <a:lnTo>
                    <a:pt x="273" y="679"/>
                  </a:lnTo>
                  <a:lnTo>
                    <a:pt x="278" y="679"/>
                  </a:lnTo>
                  <a:lnTo>
                    <a:pt x="278" y="684"/>
                  </a:lnTo>
                  <a:lnTo>
                    <a:pt x="283" y="684"/>
                  </a:lnTo>
                  <a:lnTo>
                    <a:pt x="278" y="688"/>
                  </a:lnTo>
                  <a:lnTo>
                    <a:pt x="283" y="688"/>
                  </a:lnTo>
                  <a:lnTo>
                    <a:pt x="283" y="684"/>
                  </a:lnTo>
                  <a:lnTo>
                    <a:pt x="288" y="684"/>
                  </a:lnTo>
                  <a:lnTo>
                    <a:pt x="288" y="679"/>
                  </a:lnTo>
                  <a:lnTo>
                    <a:pt x="293" y="679"/>
                  </a:lnTo>
                  <a:lnTo>
                    <a:pt x="298" y="674"/>
                  </a:lnTo>
                  <a:lnTo>
                    <a:pt x="298" y="669"/>
                  </a:lnTo>
                  <a:lnTo>
                    <a:pt x="298" y="664"/>
                  </a:lnTo>
                  <a:lnTo>
                    <a:pt x="303" y="664"/>
                  </a:lnTo>
                  <a:lnTo>
                    <a:pt x="303" y="669"/>
                  </a:lnTo>
                  <a:lnTo>
                    <a:pt x="308" y="669"/>
                  </a:lnTo>
                  <a:lnTo>
                    <a:pt x="308" y="664"/>
                  </a:lnTo>
                  <a:lnTo>
                    <a:pt x="312" y="664"/>
                  </a:lnTo>
                  <a:lnTo>
                    <a:pt x="312" y="659"/>
                  </a:lnTo>
                  <a:lnTo>
                    <a:pt x="317" y="659"/>
                  </a:lnTo>
                  <a:lnTo>
                    <a:pt x="322" y="659"/>
                  </a:lnTo>
                  <a:lnTo>
                    <a:pt x="327" y="659"/>
                  </a:lnTo>
                  <a:lnTo>
                    <a:pt x="332" y="659"/>
                  </a:lnTo>
                  <a:lnTo>
                    <a:pt x="332" y="654"/>
                  </a:lnTo>
                  <a:lnTo>
                    <a:pt x="337" y="654"/>
                  </a:lnTo>
                  <a:lnTo>
                    <a:pt x="342" y="649"/>
                  </a:lnTo>
                  <a:lnTo>
                    <a:pt x="347" y="649"/>
                  </a:lnTo>
                  <a:lnTo>
                    <a:pt x="347" y="645"/>
                  </a:lnTo>
                  <a:lnTo>
                    <a:pt x="347" y="640"/>
                  </a:lnTo>
                  <a:lnTo>
                    <a:pt x="347" y="635"/>
                  </a:lnTo>
                  <a:lnTo>
                    <a:pt x="342" y="635"/>
                  </a:lnTo>
                  <a:lnTo>
                    <a:pt x="337" y="635"/>
                  </a:lnTo>
                  <a:lnTo>
                    <a:pt x="337" y="630"/>
                  </a:lnTo>
                  <a:lnTo>
                    <a:pt x="332" y="630"/>
                  </a:lnTo>
                  <a:lnTo>
                    <a:pt x="332" y="625"/>
                  </a:lnTo>
                  <a:lnTo>
                    <a:pt x="332" y="620"/>
                  </a:lnTo>
                  <a:lnTo>
                    <a:pt x="327" y="615"/>
                  </a:lnTo>
                  <a:lnTo>
                    <a:pt x="327" y="610"/>
                  </a:lnTo>
                  <a:lnTo>
                    <a:pt x="332" y="605"/>
                  </a:lnTo>
                  <a:lnTo>
                    <a:pt x="327" y="605"/>
                  </a:lnTo>
                  <a:lnTo>
                    <a:pt x="327" y="601"/>
                  </a:lnTo>
                  <a:lnTo>
                    <a:pt x="322" y="601"/>
                  </a:lnTo>
                  <a:lnTo>
                    <a:pt x="327" y="601"/>
                  </a:lnTo>
                  <a:lnTo>
                    <a:pt x="332" y="601"/>
                  </a:lnTo>
                  <a:lnTo>
                    <a:pt x="337" y="596"/>
                  </a:lnTo>
                  <a:lnTo>
                    <a:pt x="342" y="596"/>
                  </a:lnTo>
                  <a:lnTo>
                    <a:pt x="347" y="596"/>
                  </a:lnTo>
                  <a:lnTo>
                    <a:pt x="351" y="596"/>
                  </a:lnTo>
                  <a:lnTo>
                    <a:pt x="356" y="591"/>
                  </a:lnTo>
                  <a:lnTo>
                    <a:pt x="361" y="591"/>
                  </a:lnTo>
                  <a:lnTo>
                    <a:pt x="366" y="591"/>
                  </a:lnTo>
                  <a:lnTo>
                    <a:pt x="371" y="591"/>
                  </a:lnTo>
                  <a:lnTo>
                    <a:pt x="376" y="591"/>
                  </a:lnTo>
                  <a:lnTo>
                    <a:pt x="381" y="591"/>
                  </a:lnTo>
                  <a:lnTo>
                    <a:pt x="386" y="586"/>
                  </a:lnTo>
                  <a:lnTo>
                    <a:pt x="391" y="586"/>
                  </a:lnTo>
                  <a:lnTo>
                    <a:pt x="391" y="581"/>
                  </a:lnTo>
                  <a:lnTo>
                    <a:pt x="395" y="581"/>
                  </a:lnTo>
                  <a:lnTo>
                    <a:pt x="395" y="586"/>
                  </a:lnTo>
                  <a:lnTo>
                    <a:pt x="400" y="581"/>
                  </a:lnTo>
                  <a:lnTo>
                    <a:pt x="400" y="576"/>
                  </a:lnTo>
                  <a:lnTo>
                    <a:pt x="400" y="571"/>
                  </a:lnTo>
                  <a:lnTo>
                    <a:pt x="395" y="571"/>
                  </a:lnTo>
                  <a:lnTo>
                    <a:pt x="395" y="566"/>
                  </a:lnTo>
                  <a:lnTo>
                    <a:pt x="400" y="562"/>
                  </a:lnTo>
                  <a:lnTo>
                    <a:pt x="405" y="562"/>
                  </a:lnTo>
                  <a:lnTo>
                    <a:pt x="405" y="557"/>
                  </a:lnTo>
                  <a:lnTo>
                    <a:pt x="410" y="557"/>
                  </a:lnTo>
                  <a:lnTo>
                    <a:pt x="415" y="552"/>
                  </a:lnTo>
                  <a:lnTo>
                    <a:pt x="420" y="552"/>
                  </a:lnTo>
                  <a:lnTo>
                    <a:pt x="425" y="552"/>
                  </a:lnTo>
                  <a:lnTo>
                    <a:pt x="430" y="552"/>
                  </a:lnTo>
                  <a:lnTo>
                    <a:pt x="434" y="552"/>
                  </a:lnTo>
                  <a:lnTo>
                    <a:pt x="439" y="552"/>
                  </a:lnTo>
                  <a:lnTo>
                    <a:pt x="444" y="552"/>
                  </a:lnTo>
                  <a:lnTo>
                    <a:pt x="444" y="547"/>
                  </a:lnTo>
                  <a:lnTo>
                    <a:pt x="449" y="547"/>
                  </a:lnTo>
                  <a:lnTo>
                    <a:pt x="449" y="542"/>
                  </a:lnTo>
                  <a:lnTo>
                    <a:pt x="454" y="537"/>
                  </a:lnTo>
                  <a:lnTo>
                    <a:pt x="464" y="527"/>
                  </a:lnTo>
                  <a:lnTo>
                    <a:pt x="469" y="527"/>
                  </a:lnTo>
                  <a:lnTo>
                    <a:pt x="473" y="527"/>
                  </a:lnTo>
                  <a:lnTo>
                    <a:pt x="483" y="537"/>
                  </a:lnTo>
                  <a:lnTo>
                    <a:pt x="473" y="527"/>
                  </a:lnTo>
                  <a:lnTo>
                    <a:pt x="478" y="527"/>
                  </a:lnTo>
                  <a:lnTo>
                    <a:pt x="478" y="522"/>
                  </a:lnTo>
                  <a:lnTo>
                    <a:pt x="483" y="518"/>
                  </a:lnTo>
                  <a:lnTo>
                    <a:pt x="488" y="518"/>
                  </a:lnTo>
                  <a:lnTo>
                    <a:pt x="493" y="518"/>
                  </a:lnTo>
                  <a:lnTo>
                    <a:pt x="498" y="518"/>
                  </a:lnTo>
                  <a:lnTo>
                    <a:pt x="503" y="522"/>
                  </a:lnTo>
                  <a:lnTo>
                    <a:pt x="508" y="522"/>
                  </a:lnTo>
                  <a:lnTo>
                    <a:pt x="513" y="522"/>
                  </a:lnTo>
                  <a:lnTo>
                    <a:pt x="513" y="527"/>
                  </a:lnTo>
                  <a:lnTo>
                    <a:pt x="517" y="522"/>
                  </a:lnTo>
                  <a:lnTo>
                    <a:pt x="522" y="518"/>
                  </a:lnTo>
                  <a:lnTo>
                    <a:pt x="522" y="508"/>
                  </a:lnTo>
                  <a:lnTo>
                    <a:pt x="517" y="498"/>
                  </a:lnTo>
                  <a:lnTo>
                    <a:pt x="522" y="498"/>
                  </a:lnTo>
                  <a:lnTo>
                    <a:pt x="527" y="498"/>
                  </a:lnTo>
                  <a:lnTo>
                    <a:pt x="527" y="493"/>
                  </a:lnTo>
                  <a:lnTo>
                    <a:pt x="532" y="493"/>
                  </a:lnTo>
                  <a:lnTo>
                    <a:pt x="537" y="493"/>
                  </a:lnTo>
                  <a:lnTo>
                    <a:pt x="537" y="488"/>
                  </a:lnTo>
                  <a:lnTo>
                    <a:pt x="542" y="488"/>
                  </a:lnTo>
                  <a:lnTo>
                    <a:pt x="542" y="493"/>
                  </a:lnTo>
                  <a:lnTo>
                    <a:pt x="547" y="493"/>
                  </a:lnTo>
                  <a:lnTo>
                    <a:pt x="547" y="488"/>
                  </a:lnTo>
                  <a:lnTo>
                    <a:pt x="552" y="488"/>
                  </a:lnTo>
                  <a:lnTo>
                    <a:pt x="552" y="493"/>
                  </a:lnTo>
                  <a:lnTo>
                    <a:pt x="552" y="488"/>
                  </a:lnTo>
                  <a:lnTo>
                    <a:pt x="556" y="483"/>
                  </a:lnTo>
                  <a:lnTo>
                    <a:pt x="552" y="474"/>
                  </a:lnTo>
                  <a:lnTo>
                    <a:pt x="556" y="474"/>
                  </a:lnTo>
                  <a:lnTo>
                    <a:pt x="561" y="474"/>
                  </a:lnTo>
                  <a:lnTo>
                    <a:pt x="566" y="469"/>
                  </a:lnTo>
                  <a:lnTo>
                    <a:pt x="571" y="469"/>
                  </a:lnTo>
                  <a:lnTo>
                    <a:pt x="576" y="469"/>
                  </a:lnTo>
                  <a:lnTo>
                    <a:pt x="581" y="469"/>
                  </a:lnTo>
                  <a:lnTo>
                    <a:pt x="586" y="469"/>
                  </a:lnTo>
                  <a:lnTo>
                    <a:pt x="591" y="469"/>
                  </a:lnTo>
                  <a:lnTo>
                    <a:pt x="595" y="474"/>
                  </a:lnTo>
                  <a:lnTo>
                    <a:pt x="600" y="474"/>
                  </a:lnTo>
                  <a:lnTo>
                    <a:pt x="600" y="469"/>
                  </a:lnTo>
                  <a:lnTo>
                    <a:pt x="605" y="469"/>
                  </a:lnTo>
                  <a:lnTo>
                    <a:pt x="605" y="464"/>
                  </a:lnTo>
                  <a:lnTo>
                    <a:pt x="610" y="464"/>
                  </a:lnTo>
                  <a:lnTo>
                    <a:pt x="615" y="464"/>
                  </a:lnTo>
                  <a:lnTo>
                    <a:pt x="620" y="459"/>
                  </a:lnTo>
                  <a:lnTo>
                    <a:pt x="625" y="459"/>
                  </a:lnTo>
                  <a:lnTo>
                    <a:pt x="630" y="459"/>
                  </a:lnTo>
                  <a:lnTo>
                    <a:pt x="635" y="459"/>
                  </a:lnTo>
                  <a:lnTo>
                    <a:pt x="635" y="464"/>
                  </a:lnTo>
                  <a:lnTo>
                    <a:pt x="639" y="464"/>
                  </a:lnTo>
                  <a:lnTo>
                    <a:pt x="639" y="459"/>
                  </a:lnTo>
                  <a:lnTo>
                    <a:pt x="639" y="454"/>
                  </a:lnTo>
                  <a:lnTo>
                    <a:pt x="644" y="454"/>
                  </a:lnTo>
                  <a:lnTo>
                    <a:pt x="649" y="454"/>
                  </a:lnTo>
                  <a:lnTo>
                    <a:pt x="649" y="449"/>
                  </a:lnTo>
                  <a:lnTo>
                    <a:pt x="649" y="444"/>
                  </a:lnTo>
                  <a:lnTo>
                    <a:pt x="649" y="439"/>
                  </a:lnTo>
                  <a:lnTo>
                    <a:pt x="659" y="439"/>
                  </a:lnTo>
                  <a:lnTo>
                    <a:pt x="659" y="435"/>
                  </a:lnTo>
                  <a:lnTo>
                    <a:pt x="664" y="430"/>
                  </a:lnTo>
                  <a:lnTo>
                    <a:pt x="674" y="430"/>
                  </a:lnTo>
                  <a:lnTo>
                    <a:pt x="683" y="430"/>
                  </a:lnTo>
                  <a:lnTo>
                    <a:pt x="683" y="420"/>
                  </a:lnTo>
                  <a:lnTo>
                    <a:pt x="683" y="415"/>
                  </a:lnTo>
                  <a:lnTo>
                    <a:pt x="688" y="410"/>
                  </a:lnTo>
                  <a:lnTo>
                    <a:pt x="693" y="405"/>
                  </a:lnTo>
                  <a:lnTo>
                    <a:pt x="693" y="400"/>
                  </a:lnTo>
                  <a:lnTo>
                    <a:pt x="698" y="400"/>
                  </a:lnTo>
                  <a:lnTo>
                    <a:pt x="703" y="400"/>
                  </a:lnTo>
                  <a:lnTo>
                    <a:pt x="703" y="395"/>
                  </a:lnTo>
                  <a:lnTo>
                    <a:pt x="708" y="395"/>
                  </a:lnTo>
                  <a:lnTo>
                    <a:pt x="713" y="395"/>
                  </a:lnTo>
                  <a:lnTo>
                    <a:pt x="713" y="391"/>
                  </a:lnTo>
                  <a:lnTo>
                    <a:pt x="718" y="391"/>
                  </a:lnTo>
                  <a:lnTo>
                    <a:pt x="727" y="395"/>
                  </a:lnTo>
                  <a:lnTo>
                    <a:pt x="737" y="395"/>
                  </a:lnTo>
                  <a:lnTo>
                    <a:pt x="742" y="395"/>
                  </a:lnTo>
                  <a:lnTo>
                    <a:pt x="747" y="400"/>
                  </a:lnTo>
                  <a:lnTo>
                    <a:pt x="757" y="400"/>
                  </a:lnTo>
                  <a:lnTo>
                    <a:pt x="761" y="400"/>
                  </a:lnTo>
                  <a:lnTo>
                    <a:pt x="771" y="400"/>
                  </a:lnTo>
                  <a:lnTo>
                    <a:pt x="776" y="395"/>
                  </a:lnTo>
                  <a:lnTo>
                    <a:pt x="781" y="395"/>
                  </a:lnTo>
                  <a:lnTo>
                    <a:pt x="786" y="395"/>
                  </a:lnTo>
                  <a:lnTo>
                    <a:pt x="791" y="391"/>
                  </a:lnTo>
                  <a:lnTo>
                    <a:pt x="796" y="386"/>
                  </a:lnTo>
                  <a:lnTo>
                    <a:pt x="800" y="386"/>
                  </a:lnTo>
                  <a:lnTo>
                    <a:pt x="800" y="381"/>
                  </a:lnTo>
                  <a:lnTo>
                    <a:pt x="796" y="376"/>
                  </a:lnTo>
                  <a:lnTo>
                    <a:pt x="796" y="371"/>
                  </a:lnTo>
                  <a:lnTo>
                    <a:pt x="800" y="366"/>
                  </a:lnTo>
                  <a:lnTo>
                    <a:pt x="800" y="361"/>
                  </a:lnTo>
                  <a:lnTo>
                    <a:pt x="796" y="356"/>
                  </a:lnTo>
                  <a:lnTo>
                    <a:pt x="800" y="356"/>
                  </a:lnTo>
                  <a:lnTo>
                    <a:pt x="800" y="352"/>
                  </a:lnTo>
                  <a:lnTo>
                    <a:pt x="805" y="352"/>
                  </a:lnTo>
                  <a:lnTo>
                    <a:pt x="805" y="356"/>
                  </a:lnTo>
                  <a:lnTo>
                    <a:pt x="810" y="356"/>
                  </a:lnTo>
                  <a:lnTo>
                    <a:pt x="815" y="361"/>
                  </a:lnTo>
                  <a:lnTo>
                    <a:pt x="815" y="366"/>
                  </a:lnTo>
                  <a:lnTo>
                    <a:pt x="815" y="371"/>
                  </a:lnTo>
                  <a:lnTo>
                    <a:pt x="815" y="376"/>
                  </a:lnTo>
                  <a:lnTo>
                    <a:pt x="820" y="376"/>
                  </a:lnTo>
                  <a:lnTo>
                    <a:pt x="825" y="376"/>
                  </a:lnTo>
                  <a:lnTo>
                    <a:pt x="830" y="381"/>
                  </a:lnTo>
                  <a:lnTo>
                    <a:pt x="835" y="381"/>
                  </a:lnTo>
                  <a:lnTo>
                    <a:pt x="835" y="376"/>
                  </a:lnTo>
                  <a:lnTo>
                    <a:pt x="840" y="376"/>
                  </a:lnTo>
                  <a:lnTo>
                    <a:pt x="844" y="376"/>
                  </a:lnTo>
                  <a:lnTo>
                    <a:pt x="849" y="381"/>
                  </a:lnTo>
                  <a:lnTo>
                    <a:pt x="849" y="386"/>
                  </a:lnTo>
                  <a:lnTo>
                    <a:pt x="849" y="391"/>
                  </a:lnTo>
                  <a:lnTo>
                    <a:pt x="849" y="395"/>
                  </a:lnTo>
                  <a:lnTo>
                    <a:pt x="854" y="400"/>
                  </a:lnTo>
                  <a:lnTo>
                    <a:pt x="859" y="400"/>
                  </a:lnTo>
                  <a:lnTo>
                    <a:pt x="864" y="400"/>
                  </a:lnTo>
                  <a:lnTo>
                    <a:pt x="869" y="395"/>
                  </a:lnTo>
                  <a:lnTo>
                    <a:pt x="874" y="395"/>
                  </a:lnTo>
                  <a:lnTo>
                    <a:pt x="879" y="391"/>
                  </a:lnTo>
                  <a:lnTo>
                    <a:pt x="879" y="386"/>
                  </a:lnTo>
                  <a:lnTo>
                    <a:pt x="874" y="386"/>
                  </a:lnTo>
                  <a:lnTo>
                    <a:pt x="874" y="381"/>
                  </a:lnTo>
                  <a:lnTo>
                    <a:pt x="879" y="381"/>
                  </a:lnTo>
                  <a:lnTo>
                    <a:pt x="879" y="376"/>
                  </a:lnTo>
                  <a:lnTo>
                    <a:pt x="883" y="376"/>
                  </a:lnTo>
                  <a:lnTo>
                    <a:pt x="883" y="371"/>
                  </a:lnTo>
                  <a:lnTo>
                    <a:pt x="888" y="371"/>
                  </a:lnTo>
                  <a:lnTo>
                    <a:pt x="893" y="371"/>
                  </a:lnTo>
                  <a:lnTo>
                    <a:pt x="898" y="376"/>
                  </a:lnTo>
                  <a:lnTo>
                    <a:pt x="903" y="376"/>
                  </a:lnTo>
                  <a:lnTo>
                    <a:pt x="908" y="376"/>
                  </a:lnTo>
                  <a:lnTo>
                    <a:pt x="913" y="376"/>
                  </a:lnTo>
                  <a:lnTo>
                    <a:pt x="918" y="376"/>
                  </a:lnTo>
                  <a:lnTo>
                    <a:pt x="922" y="381"/>
                  </a:lnTo>
                  <a:lnTo>
                    <a:pt x="922" y="386"/>
                  </a:lnTo>
                  <a:lnTo>
                    <a:pt x="922" y="391"/>
                  </a:lnTo>
                  <a:lnTo>
                    <a:pt x="922" y="395"/>
                  </a:lnTo>
                  <a:lnTo>
                    <a:pt x="918" y="400"/>
                  </a:lnTo>
                  <a:lnTo>
                    <a:pt x="913" y="410"/>
                  </a:lnTo>
                  <a:lnTo>
                    <a:pt x="918" y="420"/>
                  </a:lnTo>
                  <a:lnTo>
                    <a:pt x="918" y="425"/>
                  </a:lnTo>
                  <a:lnTo>
                    <a:pt x="922" y="425"/>
                  </a:lnTo>
                  <a:lnTo>
                    <a:pt x="927" y="425"/>
                  </a:lnTo>
                  <a:lnTo>
                    <a:pt x="932" y="425"/>
                  </a:lnTo>
                  <a:lnTo>
                    <a:pt x="937" y="430"/>
                  </a:lnTo>
                  <a:lnTo>
                    <a:pt x="942" y="430"/>
                  </a:lnTo>
                  <a:lnTo>
                    <a:pt x="942" y="425"/>
                  </a:lnTo>
                  <a:lnTo>
                    <a:pt x="947" y="425"/>
                  </a:lnTo>
                  <a:lnTo>
                    <a:pt x="952" y="425"/>
                  </a:lnTo>
                  <a:lnTo>
                    <a:pt x="952" y="430"/>
                  </a:lnTo>
                  <a:lnTo>
                    <a:pt x="957" y="430"/>
                  </a:lnTo>
                  <a:lnTo>
                    <a:pt x="962" y="430"/>
                  </a:lnTo>
                  <a:lnTo>
                    <a:pt x="962" y="425"/>
                  </a:lnTo>
                  <a:lnTo>
                    <a:pt x="966" y="425"/>
                  </a:lnTo>
                  <a:lnTo>
                    <a:pt x="971" y="425"/>
                  </a:lnTo>
                  <a:lnTo>
                    <a:pt x="976" y="425"/>
                  </a:lnTo>
                  <a:lnTo>
                    <a:pt x="981" y="425"/>
                  </a:lnTo>
                  <a:lnTo>
                    <a:pt x="981" y="420"/>
                  </a:lnTo>
                  <a:lnTo>
                    <a:pt x="986" y="420"/>
                  </a:lnTo>
                  <a:lnTo>
                    <a:pt x="991" y="420"/>
                  </a:lnTo>
                  <a:lnTo>
                    <a:pt x="996" y="420"/>
                  </a:lnTo>
                  <a:lnTo>
                    <a:pt x="1001" y="420"/>
                  </a:lnTo>
                  <a:lnTo>
                    <a:pt x="1005" y="425"/>
                  </a:lnTo>
                  <a:lnTo>
                    <a:pt x="1010" y="425"/>
                  </a:lnTo>
                  <a:lnTo>
                    <a:pt x="1015" y="425"/>
                  </a:lnTo>
                  <a:lnTo>
                    <a:pt x="1020" y="425"/>
                  </a:lnTo>
                  <a:lnTo>
                    <a:pt x="1025" y="425"/>
                  </a:lnTo>
                  <a:lnTo>
                    <a:pt x="1030" y="425"/>
                  </a:lnTo>
                  <a:lnTo>
                    <a:pt x="1030" y="430"/>
                  </a:lnTo>
                  <a:lnTo>
                    <a:pt x="1035" y="430"/>
                  </a:lnTo>
                  <a:lnTo>
                    <a:pt x="1040" y="430"/>
                  </a:lnTo>
                  <a:lnTo>
                    <a:pt x="1045" y="430"/>
                  </a:lnTo>
                  <a:lnTo>
                    <a:pt x="1049" y="430"/>
                  </a:lnTo>
                  <a:lnTo>
                    <a:pt x="1054" y="430"/>
                  </a:lnTo>
                  <a:lnTo>
                    <a:pt x="1059" y="430"/>
                  </a:lnTo>
                  <a:lnTo>
                    <a:pt x="1064" y="430"/>
                  </a:lnTo>
                  <a:lnTo>
                    <a:pt x="1069" y="430"/>
                  </a:lnTo>
                  <a:lnTo>
                    <a:pt x="1074" y="430"/>
                  </a:lnTo>
                  <a:lnTo>
                    <a:pt x="1079" y="430"/>
                  </a:lnTo>
                  <a:lnTo>
                    <a:pt x="1084" y="430"/>
                  </a:lnTo>
                  <a:lnTo>
                    <a:pt x="1088" y="430"/>
                  </a:lnTo>
                  <a:lnTo>
                    <a:pt x="1088" y="425"/>
                  </a:lnTo>
                  <a:lnTo>
                    <a:pt x="1093" y="425"/>
                  </a:lnTo>
                  <a:lnTo>
                    <a:pt x="1093" y="430"/>
                  </a:lnTo>
                  <a:lnTo>
                    <a:pt x="1098" y="430"/>
                  </a:lnTo>
                  <a:lnTo>
                    <a:pt x="1103" y="430"/>
                  </a:lnTo>
                  <a:lnTo>
                    <a:pt x="1108" y="430"/>
                  </a:lnTo>
                  <a:lnTo>
                    <a:pt x="1113" y="430"/>
                  </a:lnTo>
                  <a:lnTo>
                    <a:pt x="1127" y="430"/>
                  </a:lnTo>
                  <a:lnTo>
                    <a:pt x="1132" y="430"/>
                  </a:lnTo>
                  <a:lnTo>
                    <a:pt x="1137" y="435"/>
                  </a:lnTo>
                  <a:lnTo>
                    <a:pt x="1142" y="435"/>
                  </a:lnTo>
                  <a:lnTo>
                    <a:pt x="1142" y="439"/>
                  </a:lnTo>
                  <a:lnTo>
                    <a:pt x="1142" y="444"/>
                  </a:lnTo>
                  <a:lnTo>
                    <a:pt x="1147" y="449"/>
                  </a:lnTo>
                  <a:lnTo>
                    <a:pt x="1147" y="454"/>
                  </a:lnTo>
                  <a:lnTo>
                    <a:pt x="1152" y="454"/>
                  </a:lnTo>
                  <a:lnTo>
                    <a:pt x="1152" y="459"/>
                  </a:lnTo>
                  <a:lnTo>
                    <a:pt x="1152" y="464"/>
                  </a:lnTo>
                  <a:lnTo>
                    <a:pt x="1152" y="474"/>
                  </a:lnTo>
                  <a:lnTo>
                    <a:pt x="1152" y="478"/>
                  </a:lnTo>
                  <a:lnTo>
                    <a:pt x="1152" y="488"/>
                  </a:lnTo>
                  <a:lnTo>
                    <a:pt x="1157" y="493"/>
                  </a:lnTo>
                  <a:lnTo>
                    <a:pt x="1157" y="498"/>
                  </a:lnTo>
                  <a:lnTo>
                    <a:pt x="1157" y="508"/>
                  </a:lnTo>
                  <a:lnTo>
                    <a:pt x="1157" y="513"/>
                  </a:lnTo>
                  <a:lnTo>
                    <a:pt x="1157" y="518"/>
                  </a:lnTo>
                  <a:lnTo>
                    <a:pt x="1157" y="522"/>
                  </a:lnTo>
                  <a:lnTo>
                    <a:pt x="1157" y="527"/>
                  </a:lnTo>
                  <a:lnTo>
                    <a:pt x="1162" y="527"/>
                  </a:lnTo>
                  <a:lnTo>
                    <a:pt x="1162" y="532"/>
                  </a:lnTo>
                  <a:lnTo>
                    <a:pt x="1167" y="532"/>
                  </a:lnTo>
                  <a:lnTo>
                    <a:pt x="1171" y="532"/>
                  </a:lnTo>
                  <a:lnTo>
                    <a:pt x="1176" y="532"/>
                  </a:lnTo>
                  <a:lnTo>
                    <a:pt x="1176" y="537"/>
                  </a:lnTo>
                  <a:lnTo>
                    <a:pt x="1181" y="547"/>
                  </a:lnTo>
                  <a:lnTo>
                    <a:pt x="1181" y="552"/>
                  </a:lnTo>
                  <a:lnTo>
                    <a:pt x="1186" y="552"/>
                  </a:lnTo>
                  <a:lnTo>
                    <a:pt x="1186" y="557"/>
                  </a:lnTo>
                  <a:lnTo>
                    <a:pt x="1191" y="557"/>
                  </a:lnTo>
                  <a:lnTo>
                    <a:pt x="1191" y="562"/>
                  </a:lnTo>
                  <a:lnTo>
                    <a:pt x="1191" y="566"/>
                  </a:lnTo>
                  <a:lnTo>
                    <a:pt x="1196" y="571"/>
                  </a:lnTo>
                  <a:lnTo>
                    <a:pt x="1201" y="571"/>
                  </a:lnTo>
                  <a:lnTo>
                    <a:pt x="1206" y="571"/>
                  </a:lnTo>
                  <a:lnTo>
                    <a:pt x="1215" y="571"/>
                  </a:lnTo>
                  <a:lnTo>
                    <a:pt x="1220" y="566"/>
                  </a:lnTo>
                  <a:lnTo>
                    <a:pt x="1230" y="566"/>
                  </a:lnTo>
                  <a:lnTo>
                    <a:pt x="1240" y="566"/>
                  </a:lnTo>
                  <a:lnTo>
                    <a:pt x="1249" y="571"/>
                  </a:lnTo>
                  <a:lnTo>
                    <a:pt x="1254" y="571"/>
                  </a:lnTo>
                  <a:lnTo>
                    <a:pt x="1259" y="571"/>
                  </a:lnTo>
                  <a:lnTo>
                    <a:pt x="1264" y="571"/>
                  </a:lnTo>
                  <a:lnTo>
                    <a:pt x="1264" y="581"/>
                  </a:lnTo>
                  <a:lnTo>
                    <a:pt x="1264" y="586"/>
                  </a:lnTo>
                  <a:lnTo>
                    <a:pt x="1269" y="586"/>
                  </a:lnTo>
                  <a:lnTo>
                    <a:pt x="1274" y="586"/>
                  </a:lnTo>
                  <a:lnTo>
                    <a:pt x="1274" y="591"/>
                  </a:lnTo>
                  <a:lnTo>
                    <a:pt x="1284" y="591"/>
                  </a:lnTo>
                  <a:lnTo>
                    <a:pt x="1293" y="591"/>
                  </a:lnTo>
                  <a:lnTo>
                    <a:pt x="1298" y="591"/>
                  </a:lnTo>
                  <a:lnTo>
                    <a:pt x="1308" y="591"/>
                  </a:lnTo>
                  <a:lnTo>
                    <a:pt x="1313" y="591"/>
                  </a:lnTo>
                  <a:lnTo>
                    <a:pt x="1332" y="591"/>
                  </a:lnTo>
                  <a:lnTo>
                    <a:pt x="1337" y="591"/>
                  </a:lnTo>
                  <a:lnTo>
                    <a:pt x="1342" y="596"/>
                  </a:lnTo>
                  <a:lnTo>
                    <a:pt x="1352" y="601"/>
                  </a:lnTo>
                  <a:lnTo>
                    <a:pt x="1357" y="605"/>
                  </a:lnTo>
                  <a:lnTo>
                    <a:pt x="1362" y="605"/>
                  </a:lnTo>
                  <a:lnTo>
                    <a:pt x="1362" y="601"/>
                  </a:lnTo>
                  <a:lnTo>
                    <a:pt x="1362" y="596"/>
                  </a:lnTo>
                  <a:lnTo>
                    <a:pt x="1367" y="596"/>
                  </a:lnTo>
                  <a:lnTo>
                    <a:pt x="1367" y="591"/>
                  </a:lnTo>
                  <a:lnTo>
                    <a:pt x="1376" y="591"/>
                  </a:lnTo>
                  <a:lnTo>
                    <a:pt x="1381" y="591"/>
                  </a:lnTo>
                  <a:lnTo>
                    <a:pt x="1386" y="591"/>
                  </a:lnTo>
                  <a:lnTo>
                    <a:pt x="1391" y="591"/>
                  </a:lnTo>
                  <a:lnTo>
                    <a:pt x="1396" y="591"/>
                  </a:lnTo>
                  <a:lnTo>
                    <a:pt x="1401" y="591"/>
                  </a:lnTo>
                  <a:lnTo>
                    <a:pt x="1406" y="591"/>
                  </a:lnTo>
                  <a:lnTo>
                    <a:pt x="1406" y="586"/>
                  </a:lnTo>
                  <a:lnTo>
                    <a:pt x="1401" y="586"/>
                  </a:lnTo>
                  <a:lnTo>
                    <a:pt x="1396" y="581"/>
                  </a:lnTo>
                  <a:lnTo>
                    <a:pt x="1396" y="576"/>
                  </a:lnTo>
                  <a:lnTo>
                    <a:pt x="1401" y="576"/>
                  </a:lnTo>
                  <a:lnTo>
                    <a:pt x="1401" y="571"/>
                  </a:lnTo>
                  <a:lnTo>
                    <a:pt x="1406" y="571"/>
                  </a:lnTo>
                  <a:lnTo>
                    <a:pt x="1411" y="571"/>
                  </a:lnTo>
                  <a:lnTo>
                    <a:pt x="1415" y="571"/>
                  </a:lnTo>
                  <a:lnTo>
                    <a:pt x="1420" y="571"/>
                  </a:lnTo>
                  <a:lnTo>
                    <a:pt x="1420" y="576"/>
                  </a:lnTo>
                  <a:lnTo>
                    <a:pt x="1425" y="576"/>
                  </a:lnTo>
                  <a:lnTo>
                    <a:pt x="1425" y="581"/>
                  </a:lnTo>
                  <a:lnTo>
                    <a:pt x="1425" y="586"/>
                  </a:lnTo>
                  <a:lnTo>
                    <a:pt x="1430" y="586"/>
                  </a:lnTo>
                  <a:lnTo>
                    <a:pt x="1430" y="591"/>
                  </a:lnTo>
                  <a:lnTo>
                    <a:pt x="1435" y="591"/>
                  </a:lnTo>
                  <a:lnTo>
                    <a:pt x="1440" y="591"/>
                  </a:lnTo>
                  <a:lnTo>
                    <a:pt x="1440" y="586"/>
                  </a:lnTo>
                  <a:lnTo>
                    <a:pt x="1445" y="581"/>
                  </a:lnTo>
                  <a:lnTo>
                    <a:pt x="1454" y="581"/>
                  </a:lnTo>
                  <a:lnTo>
                    <a:pt x="1459" y="586"/>
                  </a:lnTo>
                  <a:lnTo>
                    <a:pt x="1464" y="586"/>
                  </a:lnTo>
                  <a:lnTo>
                    <a:pt x="1469" y="586"/>
                  </a:lnTo>
                  <a:lnTo>
                    <a:pt x="1479" y="586"/>
                  </a:lnTo>
                  <a:lnTo>
                    <a:pt x="1484" y="586"/>
                  </a:lnTo>
                  <a:lnTo>
                    <a:pt x="1484" y="591"/>
                  </a:lnTo>
                  <a:lnTo>
                    <a:pt x="1489" y="591"/>
                  </a:lnTo>
                  <a:lnTo>
                    <a:pt x="1489" y="596"/>
                  </a:lnTo>
                  <a:lnTo>
                    <a:pt x="1498" y="605"/>
                  </a:lnTo>
                  <a:lnTo>
                    <a:pt x="1503" y="605"/>
                  </a:lnTo>
                  <a:lnTo>
                    <a:pt x="1508" y="610"/>
                  </a:lnTo>
                  <a:lnTo>
                    <a:pt x="1508" y="615"/>
                  </a:lnTo>
                  <a:lnTo>
                    <a:pt x="1513" y="615"/>
                  </a:lnTo>
                  <a:lnTo>
                    <a:pt x="1513" y="610"/>
                  </a:lnTo>
                  <a:lnTo>
                    <a:pt x="1518" y="610"/>
                  </a:lnTo>
                  <a:lnTo>
                    <a:pt x="1518" y="605"/>
                  </a:lnTo>
                  <a:lnTo>
                    <a:pt x="1523" y="605"/>
                  </a:lnTo>
                  <a:lnTo>
                    <a:pt x="1523" y="601"/>
                  </a:lnTo>
                  <a:lnTo>
                    <a:pt x="1528" y="601"/>
                  </a:lnTo>
                  <a:lnTo>
                    <a:pt x="1528" y="596"/>
                  </a:lnTo>
                  <a:lnTo>
                    <a:pt x="1533" y="596"/>
                  </a:lnTo>
                  <a:lnTo>
                    <a:pt x="1537" y="596"/>
                  </a:lnTo>
                  <a:lnTo>
                    <a:pt x="1537" y="601"/>
                  </a:lnTo>
                  <a:lnTo>
                    <a:pt x="1537" y="605"/>
                  </a:lnTo>
                  <a:lnTo>
                    <a:pt x="1542" y="610"/>
                  </a:lnTo>
                  <a:lnTo>
                    <a:pt x="1542" y="615"/>
                  </a:lnTo>
                  <a:lnTo>
                    <a:pt x="1552" y="605"/>
                  </a:lnTo>
                  <a:lnTo>
                    <a:pt x="1557" y="601"/>
                  </a:lnTo>
                  <a:lnTo>
                    <a:pt x="1562" y="601"/>
                  </a:lnTo>
                  <a:lnTo>
                    <a:pt x="1567" y="601"/>
                  </a:lnTo>
                  <a:lnTo>
                    <a:pt x="1567" y="605"/>
                  </a:lnTo>
                  <a:lnTo>
                    <a:pt x="1572" y="605"/>
                  </a:lnTo>
                  <a:lnTo>
                    <a:pt x="1576" y="605"/>
                  </a:lnTo>
                  <a:lnTo>
                    <a:pt x="1581" y="605"/>
                  </a:lnTo>
                  <a:lnTo>
                    <a:pt x="1586" y="605"/>
                  </a:lnTo>
                  <a:lnTo>
                    <a:pt x="1591" y="610"/>
                  </a:lnTo>
                  <a:lnTo>
                    <a:pt x="1596" y="610"/>
                  </a:lnTo>
                  <a:lnTo>
                    <a:pt x="1606" y="610"/>
                  </a:lnTo>
                  <a:lnTo>
                    <a:pt x="1611" y="610"/>
                  </a:lnTo>
                  <a:lnTo>
                    <a:pt x="1616" y="615"/>
                  </a:lnTo>
                  <a:lnTo>
                    <a:pt x="1611" y="615"/>
                  </a:lnTo>
                  <a:lnTo>
                    <a:pt x="1611" y="620"/>
                  </a:lnTo>
                  <a:lnTo>
                    <a:pt x="1616" y="625"/>
                  </a:lnTo>
                  <a:lnTo>
                    <a:pt x="1620" y="625"/>
                  </a:lnTo>
                  <a:lnTo>
                    <a:pt x="1625" y="630"/>
                  </a:lnTo>
                  <a:lnTo>
                    <a:pt x="1635" y="630"/>
                  </a:lnTo>
                  <a:lnTo>
                    <a:pt x="1635" y="635"/>
                  </a:lnTo>
                  <a:lnTo>
                    <a:pt x="1645" y="640"/>
                  </a:lnTo>
                  <a:lnTo>
                    <a:pt x="1645" y="645"/>
                  </a:lnTo>
                  <a:lnTo>
                    <a:pt x="1650" y="645"/>
                  </a:lnTo>
                  <a:lnTo>
                    <a:pt x="1650" y="649"/>
                  </a:lnTo>
                  <a:lnTo>
                    <a:pt x="1655" y="645"/>
                  </a:lnTo>
                  <a:lnTo>
                    <a:pt x="1664" y="645"/>
                  </a:lnTo>
                  <a:lnTo>
                    <a:pt x="1669" y="645"/>
                  </a:lnTo>
                  <a:lnTo>
                    <a:pt x="1674" y="640"/>
                  </a:lnTo>
                  <a:lnTo>
                    <a:pt x="1679" y="640"/>
                  </a:lnTo>
                  <a:lnTo>
                    <a:pt x="1679" y="635"/>
                  </a:lnTo>
                  <a:lnTo>
                    <a:pt x="1684" y="635"/>
                  </a:lnTo>
                  <a:lnTo>
                    <a:pt x="1684" y="640"/>
                  </a:lnTo>
                  <a:lnTo>
                    <a:pt x="1689" y="635"/>
                  </a:lnTo>
                  <a:lnTo>
                    <a:pt x="1694" y="635"/>
                  </a:lnTo>
                  <a:lnTo>
                    <a:pt x="1698" y="635"/>
                  </a:lnTo>
                  <a:lnTo>
                    <a:pt x="1698" y="630"/>
                  </a:lnTo>
                  <a:lnTo>
                    <a:pt x="1703" y="625"/>
                  </a:lnTo>
                  <a:lnTo>
                    <a:pt x="1708" y="625"/>
                  </a:lnTo>
                  <a:lnTo>
                    <a:pt x="1708" y="620"/>
                  </a:lnTo>
                  <a:lnTo>
                    <a:pt x="1713" y="620"/>
                  </a:lnTo>
                  <a:lnTo>
                    <a:pt x="1713" y="615"/>
                  </a:lnTo>
                  <a:lnTo>
                    <a:pt x="1713" y="610"/>
                  </a:lnTo>
                  <a:lnTo>
                    <a:pt x="1713" y="605"/>
                  </a:lnTo>
                  <a:lnTo>
                    <a:pt x="1708" y="605"/>
                  </a:lnTo>
                  <a:lnTo>
                    <a:pt x="1708" y="601"/>
                  </a:lnTo>
                  <a:lnTo>
                    <a:pt x="1713" y="601"/>
                  </a:lnTo>
                  <a:lnTo>
                    <a:pt x="1718" y="601"/>
                  </a:lnTo>
                  <a:lnTo>
                    <a:pt x="1723" y="596"/>
                  </a:lnTo>
                  <a:lnTo>
                    <a:pt x="1728" y="596"/>
                  </a:lnTo>
                  <a:lnTo>
                    <a:pt x="1728" y="591"/>
                  </a:lnTo>
                  <a:lnTo>
                    <a:pt x="1733" y="591"/>
                  </a:lnTo>
                  <a:lnTo>
                    <a:pt x="1738" y="591"/>
                  </a:lnTo>
                  <a:lnTo>
                    <a:pt x="1742" y="586"/>
                  </a:lnTo>
                  <a:lnTo>
                    <a:pt x="1747" y="586"/>
                  </a:lnTo>
                  <a:lnTo>
                    <a:pt x="1752" y="586"/>
                  </a:lnTo>
                  <a:lnTo>
                    <a:pt x="1747" y="586"/>
                  </a:lnTo>
                  <a:lnTo>
                    <a:pt x="1747" y="591"/>
                  </a:lnTo>
                  <a:lnTo>
                    <a:pt x="1752" y="596"/>
                  </a:lnTo>
                  <a:lnTo>
                    <a:pt x="1752" y="601"/>
                  </a:lnTo>
                  <a:lnTo>
                    <a:pt x="1757" y="601"/>
                  </a:lnTo>
                  <a:lnTo>
                    <a:pt x="1762" y="605"/>
                  </a:lnTo>
                  <a:lnTo>
                    <a:pt x="1762" y="601"/>
                  </a:lnTo>
                  <a:lnTo>
                    <a:pt x="1767" y="601"/>
                  </a:lnTo>
                  <a:lnTo>
                    <a:pt x="1767" y="596"/>
                  </a:lnTo>
                  <a:lnTo>
                    <a:pt x="1762" y="596"/>
                  </a:lnTo>
                  <a:lnTo>
                    <a:pt x="1762" y="591"/>
                  </a:lnTo>
                  <a:lnTo>
                    <a:pt x="1767" y="591"/>
                  </a:lnTo>
                  <a:lnTo>
                    <a:pt x="1767" y="586"/>
                  </a:lnTo>
                  <a:lnTo>
                    <a:pt x="1772" y="586"/>
                  </a:lnTo>
                  <a:lnTo>
                    <a:pt x="1777" y="591"/>
                  </a:lnTo>
                  <a:lnTo>
                    <a:pt x="1777" y="586"/>
                  </a:lnTo>
                  <a:lnTo>
                    <a:pt x="1781" y="586"/>
                  </a:lnTo>
                  <a:lnTo>
                    <a:pt x="1781" y="581"/>
                  </a:lnTo>
                  <a:lnTo>
                    <a:pt x="1786" y="576"/>
                  </a:lnTo>
                  <a:lnTo>
                    <a:pt x="1791" y="576"/>
                  </a:lnTo>
                  <a:lnTo>
                    <a:pt x="1796" y="571"/>
                  </a:lnTo>
                  <a:lnTo>
                    <a:pt x="1801" y="571"/>
                  </a:lnTo>
                  <a:lnTo>
                    <a:pt x="1801" y="566"/>
                  </a:lnTo>
                  <a:lnTo>
                    <a:pt x="1801" y="562"/>
                  </a:lnTo>
                  <a:lnTo>
                    <a:pt x="1806" y="562"/>
                  </a:lnTo>
                  <a:lnTo>
                    <a:pt x="1806" y="557"/>
                  </a:lnTo>
                  <a:lnTo>
                    <a:pt x="1811" y="557"/>
                  </a:lnTo>
                  <a:lnTo>
                    <a:pt x="1806" y="552"/>
                  </a:lnTo>
                  <a:lnTo>
                    <a:pt x="1806" y="547"/>
                  </a:lnTo>
                  <a:lnTo>
                    <a:pt x="1811" y="547"/>
                  </a:lnTo>
                  <a:lnTo>
                    <a:pt x="1816" y="547"/>
                  </a:lnTo>
                  <a:lnTo>
                    <a:pt x="1816" y="542"/>
                  </a:lnTo>
                  <a:lnTo>
                    <a:pt x="1821" y="542"/>
                  </a:lnTo>
                  <a:lnTo>
                    <a:pt x="1821" y="537"/>
                  </a:lnTo>
                  <a:lnTo>
                    <a:pt x="1816" y="537"/>
                  </a:lnTo>
                  <a:lnTo>
                    <a:pt x="1816" y="532"/>
                  </a:lnTo>
                  <a:lnTo>
                    <a:pt x="1816" y="527"/>
                  </a:lnTo>
                  <a:lnTo>
                    <a:pt x="1821" y="527"/>
                  </a:lnTo>
                  <a:lnTo>
                    <a:pt x="1825" y="527"/>
                  </a:lnTo>
                  <a:lnTo>
                    <a:pt x="1825" y="522"/>
                  </a:lnTo>
                  <a:lnTo>
                    <a:pt x="1825" y="518"/>
                  </a:lnTo>
                  <a:lnTo>
                    <a:pt x="1830" y="513"/>
                  </a:lnTo>
                  <a:lnTo>
                    <a:pt x="1835" y="508"/>
                  </a:lnTo>
                  <a:lnTo>
                    <a:pt x="1835" y="503"/>
                  </a:lnTo>
                  <a:lnTo>
                    <a:pt x="1840" y="498"/>
                  </a:lnTo>
                  <a:lnTo>
                    <a:pt x="1840" y="493"/>
                  </a:lnTo>
                  <a:lnTo>
                    <a:pt x="1835" y="488"/>
                  </a:lnTo>
                  <a:lnTo>
                    <a:pt x="1835" y="483"/>
                  </a:lnTo>
                  <a:lnTo>
                    <a:pt x="1835" y="478"/>
                  </a:lnTo>
                  <a:lnTo>
                    <a:pt x="1835" y="474"/>
                  </a:lnTo>
                  <a:lnTo>
                    <a:pt x="1840" y="474"/>
                  </a:lnTo>
                  <a:lnTo>
                    <a:pt x="1840" y="469"/>
                  </a:lnTo>
                  <a:lnTo>
                    <a:pt x="1840" y="464"/>
                  </a:lnTo>
                  <a:lnTo>
                    <a:pt x="1840" y="459"/>
                  </a:lnTo>
                  <a:lnTo>
                    <a:pt x="1845" y="459"/>
                  </a:lnTo>
                  <a:lnTo>
                    <a:pt x="1845" y="454"/>
                  </a:lnTo>
                  <a:lnTo>
                    <a:pt x="1840" y="454"/>
                  </a:lnTo>
                  <a:lnTo>
                    <a:pt x="1840" y="449"/>
                  </a:lnTo>
                  <a:lnTo>
                    <a:pt x="1835" y="444"/>
                  </a:lnTo>
                  <a:lnTo>
                    <a:pt x="1830" y="439"/>
                  </a:lnTo>
                  <a:lnTo>
                    <a:pt x="1825" y="439"/>
                  </a:lnTo>
                  <a:lnTo>
                    <a:pt x="1821" y="439"/>
                  </a:lnTo>
                  <a:lnTo>
                    <a:pt x="1816" y="435"/>
                  </a:lnTo>
                  <a:lnTo>
                    <a:pt x="1811" y="435"/>
                  </a:lnTo>
                  <a:lnTo>
                    <a:pt x="1811" y="430"/>
                  </a:lnTo>
                  <a:lnTo>
                    <a:pt x="1806" y="430"/>
                  </a:lnTo>
                  <a:lnTo>
                    <a:pt x="1806" y="425"/>
                  </a:lnTo>
                  <a:lnTo>
                    <a:pt x="1801" y="425"/>
                  </a:lnTo>
                  <a:lnTo>
                    <a:pt x="1796" y="420"/>
                  </a:lnTo>
                  <a:lnTo>
                    <a:pt x="1796" y="415"/>
                  </a:lnTo>
                  <a:lnTo>
                    <a:pt x="1791" y="415"/>
                  </a:lnTo>
                  <a:lnTo>
                    <a:pt x="1791" y="410"/>
                  </a:lnTo>
                  <a:lnTo>
                    <a:pt x="1786" y="405"/>
                  </a:lnTo>
                  <a:lnTo>
                    <a:pt x="1791" y="405"/>
                  </a:lnTo>
                  <a:lnTo>
                    <a:pt x="1786" y="400"/>
                  </a:lnTo>
                  <a:lnTo>
                    <a:pt x="1786" y="395"/>
                  </a:lnTo>
                  <a:lnTo>
                    <a:pt x="1781" y="391"/>
                  </a:lnTo>
                  <a:lnTo>
                    <a:pt x="1781" y="386"/>
                  </a:lnTo>
                  <a:lnTo>
                    <a:pt x="1781" y="381"/>
                  </a:lnTo>
                  <a:lnTo>
                    <a:pt x="1781" y="376"/>
                  </a:lnTo>
                  <a:lnTo>
                    <a:pt x="1781" y="371"/>
                  </a:lnTo>
                  <a:lnTo>
                    <a:pt x="1786" y="371"/>
                  </a:lnTo>
                  <a:lnTo>
                    <a:pt x="1786" y="366"/>
                  </a:lnTo>
                  <a:lnTo>
                    <a:pt x="1791" y="366"/>
                  </a:lnTo>
                  <a:lnTo>
                    <a:pt x="1791" y="361"/>
                  </a:lnTo>
                  <a:lnTo>
                    <a:pt x="1791" y="356"/>
                  </a:lnTo>
                  <a:lnTo>
                    <a:pt x="1786" y="356"/>
                  </a:lnTo>
                  <a:lnTo>
                    <a:pt x="1777" y="352"/>
                  </a:lnTo>
                  <a:lnTo>
                    <a:pt x="1777" y="347"/>
                  </a:lnTo>
                  <a:lnTo>
                    <a:pt x="1772" y="347"/>
                  </a:lnTo>
                  <a:lnTo>
                    <a:pt x="1772" y="342"/>
                  </a:lnTo>
                  <a:lnTo>
                    <a:pt x="1767" y="337"/>
                  </a:lnTo>
                  <a:lnTo>
                    <a:pt x="1762" y="337"/>
                  </a:lnTo>
                  <a:lnTo>
                    <a:pt x="1762" y="332"/>
                  </a:lnTo>
                  <a:lnTo>
                    <a:pt x="1762" y="327"/>
                  </a:lnTo>
                  <a:lnTo>
                    <a:pt x="1757" y="322"/>
                  </a:lnTo>
                  <a:lnTo>
                    <a:pt x="1762" y="317"/>
                  </a:lnTo>
                  <a:lnTo>
                    <a:pt x="1762" y="312"/>
                  </a:lnTo>
                  <a:lnTo>
                    <a:pt x="1762" y="308"/>
                  </a:lnTo>
                  <a:lnTo>
                    <a:pt x="1767" y="303"/>
                  </a:lnTo>
                  <a:lnTo>
                    <a:pt x="1767" y="298"/>
                  </a:lnTo>
                  <a:lnTo>
                    <a:pt x="1767" y="293"/>
                  </a:lnTo>
                  <a:lnTo>
                    <a:pt x="1767" y="288"/>
                  </a:lnTo>
                  <a:lnTo>
                    <a:pt x="1772" y="288"/>
                  </a:lnTo>
                  <a:lnTo>
                    <a:pt x="1772" y="278"/>
                  </a:lnTo>
                  <a:lnTo>
                    <a:pt x="1777" y="273"/>
                  </a:lnTo>
                  <a:lnTo>
                    <a:pt x="1777" y="269"/>
                  </a:lnTo>
                  <a:lnTo>
                    <a:pt x="1781" y="264"/>
                  </a:lnTo>
                  <a:lnTo>
                    <a:pt x="1777" y="259"/>
                  </a:lnTo>
                  <a:lnTo>
                    <a:pt x="1781" y="249"/>
                  </a:lnTo>
                  <a:lnTo>
                    <a:pt x="1781" y="244"/>
                  </a:lnTo>
                  <a:lnTo>
                    <a:pt x="1781" y="239"/>
                  </a:lnTo>
                  <a:lnTo>
                    <a:pt x="1781" y="234"/>
                  </a:lnTo>
                  <a:lnTo>
                    <a:pt x="1786" y="229"/>
                  </a:lnTo>
                  <a:lnTo>
                    <a:pt x="1786" y="225"/>
                  </a:lnTo>
                  <a:lnTo>
                    <a:pt x="1791" y="220"/>
                  </a:lnTo>
                  <a:lnTo>
                    <a:pt x="1791" y="215"/>
                  </a:lnTo>
                  <a:lnTo>
                    <a:pt x="1796" y="215"/>
                  </a:lnTo>
                  <a:lnTo>
                    <a:pt x="1796" y="210"/>
                  </a:lnTo>
                  <a:lnTo>
                    <a:pt x="1801" y="210"/>
                  </a:lnTo>
                  <a:lnTo>
                    <a:pt x="1801" y="205"/>
                  </a:lnTo>
                  <a:lnTo>
                    <a:pt x="1806" y="205"/>
                  </a:lnTo>
                  <a:lnTo>
                    <a:pt x="1811" y="205"/>
                  </a:lnTo>
                  <a:lnTo>
                    <a:pt x="1816" y="205"/>
                  </a:lnTo>
                  <a:lnTo>
                    <a:pt x="1821" y="210"/>
                  </a:lnTo>
                  <a:lnTo>
                    <a:pt x="1825" y="210"/>
                  </a:lnTo>
                  <a:lnTo>
                    <a:pt x="1825" y="205"/>
                  </a:lnTo>
                  <a:lnTo>
                    <a:pt x="1825" y="200"/>
                  </a:lnTo>
                  <a:lnTo>
                    <a:pt x="1830" y="200"/>
                  </a:lnTo>
                  <a:lnTo>
                    <a:pt x="1830" y="195"/>
                  </a:lnTo>
                  <a:lnTo>
                    <a:pt x="1830" y="190"/>
                  </a:lnTo>
                  <a:lnTo>
                    <a:pt x="1830" y="186"/>
                  </a:lnTo>
                  <a:lnTo>
                    <a:pt x="1825" y="186"/>
                  </a:lnTo>
                  <a:lnTo>
                    <a:pt x="1825" y="181"/>
                  </a:lnTo>
                  <a:lnTo>
                    <a:pt x="1830" y="176"/>
                  </a:lnTo>
                  <a:lnTo>
                    <a:pt x="1830" y="171"/>
                  </a:lnTo>
                  <a:lnTo>
                    <a:pt x="1835" y="166"/>
                  </a:lnTo>
                  <a:lnTo>
                    <a:pt x="1840" y="161"/>
                  </a:lnTo>
                  <a:lnTo>
                    <a:pt x="1840" y="156"/>
                  </a:lnTo>
                  <a:lnTo>
                    <a:pt x="1840" y="151"/>
                  </a:lnTo>
                  <a:lnTo>
                    <a:pt x="1845" y="151"/>
                  </a:lnTo>
                  <a:lnTo>
                    <a:pt x="1845" y="146"/>
                  </a:lnTo>
                  <a:lnTo>
                    <a:pt x="1850" y="146"/>
                  </a:lnTo>
                  <a:lnTo>
                    <a:pt x="1850" y="142"/>
                  </a:lnTo>
                  <a:lnTo>
                    <a:pt x="1850" y="137"/>
                  </a:lnTo>
                  <a:lnTo>
                    <a:pt x="1855" y="137"/>
                  </a:lnTo>
                  <a:lnTo>
                    <a:pt x="1860" y="137"/>
                  </a:lnTo>
                  <a:lnTo>
                    <a:pt x="1864" y="137"/>
                  </a:lnTo>
                  <a:lnTo>
                    <a:pt x="1869" y="137"/>
                  </a:lnTo>
                  <a:lnTo>
                    <a:pt x="1869" y="132"/>
                  </a:lnTo>
                  <a:lnTo>
                    <a:pt x="1874" y="127"/>
                  </a:lnTo>
                  <a:lnTo>
                    <a:pt x="1879" y="127"/>
                  </a:lnTo>
                  <a:lnTo>
                    <a:pt x="1879" y="122"/>
                  </a:lnTo>
                  <a:lnTo>
                    <a:pt x="1884" y="122"/>
                  </a:lnTo>
                  <a:lnTo>
                    <a:pt x="1889" y="122"/>
                  </a:lnTo>
                  <a:lnTo>
                    <a:pt x="1899" y="122"/>
                  </a:lnTo>
                  <a:lnTo>
                    <a:pt x="1899" y="117"/>
                  </a:lnTo>
                  <a:lnTo>
                    <a:pt x="1903" y="112"/>
                  </a:lnTo>
                  <a:lnTo>
                    <a:pt x="1908" y="112"/>
                  </a:lnTo>
                  <a:lnTo>
                    <a:pt x="1913" y="107"/>
                  </a:lnTo>
                  <a:lnTo>
                    <a:pt x="1918" y="107"/>
                  </a:lnTo>
                  <a:lnTo>
                    <a:pt x="1923" y="103"/>
                  </a:lnTo>
                  <a:lnTo>
                    <a:pt x="1923" y="98"/>
                  </a:lnTo>
                  <a:lnTo>
                    <a:pt x="1923" y="93"/>
                  </a:lnTo>
                  <a:lnTo>
                    <a:pt x="1923" y="88"/>
                  </a:lnTo>
                  <a:lnTo>
                    <a:pt x="1923" y="83"/>
                  </a:lnTo>
                  <a:lnTo>
                    <a:pt x="1928" y="78"/>
                  </a:lnTo>
                  <a:lnTo>
                    <a:pt x="1928" y="73"/>
                  </a:lnTo>
                  <a:lnTo>
                    <a:pt x="1928" y="68"/>
                  </a:lnTo>
                  <a:lnTo>
                    <a:pt x="1928" y="63"/>
                  </a:lnTo>
                  <a:lnTo>
                    <a:pt x="1923" y="59"/>
                  </a:lnTo>
                  <a:lnTo>
                    <a:pt x="1928" y="44"/>
                  </a:lnTo>
                  <a:lnTo>
                    <a:pt x="1923" y="24"/>
                  </a:lnTo>
                  <a:lnTo>
                    <a:pt x="1923" y="19"/>
                  </a:lnTo>
                  <a:lnTo>
                    <a:pt x="1933" y="0"/>
                  </a:lnTo>
                  <a:lnTo>
                    <a:pt x="1943" y="5"/>
                  </a:lnTo>
                  <a:lnTo>
                    <a:pt x="1952" y="15"/>
                  </a:lnTo>
                  <a:lnTo>
                    <a:pt x="1952" y="29"/>
                  </a:lnTo>
                  <a:lnTo>
                    <a:pt x="1957" y="39"/>
                  </a:lnTo>
                  <a:lnTo>
                    <a:pt x="1962" y="39"/>
                  </a:lnTo>
                  <a:lnTo>
                    <a:pt x="1967" y="39"/>
                  </a:lnTo>
                  <a:lnTo>
                    <a:pt x="1972" y="39"/>
                  </a:lnTo>
                  <a:lnTo>
                    <a:pt x="1977" y="39"/>
                  </a:lnTo>
                  <a:lnTo>
                    <a:pt x="1982" y="39"/>
                  </a:lnTo>
                  <a:lnTo>
                    <a:pt x="1986" y="44"/>
                  </a:lnTo>
                  <a:lnTo>
                    <a:pt x="1986" y="49"/>
                  </a:lnTo>
                  <a:lnTo>
                    <a:pt x="1986" y="54"/>
                  </a:lnTo>
                  <a:lnTo>
                    <a:pt x="1996" y="54"/>
                  </a:lnTo>
                  <a:lnTo>
                    <a:pt x="2001" y="54"/>
                  </a:lnTo>
                  <a:lnTo>
                    <a:pt x="2001" y="59"/>
                  </a:lnTo>
                  <a:lnTo>
                    <a:pt x="2006" y="63"/>
                  </a:lnTo>
                  <a:lnTo>
                    <a:pt x="2006" y="68"/>
                  </a:lnTo>
                  <a:lnTo>
                    <a:pt x="2006" y="73"/>
                  </a:lnTo>
                  <a:lnTo>
                    <a:pt x="2011" y="73"/>
                  </a:lnTo>
                  <a:lnTo>
                    <a:pt x="2006" y="78"/>
                  </a:lnTo>
                  <a:lnTo>
                    <a:pt x="2011" y="78"/>
                  </a:lnTo>
                  <a:lnTo>
                    <a:pt x="2016" y="83"/>
                  </a:lnTo>
                  <a:lnTo>
                    <a:pt x="2021" y="83"/>
                  </a:lnTo>
                  <a:lnTo>
                    <a:pt x="2025" y="88"/>
                  </a:lnTo>
                  <a:lnTo>
                    <a:pt x="2025" y="83"/>
                  </a:lnTo>
                  <a:lnTo>
                    <a:pt x="2030" y="83"/>
                  </a:lnTo>
                  <a:lnTo>
                    <a:pt x="2035" y="83"/>
                  </a:lnTo>
                  <a:lnTo>
                    <a:pt x="2040" y="83"/>
                  </a:lnTo>
                  <a:lnTo>
                    <a:pt x="2045" y="88"/>
                  </a:lnTo>
                  <a:lnTo>
                    <a:pt x="2055" y="88"/>
                  </a:lnTo>
                  <a:lnTo>
                    <a:pt x="2060" y="93"/>
                  </a:lnTo>
                  <a:lnTo>
                    <a:pt x="2069" y="93"/>
                  </a:lnTo>
                  <a:lnTo>
                    <a:pt x="2079" y="93"/>
                  </a:lnTo>
                  <a:lnTo>
                    <a:pt x="2089" y="93"/>
                  </a:lnTo>
                  <a:lnTo>
                    <a:pt x="2094" y="93"/>
                  </a:lnTo>
                  <a:lnTo>
                    <a:pt x="2094" y="98"/>
                  </a:lnTo>
                  <a:lnTo>
                    <a:pt x="2099" y="107"/>
                  </a:lnTo>
                  <a:lnTo>
                    <a:pt x="2108" y="117"/>
                  </a:lnTo>
                  <a:lnTo>
                    <a:pt x="2113" y="127"/>
                  </a:lnTo>
                  <a:lnTo>
                    <a:pt x="2128" y="132"/>
                  </a:lnTo>
                  <a:lnTo>
                    <a:pt x="2133" y="132"/>
                  </a:lnTo>
                  <a:lnTo>
                    <a:pt x="2133" y="137"/>
                  </a:lnTo>
                  <a:lnTo>
                    <a:pt x="2138" y="137"/>
                  </a:lnTo>
                  <a:lnTo>
                    <a:pt x="2143" y="137"/>
                  </a:lnTo>
                  <a:lnTo>
                    <a:pt x="2148" y="137"/>
                  </a:lnTo>
                  <a:lnTo>
                    <a:pt x="2152" y="137"/>
                  </a:lnTo>
                  <a:lnTo>
                    <a:pt x="2152" y="132"/>
                  </a:lnTo>
                  <a:lnTo>
                    <a:pt x="2157" y="132"/>
                  </a:lnTo>
                  <a:lnTo>
                    <a:pt x="2162" y="132"/>
                  </a:lnTo>
                  <a:lnTo>
                    <a:pt x="2167" y="137"/>
                  </a:lnTo>
                  <a:lnTo>
                    <a:pt x="2172" y="137"/>
                  </a:lnTo>
                  <a:lnTo>
                    <a:pt x="2177" y="137"/>
                  </a:lnTo>
                  <a:lnTo>
                    <a:pt x="2182" y="137"/>
                  </a:lnTo>
                  <a:lnTo>
                    <a:pt x="2187" y="137"/>
                  </a:lnTo>
                  <a:lnTo>
                    <a:pt x="2191" y="137"/>
                  </a:lnTo>
                  <a:lnTo>
                    <a:pt x="2196" y="137"/>
                  </a:lnTo>
                  <a:lnTo>
                    <a:pt x="2201" y="137"/>
                  </a:lnTo>
                  <a:lnTo>
                    <a:pt x="2206" y="137"/>
                  </a:lnTo>
                  <a:lnTo>
                    <a:pt x="2206" y="142"/>
                  </a:lnTo>
                  <a:lnTo>
                    <a:pt x="2211" y="142"/>
                  </a:lnTo>
                  <a:lnTo>
                    <a:pt x="2211" y="137"/>
                  </a:lnTo>
                  <a:lnTo>
                    <a:pt x="2216" y="137"/>
                  </a:lnTo>
                  <a:lnTo>
                    <a:pt x="2221" y="137"/>
                  </a:lnTo>
                  <a:lnTo>
                    <a:pt x="2226" y="132"/>
                  </a:lnTo>
                  <a:lnTo>
                    <a:pt x="2226" y="137"/>
                  </a:lnTo>
                  <a:lnTo>
                    <a:pt x="2230" y="137"/>
                  </a:lnTo>
                  <a:lnTo>
                    <a:pt x="2235" y="137"/>
                  </a:lnTo>
                  <a:lnTo>
                    <a:pt x="2235" y="142"/>
                  </a:lnTo>
                  <a:lnTo>
                    <a:pt x="2245" y="142"/>
                  </a:lnTo>
                  <a:lnTo>
                    <a:pt x="2250" y="146"/>
                  </a:lnTo>
                  <a:lnTo>
                    <a:pt x="2255" y="146"/>
                  </a:lnTo>
                  <a:lnTo>
                    <a:pt x="2260" y="151"/>
                  </a:lnTo>
                  <a:lnTo>
                    <a:pt x="2260" y="156"/>
                  </a:lnTo>
                  <a:lnTo>
                    <a:pt x="2265" y="156"/>
                  </a:lnTo>
                  <a:lnTo>
                    <a:pt x="2270" y="156"/>
                  </a:lnTo>
                  <a:lnTo>
                    <a:pt x="2274" y="156"/>
                  </a:lnTo>
                  <a:lnTo>
                    <a:pt x="2274" y="161"/>
                  </a:lnTo>
                  <a:lnTo>
                    <a:pt x="2279" y="161"/>
                  </a:lnTo>
                  <a:lnTo>
                    <a:pt x="2284" y="161"/>
                  </a:lnTo>
                  <a:lnTo>
                    <a:pt x="2284" y="166"/>
                  </a:lnTo>
                  <a:lnTo>
                    <a:pt x="2284" y="171"/>
                  </a:lnTo>
                  <a:lnTo>
                    <a:pt x="2289" y="171"/>
                  </a:lnTo>
                  <a:lnTo>
                    <a:pt x="2294" y="171"/>
                  </a:lnTo>
                  <a:lnTo>
                    <a:pt x="2299" y="171"/>
                  </a:lnTo>
                  <a:lnTo>
                    <a:pt x="2304" y="171"/>
                  </a:lnTo>
                  <a:lnTo>
                    <a:pt x="2309" y="171"/>
                  </a:lnTo>
                  <a:lnTo>
                    <a:pt x="2309" y="176"/>
                  </a:lnTo>
                  <a:lnTo>
                    <a:pt x="2309" y="181"/>
                  </a:lnTo>
                  <a:lnTo>
                    <a:pt x="2318" y="181"/>
                  </a:lnTo>
                  <a:lnTo>
                    <a:pt x="2323" y="181"/>
                  </a:lnTo>
                  <a:lnTo>
                    <a:pt x="2323" y="176"/>
                  </a:lnTo>
                  <a:lnTo>
                    <a:pt x="2328" y="176"/>
                  </a:lnTo>
                  <a:lnTo>
                    <a:pt x="2328" y="181"/>
                  </a:lnTo>
                  <a:lnTo>
                    <a:pt x="2328" y="186"/>
                  </a:lnTo>
                  <a:lnTo>
                    <a:pt x="2328" y="190"/>
                  </a:lnTo>
                  <a:lnTo>
                    <a:pt x="2333" y="190"/>
                  </a:lnTo>
                  <a:lnTo>
                    <a:pt x="2333" y="195"/>
                  </a:lnTo>
                  <a:lnTo>
                    <a:pt x="2333" y="190"/>
                  </a:lnTo>
                  <a:lnTo>
                    <a:pt x="2338" y="190"/>
                  </a:lnTo>
                  <a:lnTo>
                    <a:pt x="2338" y="195"/>
                  </a:lnTo>
                  <a:lnTo>
                    <a:pt x="2343" y="195"/>
                  </a:lnTo>
                  <a:lnTo>
                    <a:pt x="2343" y="190"/>
                  </a:lnTo>
                  <a:lnTo>
                    <a:pt x="2348" y="190"/>
                  </a:lnTo>
                  <a:lnTo>
                    <a:pt x="2348" y="186"/>
                  </a:lnTo>
                  <a:lnTo>
                    <a:pt x="2352" y="186"/>
                  </a:lnTo>
                  <a:lnTo>
                    <a:pt x="2352" y="190"/>
                  </a:lnTo>
                  <a:lnTo>
                    <a:pt x="2357" y="195"/>
                  </a:lnTo>
                  <a:lnTo>
                    <a:pt x="2362" y="200"/>
                  </a:lnTo>
                  <a:lnTo>
                    <a:pt x="2367" y="200"/>
                  </a:lnTo>
                  <a:lnTo>
                    <a:pt x="2367" y="205"/>
                  </a:lnTo>
                  <a:lnTo>
                    <a:pt x="2372" y="205"/>
                  </a:lnTo>
                  <a:lnTo>
                    <a:pt x="2372" y="210"/>
                  </a:lnTo>
                  <a:lnTo>
                    <a:pt x="2377" y="210"/>
                  </a:lnTo>
                  <a:lnTo>
                    <a:pt x="2382" y="210"/>
                  </a:lnTo>
                  <a:lnTo>
                    <a:pt x="2387" y="205"/>
                  </a:lnTo>
                  <a:lnTo>
                    <a:pt x="2392" y="200"/>
                  </a:lnTo>
                  <a:lnTo>
                    <a:pt x="2396" y="200"/>
                  </a:lnTo>
                  <a:lnTo>
                    <a:pt x="2401" y="200"/>
                  </a:lnTo>
                  <a:lnTo>
                    <a:pt x="2406" y="200"/>
                  </a:lnTo>
                  <a:lnTo>
                    <a:pt x="2406" y="205"/>
                  </a:lnTo>
                  <a:lnTo>
                    <a:pt x="2411" y="205"/>
                  </a:lnTo>
                  <a:lnTo>
                    <a:pt x="2416" y="205"/>
                  </a:lnTo>
                  <a:lnTo>
                    <a:pt x="2416" y="210"/>
                  </a:lnTo>
                  <a:lnTo>
                    <a:pt x="2416" y="215"/>
                  </a:lnTo>
                  <a:lnTo>
                    <a:pt x="2421" y="215"/>
                  </a:lnTo>
                  <a:lnTo>
                    <a:pt x="2426" y="210"/>
                  </a:lnTo>
                  <a:lnTo>
                    <a:pt x="2431" y="210"/>
                  </a:lnTo>
                  <a:lnTo>
                    <a:pt x="2435" y="210"/>
                  </a:lnTo>
                  <a:lnTo>
                    <a:pt x="2440" y="210"/>
                  </a:lnTo>
                  <a:lnTo>
                    <a:pt x="2445" y="215"/>
                  </a:lnTo>
                  <a:lnTo>
                    <a:pt x="2450" y="215"/>
                  </a:lnTo>
                  <a:lnTo>
                    <a:pt x="2450" y="220"/>
                  </a:lnTo>
                  <a:lnTo>
                    <a:pt x="2455" y="220"/>
                  </a:lnTo>
                  <a:lnTo>
                    <a:pt x="2460" y="220"/>
                  </a:lnTo>
                  <a:lnTo>
                    <a:pt x="2460" y="225"/>
                  </a:lnTo>
                  <a:lnTo>
                    <a:pt x="2465" y="220"/>
                  </a:lnTo>
                  <a:lnTo>
                    <a:pt x="2470" y="220"/>
                  </a:lnTo>
                  <a:lnTo>
                    <a:pt x="2475" y="220"/>
                  </a:lnTo>
                  <a:lnTo>
                    <a:pt x="2475" y="225"/>
                  </a:lnTo>
                  <a:lnTo>
                    <a:pt x="2479" y="225"/>
                  </a:lnTo>
                  <a:lnTo>
                    <a:pt x="2484" y="225"/>
                  </a:lnTo>
                  <a:lnTo>
                    <a:pt x="2489" y="225"/>
                  </a:lnTo>
                  <a:lnTo>
                    <a:pt x="2494" y="229"/>
                  </a:lnTo>
                  <a:lnTo>
                    <a:pt x="2499" y="229"/>
                  </a:lnTo>
                  <a:lnTo>
                    <a:pt x="2504" y="229"/>
                  </a:lnTo>
                  <a:lnTo>
                    <a:pt x="2504" y="234"/>
                  </a:lnTo>
                  <a:lnTo>
                    <a:pt x="2509" y="239"/>
                  </a:lnTo>
                  <a:lnTo>
                    <a:pt x="2509" y="244"/>
                  </a:lnTo>
                  <a:lnTo>
                    <a:pt x="2514" y="244"/>
                  </a:lnTo>
                  <a:lnTo>
                    <a:pt x="2514" y="249"/>
                  </a:lnTo>
                  <a:lnTo>
                    <a:pt x="2514" y="254"/>
                  </a:lnTo>
                  <a:lnTo>
                    <a:pt x="2509" y="254"/>
                  </a:lnTo>
                  <a:lnTo>
                    <a:pt x="2504" y="254"/>
                  </a:lnTo>
                  <a:lnTo>
                    <a:pt x="2504" y="259"/>
                  </a:lnTo>
                  <a:lnTo>
                    <a:pt x="2504" y="264"/>
                  </a:lnTo>
                  <a:lnTo>
                    <a:pt x="2499" y="264"/>
                  </a:lnTo>
                  <a:lnTo>
                    <a:pt x="2504" y="269"/>
                  </a:lnTo>
                  <a:lnTo>
                    <a:pt x="2504" y="273"/>
                  </a:lnTo>
                  <a:lnTo>
                    <a:pt x="2509" y="273"/>
                  </a:lnTo>
                  <a:lnTo>
                    <a:pt x="2509" y="278"/>
                  </a:lnTo>
                  <a:lnTo>
                    <a:pt x="2509" y="283"/>
                  </a:lnTo>
                  <a:lnTo>
                    <a:pt x="2504" y="283"/>
                  </a:lnTo>
                  <a:lnTo>
                    <a:pt x="2504" y="288"/>
                  </a:lnTo>
                  <a:lnTo>
                    <a:pt x="2504" y="293"/>
                  </a:lnTo>
                  <a:lnTo>
                    <a:pt x="2504" y="298"/>
                  </a:lnTo>
                  <a:lnTo>
                    <a:pt x="2509" y="298"/>
                  </a:lnTo>
                  <a:lnTo>
                    <a:pt x="2509" y="303"/>
                  </a:lnTo>
                  <a:lnTo>
                    <a:pt x="2509" y="308"/>
                  </a:lnTo>
                  <a:lnTo>
                    <a:pt x="2509" y="312"/>
                  </a:lnTo>
                  <a:lnTo>
                    <a:pt x="2514" y="312"/>
                  </a:lnTo>
                  <a:lnTo>
                    <a:pt x="2518" y="317"/>
                  </a:lnTo>
                  <a:lnTo>
                    <a:pt x="2518" y="322"/>
                  </a:lnTo>
                  <a:lnTo>
                    <a:pt x="2518" y="327"/>
                  </a:lnTo>
                  <a:lnTo>
                    <a:pt x="2523" y="327"/>
                  </a:lnTo>
                  <a:lnTo>
                    <a:pt x="2523" y="332"/>
                  </a:lnTo>
                  <a:lnTo>
                    <a:pt x="2518" y="337"/>
                  </a:lnTo>
                  <a:lnTo>
                    <a:pt x="2518" y="342"/>
                  </a:lnTo>
                  <a:lnTo>
                    <a:pt x="2523" y="347"/>
                  </a:lnTo>
                  <a:lnTo>
                    <a:pt x="2523" y="352"/>
                  </a:lnTo>
                  <a:lnTo>
                    <a:pt x="2518" y="356"/>
                  </a:lnTo>
                  <a:lnTo>
                    <a:pt x="2518" y="361"/>
                  </a:lnTo>
                  <a:lnTo>
                    <a:pt x="2518" y="366"/>
                  </a:lnTo>
                  <a:lnTo>
                    <a:pt x="2518" y="371"/>
                  </a:lnTo>
                  <a:lnTo>
                    <a:pt x="2523" y="376"/>
                  </a:lnTo>
                  <a:lnTo>
                    <a:pt x="2528" y="376"/>
                  </a:lnTo>
                  <a:lnTo>
                    <a:pt x="2528" y="381"/>
                  </a:lnTo>
                  <a:lnTo>
                    <a:pt x="2533" y="381"/>
                  </a:lnTo>
                  <a:lnTo>
                    <a:pt x="2533" y="386"/>
                  </a:lnTo>
                  <a:lnTo>
                    <a:pt x="2538" y="391"/>
                  </a:lnTo>
                  <a:lnTo>
                    <a:pt x="2538" y="395"/>
                  </a:lnTo>
                  <a:lnTo>
                    <a:pt x="2538" y="400"/>
                  </a:lnTo>
                  <a:lnTo>
                    <a:pt x="2533" y="400"/>
                  </a:lnTo>
                  <a:lnTo>
                    <a:pt x="2533" y="405"/>
                  </a:lnTo>
                  <a:lnTo>
                    <a:pt x="2533" y="410"/>
                  </a:lnTo>
                  <a:lnTo>
                    <a:pt x="2528" y="410"/>
                  </a:lnTo>
                  <a:lnTo>
                    <a:pt x="2528" y="415"/>
                  </a:lnTo>
                  <a:lnTo>
                    <a:pt x="2528" y="420"/>
                  </a:lnTo>
                  <a:lnTo>
                    <a:pt x="2528" y="425"/>
                  </a:lnTo>
                  <a:lnTo>
                    <a:pt x="2528" y="430"/>
                  </a:lnTo>
                  <a:lnTo>
                    <a:pt x="2533" y="430"/>
                  </a:lnTo>
                  <a:lnTo>
                    <a:pt x="2533" y="435"/>
                  </a:lnTo>
                  <a:lnTo>
                    <a:pt x="2538" y="435"/>
                  </a:lnTo>
                  <a:lnTo>
                    <a:pt x="2543" y="435"/>
                  </a:lnTo>
                  <a:lnTo>
                    <a:pt x="2543" y="439"/>
                  </a:lnTo>
                  <a:lnTo>
                    <a:pt x="2548" y="444"/>
                  </a:lnTo>
                  <a:lnTo>
                    <a:pt x="2553" y="444"/>
                  </a:lnTo>
                  <a:lnTo>
                    <a:pt x="2557" y="444"/>
                  </a:lnTo>
                  <a:lnTo>
                    <a:pt x="2562" y="444"/>
                  </a:lnTo>
                  <a:lnTo>
                    <a:pt x="2562" y="449"/>
                  </a:lnTo>
                  <a:lnTo>
                    <a:pt x="2567" y="449"/>
                  </a:lnTo>
                  <a:lnTo>
                    <a:pt x="2567" y="454"/>
                  </a:lnTo>
                  <a:lnTo>
                    <a:pt x="2572" y="454"/>
                  </a:lnTo>
                  <a:lnTo>
                    <a:pt x="2572" y="459"/>
                  </a:lnTo>
                  <a:lnTo>
                    <a:pt x="2577" y="459"/>
                  </a:lnTo>
                  <a:lnTo>
                    <a:pt x="2577" y="464"/>
                  </a:lnTo>
                  <a:lnTo>
                    <a:pt x="2582" y="469"/>
                  </a:lnTo>
                  <a:lnTo>
                    <a:pt x="2582" y="474"/>
                  </a:lnTo>
                  <a:lnTo>
                    <a:pt x="2582" y="478"/>
                  </a:lnTo>
                  <a:lnTo>
                    <a:pt x="2587" y="478"/>
                  </a:lnTo>
                  <a:lnTo>
                    <a:pt x="2592" y="478"/>
                  </a:lnTo>
                  <a:lnTo>
                    <a:pt x="2597" y="478"/>
                  </a:lnTo>
                  <a:lnTo>
                    <a:pt x="2601" y="478"/>
                  </a:lnTo>
                  <a:lnTo>
                    <a:pt x="2601" y="483"/>
                  </a:lnTo>
                  <a:lnTo>
                    <a:pt x="2606" y="483"/>
                  </a:lnTo>
                  <a:lnTo>
                    <a:pt x="2611" y="483"/>
                  </a:lnTo>
                  <a:lnTo>
                    <a:pt x="2611" y="488"/>
                  </a:lnTo>
                  <a:lnTo>
                    <a:pt x="2616" y="488"/>
                  </a:lnTo>
                  <a:lnTo>
                    <a:pt x="2621" y="488"/>
                  </a:lnTo>
                  <a:lnTo>
                    <a:pt x="2626" y="493"/>
                  </a:lnTo>
                  <a:lnTo>
                    <a:pt x="2626" y="498"/>
                  </a:lnTo>
                  <a:lnTo>
                    <a:pt x="2631" y="498"/>
                  </a:lnTo>
                  <a:lnTo>
                    <a:pt x="2636" y="498"/>
                  </a:lnTo>
                  <a:lnTo>
                    <a:pt x="2640" y="503"/>
                  </a:lnTo>
                  <a:lnTo>
                    <a:pt x="2645" y="503"/>
                  </a:lnTo>
                  <a:lnTo>
                    <a:pt x="2650" y="503"/>
                  </a:lnTo>
                  <a:lnTo>
                    <a:pt x="2655" y="503"/>
                  </a:lnTo>
                  <a:lnTo>
                    <a:pt x="2660" y="503"/>
                  </a:lnTo>
                  <a:lnTo>
                    <a:pt x="2665" y="503"/>
                  </a:lnTo>
                  <a:lnTo>
                    <a:pt x="2670" y="503"/>
                  </a:lnTo>
                  <a:lnTo>
                    <a:pt x="2675" y="503"/>
                  </a:lnTo>
                  <a:lnTo>
                    <a:pt x="2679" y="503"/>
                  </a:lnTo>
                  <a:lnTo>
                    <a:pt x="2684" y="503"/>
                  </a:lnTo>
                  <a:lnTo>
                    <a:pt x="2689" y="503"/>
                  </a:lnTo>
                  <a:lnTo>
                    <a:pt x="2694" y="503"/>
                  </a:lnTo>
                  <a:lnTo>
                    <a:pt x="2699" y="503"/>
                  </a:lnTo>
                  <a:lnTo>
                    <a:pt x="2699" y="508"/>
                  </a:lnTo>
                  <a:lnTo>
                    <a:pt x="2699" y="513"/>
                  </a:lnTo>
                  <a:lnTo>
                    <a:pt x="2699" y="518"/>
                  </a:lnTo>
                  <a:lnTo>
                    <a:pt x="2699" y="522"/>
                  </a:lnTo>
                  <a:lnTo>
                    <a:pt x="2704" y="522"/>
                  </a:lnTo>
                  <a:lnTo>
                    <a:pt x="2704" y="527"/>
                  </a:lnTo>
                  <a:lnTo>
                    <a:pt x="2699" y="527"/>
                  </a:lnTo>
                  <a:lnTo>
                    <a:pt x="2704" y="532"/>
                  </a:lnTo>
                  <a:lnTo>
                    <a:pt x="2709" y="537"/>
                  </a:lnTo>
                  <a:lnTo>
                    <a:pt x="2709" y="532"/>
                  </a:lnTo>
                  <a:lnTo>
                    <a:pt x="2714" y="532"/>
                  </a:lnTo>
                  <a:lnTo>
                    <a:pt x="2719" y="532"/>
                  </a:lnTo>
                  <a:lnTo>
                    <a:pt x="2723" y="532"/>
                  </a:lnTo>
                  <a:lnTo>
                    <a:pt x="2723" y="527"/>
                  </a:lnTo>
                  <a:lnTo>
                    <a:pt x="2728" y="527"/>
                  </a:lnTo>
                  <a:lnTo>
                    <a:pt x="2733" y="527"/>
                  </a:lnTo>
                  <a:lnTo>
                    <a:pt x="2738" y="532"/>
                  </a:lnTo>
                  <a:lnTo>
                    <a:pt x="2743" y="532"/>
                  </a:lnTo>
                  <a:lnTo>
                    <a:pt x="2748" y="532"/>
                  </a:lnTo>
                  <a:lnTo>
                    <a:pt x="2748" y="537"/>
                  </a:lnTo>
                  <a:lnTo>
                    <a:pt x="2753" y="542"/>
                  </a:lnTo>
                  <a:lnTo>
                    <a:pt x="2758" y="542"/>
                  </a:lnTo>
                  <a:lnTo>
                    <a:pt x="2762" y="542"/>
                  </a:lnTo>
                  <a:lnTo>
                    <a:pt x="2762" y="547"/>
                  </a:lnTo>
                  <a:lnTo>
                    <a:pt x="2767" y="542"/>
                  </a:lnTo>
                  <a:lnTo>
                    <a:pt x="2767" y="547"/>
                  </a:lnTo>
                  <a:lnTo>
                    <a:pt x="2772" y="547"/>
                  </a:lnTo>
                  <a:lnTo>
                    <a:pt x="2777" y="547"/>
                  </a:lnTo>
                  <a:lnTo>
                    <a:pt x="2777" y="552"/>
                  </a:lnTo>
                  <a:lnTo>
                    <a:pt x="2782" y="552"/>
                  </a:lnTo>
                  <a:lnTo>
                    <a:pt x="2782" y="547"/>
                  </a:lnTo>
                  <a:lnTo>
                    <a:pt x="2787" y="542"/>
                  </a:lnTo>
                  <a:lnTo>
                    <a:pt x="2792" y="542"/>
                  </a:lnTo>
                  <a:lnTo>
                    <a:pt x="2792" y="537"/>
                  </a:lnTo>
                  <a:lnTo>
                    <a:pt x="2792" y="532"/>
                  </a:lnTo>
                  <a:lnTo>
                    <a:pt x="2797" y="532"/>
                  </a:lnTo>
                  <a:lnTo>
                    <a:pt x="2802" y="532"/>
                  </a:lnTo>
                  <a:lnTo>
                    <a:pt x="2806" y="532"/>
                  </a:lnTo>
                  <a:lnTo>
                    <a:pt x="2811" y="537"/>
                  </a:lnTo>
                  <a:lnTo>
                    <a:pt x="2816" y="537"/>
                  </a:lnTo>
                  <a:lnTo>
                    <a:pt x="2821" y="537"/>
                  </a:lnTo>
                  <a:lnTo>
                    <a:pt x="2821" y="542"/>
                  </a:lnTo>
                  <a:lnTo>
                    <a:pt x="2826" y="542"/>
                  </a:lnTo>
                  <a:lnTo>
                    <a:pt x="2831" y="542"/>
                  </a:lnTo>
                  <a:lnTo>
                    <a:pt x="2836" y="547"/>
                  </a:lnTo>
                  <a:lnTo>
                    <a:pt x="2841" y="547"/>
                  </a:lnTo>
                  <a:lnTo>
                    <a:pt x="2845" y="547"/>
                  </a:lnTo>
                  <a:lnTo>
                    <a:pt x="2850" y="547"/>
                  </a:lnTo>
                  <a:lnTo>
                    <a:pt x="2855" y="547"/>
                  </a:lnTo>
                  <a:lnTo>
                    <a:pt x="2865" y="537"/>
                  </a:lnTo>
                  <a:lnTo>
                    <a:pt x="2870" y="537"/>
                  </a:lnTo>
                  <a:lnTo>
                    <a:pt x="2875" y="537"/>
                  </a:lnTo>
                  <a:lnTo>
                    <a:pt x="2875" y="532"/>
                  </a:lnTo>
                  <a:lnTo>
                    <a:pt x="2880" y="532"/>
                  </a:lnTo>
                  <a:lnTo>
                    <a:pt x="2880" y="527"/>
                  </a:lnTo>
                  <a:lnTo>
                    <a:pt x="2880" y="522"/>
                  </a:lnTo>
                  <a:lnTo>
                    <a:pt x="2884" y="522"/>
                  </a:lnTo>
                  <a:lnTo>
                    <a:pt x="2889" y="522"/>
                  </a:lnTo>
                  <a:lnTo>
                    <a:pt x="2889" y="518"/>
                  </a:lnTo>
                  <a:lnTo>
                    <a:pt x="2894" y="518"/>
                  </a:lnTo>
                  <a:lnTo>
                    <a:pt x="2894" y="513"/>
                  </a:lnTo>
                  <a:lnTo>
                    <a:pt x="2894" y="508"/>
                  </a:lnTo>
                  <a:lnTo>
                    <a:pt x="2899" y="508"/>
                  </a:lnTo>
                  <a:lnTo>
                    <a:pt x="2899" y="503"/>
                  </a:lnTo>
                  <a:lnTo>
                    <a:pt x="2904" y="503"/>
                  </a:lnTo>
                  <a:lnTo>
                    <a:pt x="2909" y="503"/>
                  </a:lnTo>
                  <a:lnTo>
                    <a:pt x="2914" y="503"/>
                  </a:lnTo>
                  <a:lnTo>
                    <a:pt x="2919" y="503"/>
                  </a:lnTo>
                  <a:lnTo>
                    <a:pt x="2924" y="503"/>
                  </a:lnTo>
                  <a:lnTo>
                    <a:pt x="2928" y="503"/>
                  </a:lnTo>
                  <a:lnTo>
                    <a:pt x="2933" y="503"/>
                  </a:lnTo>
                  <a:lnTo>
                    <a:pt x="2938" y="503"/>
                  </a:lnTo>
                  <a:lnTo>
                    <a:pt x="2943" y="498"/>
                  </a:lnTo>
                  <a:lnTo>
                    <a:pt x="2948" y="498"/>
                  </a:lnTo>
                  <a:lnTo>
                    <a:pt x="2948" y="493"/>
                  </a:lnTo>
                  <a:lnTo>
                    <a:pt x="2953" y="493"/>
                  </a:lnTo>
                  <a:lnTo>
                    <a:pt x="2958" y="493"/>
                  </a:lnTo>
                  <a:lnTo>
                    <a:pt x="2963" y="493"/>
                  </a:lnTo>
                  <a:lnTo>
                    <a:pt x="2963" y="498"/>
                  </a:lnTo>
                  <a:lnTo>
                    <a:pt x="2963" y="493"/>
                  </a:lnTo>
                  <a:lnTo>
                    <a:pt x="2967" y="493"/>
                  </a:lnTo>
                  <a:lnTo>
                    <a:pt x="2967" y="498"/>
                  </a:lnTo>
                  <a:lnTo>
                    <a:pt x="2972" y="493"/>
                  </a:lnTo>
                  <a:lnTo>
                    <a:pt x="2977" y="493"/>
                  </a:lnTo>
                  <a:lnTo>
                    <a:pt x="2977" y="488"/>
                  </a:lnTo>
                  <a:lnTo>
                    <a:pt x="2982" y="488"/>
                  </a:lnTo>
                  <a:lnTo>
                    <a:pt x="2987" y="488"/>
                  </a:lnTo>
                  <a:lnTo>
                    <a:pt x="2987" y="483"/>
                  </a:lnTo>
                  <a:lnTo>
                    <a:pt x="2992" y="483"/>
                  </a:lnTo>
                  <a:lnTo>
                    <a:pt x="2992" y="478"/>
                  </a:lnTo>
                  <a:lnTo>
                    <a:pt x="2997" y="478"/>
                  </a:lnTo>
                  <a:lnTo>
                    <a:pt x="3002" y="478"/>
                  </a:lnTo>
                  <a:lnTo>
                    <a:pt x="3002" y="483"/>
                  </a:lnTo>
                  <a:lnTo>
                    <a:pt x="3006" y="483"/>
                  </a:lnTo>
                  <a:lnTo>
                    <a:pt x="3011" y="483"/>
                  </a:lnTo>
                  <a:lnTo>
                    <a:pt x="3016" y="483"/>
                  </a:lnTo>
                  <a:lnTo>
                    <a:pt x="3021" y="483"/>
                  </a:lnTo>
                  <a:lnTo>
                    <a:pt x="3026" y="483"/>
                  </a:lnTo>
                  <a:lnTo>
                    <a:pt x="3031" y="478"/>
                  </a:lnTo>
                  <a:lnTo>
                    <a:pt x="3036" y="478"/>
                  </a:lnTo>
                  <a:lnTo>
                    <a:pt x="3046" y="474"/>
                  </a:lnTo>
                  <a:lnTo>
                    <a:pt x="3050" y="469"/>
                  </a:lnTo>
                  <a:lnTo>
                    <a:pt x="3050" y="464"/>
                  </a:lnTo>
                  <a:lnTo>
                    <a:pt x="3060" y="459"/>
                  </a:lnTo>
                  <a:lnTo>
                    <a:pt x="3065" y="459"/>
                  </a:lnTo>
                  <a:lnTo>
                    <a:pt x="3070" y="464"/>
                  </a:lnTo>
                  <a:lnTo>
                    <a:pt x="3075" y="464"/>
                  </a:lnTo>
                  <a:lnTo>
                    <a:pt x="3080" y="469"/>
                  </a:lnTo>
                  <a:lnTo>
                    <a:pt x="3080" y="464"/>
                  </a:lnTo>
                  <a:lnTo>
                    <a:pt x="3089" y="469"/>
                  </a:lnTo>
                  <a:lnTo>
                    <a:pt x="3094" y="464"/>
                  </a:lnTo>
                  <a:lnTo>
                    <a:pt x="3099" y="469"/>
                  </a:lnTo>
                  <a:lnTo>
                    <a:pt x="3104" y="469"/>
                  </a:lnTo>
                  <a:lnTo>
                    <a:pt x="3104" y="474"/>
                  </a:lnTo>
                  <a:lnTo>
                    <a:pt x="3109" y="474"/>
                  </a:lnTo>
                  <a:lnTo>
                    <a:pt x="3114" y="474"/>
                  </a:lnTo>
                  <a:lnTo>
                    <a:pt x="3119" y="474"/>
                  </a:lnTo>
                  <a:lnTo>
                    <a:pt x="3124" y="474"/>
                  </a:lnTo>
                  <a:lnTo>
                    <a:pt x="3128" y="474"/>
                  </a:lnTo>
                  <a:lnTo>
                    <a:pt x="3133" y="474"/>
                  </a:lnTo>
                  <a:lnTo>
                    <a:pt x="3143" y="469"/>
                  </a:lnTo>
                  <a:lnTo>
                    <a:pt x="3148" y="469"/>
                  </a:lnTo>
                  <a:lnTo>
                    <a:pt x="3153" y="474"/>
                  </a:lnTo>
                  <a:lnTo>
                    <a:pt x="3158" y="474"/>
                  </a:lnTo>
                  <a:lnTo>
                    <a:pt x="3158" y="478"/>
                  </a:lnTo>
                  <a:lnTo>
                    <a:pt x="3163" y="478"/>
                  </a:lnTo>
                  <a:lnTo>
                    <a:pt x="3163" y="474"/>
                  </a:lnTo>
                  <a:lnTo>
                    <a:pt x="3168" y="474"/>
                  </a:lnTo>
                  <a:lnTo>
                    <a:pt x="3172" y="474"/>
                  </a:lnTo>
                  <a:lnTo>
                    <a:pt x="3177" y="478"/>
                  </a:lnTo>
                  <a:lnTo>
                    <a:pt x="3182" y="478"/>
                  </a:lnTo>
                  <a:lnTo>
                    <a:pt x="3187" y="478"/>
                  </a:lnTo>
                  <a:lnTo>
                    <a:pt x="3187" y="483"/>
                  </a:lnTo>
                  <a:lnTo>
                    <a:pt x="3192" y="483"/>
                  </a:lnTo>
                  <a:lnTo>
                    <a:pt x="3192" y="488"/>
                  </a:lnTo>
                  <a:lnTo>
                    <a:pt x="3187" y="488"/>
                  </a:lnTo>
                  <a:lnTo>
                    <a:pt x="3187" y="493"/>
                  </a:lnTo>
                  <a:lnTo>
                    <a:pt x="3192" y="493"/>
                  </a:lnTo>
                  <a:lnTo>
                    <a:pt x="3192" y="498"/>
                  </a:lnTo>
                  <a:lnTo>
                    <a:pt x="3197" y="498"/>
                  </a:lnTo>
                  <a:lnTo>
                    <a:pt x="3207" y="493"/>
                  </a:lnTo>
                  <a:lnTo>
                    <a:pt x="3207" y="498"/>
                  </a:lnTo>
                  <a:lnTo>
                    <a:pt x="3211" y="498"/>
                  </a:lnTo>
                  <a:lnTo>
                    <a:pt x="3216" y="498"/>
                  </a:lnTo>
                  <a:lnTo>
                    <a:pt x="3216" y="503"/>
                  </a:lnTo>
                  <a:lnTo>
                    <a:pt x="3221" y="503"/>
                  </a:lnTo>
                  <a:lnTo>
                    <a:pt x="3226" y="508"/>
                  </a:lnTo>
                  <a:lnTo>
                    <a:pt x="3231" y="508"/>
                  </a:lnTo>
                  <a:lnTo>
                    <a:pt x="3236" y="503"/>
                  </a:lnTo>
                  <a:lnTo>
                    <a:pt x="3246" y="498"/>
                  </a:lnTo>
                  <a:lnTo>
                    <a:pt x="3251" y="498"/>
                  </a:lnTo>
                  <a:lnTo>
                    <a:pt x="3251" y="503"/>
                  </a:lnTo>
                  <a:lnTo>
                    <a:pt x="3255" y="503"/>
                  </a:lnTo>
                  <a:lnTo>
                    <a:pt x="3260" y="503"/>
                  </a:lnTo>
                  <a:lnTo>
                    <a:pt x="3260" y="498"/>
                  </a:lnTo>
                  <a:lnTo>
                    <a:pt x="3265" y="498"/>
                  </a:lnTo>
                  <a:lnTo>
                    <a:pt x="3270" y="493"/>
                  </a:lnTo>
                  <a:lnTo>
                    <a:pt x="3275" y="498"/>
                  </a:lnTo>
                  <a:lnTo>
                    <a:pt x="3280" y="498"/>
                  </a:lnTo>
                  <a:lnTo>
                    <a:pt x="3285" y="498"/>
                  </a:lnTo>
                  <a:lnTo>
                    <a:pt x="3294" y="498"/>
                  </a:lnTo>
                  <a:lnTo>
                    <a:pt x="3299" y="503"/>
                  </a:lnTo>
                  <a:lnTo>
                    <a:pt x="3309" y="503"/>
                  </a:lnTo>
                  <a:lnTo>
                    <a:pt x="3319" y="508"/>
                  </a:lnTo>
                  <a:lnTo>
                    <a:pt x="3324" y="508"/>
                  </a:lnTo>
                  <a:lnTo>
                    <a:pt x="3329" y="513"/>
                  </a:lnTo>
                  <a:lnTo>
                    <a:pt x="3338" y="518"/>
                  </a:lnTo>
                  <a:lnTo>
                    <a:pt x="3343" y="527"/>
                  </a:lnTo>
                  <a:lnTo>
                    <a:pt x="3353" y="532"/>
                  </a:lnTo>
                  <a:lnTo>
                    <a:pt x="3353" y="537"/>
                  </a:lnTo>
                  <a:lnTo>
                    <a:pt x="3353" y="542"/>
                  </a:lnTo>
                  <a:lnTo>
                    <a:pt x="3353" y="547"/>
                  </a:lnTo>
                  <a:lnTo>
                    <a:pt x="3358" y="547"/>
                  </a:lnTo>
                  <a:lnTo>
                    <a:pt x="3358" y="552"/>
                  </a:lnTo>
                  <a:lnTo>
                    <a:pt x="3363" y="562"/>
                  </a:lnTo>
                  <a:lnTo>
                    <a:pt x="3368" y="566"/>
                  </a:lnTo>
                  <a:lnTo>
                    <a:pt x="3368" y="571"/>
                  </a:lnTo>
                  <a:lnTo>
                    <a:pt x="3373" y="571"/>
                  </a:lnTo>
                  <a:lnTo>
                    <a:pt x="3377" y="571"/>
                  </a:lnTo>
                  <a:lnTo>
                    <a:pt x="3377" y="576"/>
                  </a:lnTo>
                  <a:lnTo>
                    <a:pt x="3382" y="581"/>
                  </a:lnTo>
                  <a:lnTo>
                    <a:pt x="3387" y="581"/>
                  </a:lnTo>
                  <a:lnTo>
                    <a:pt x="3387" y="586"/>
                  </a:lnTo>
                  <a:lnTo>
                    <a:pt x="3392" y="586"/>
                  </a:lnTo>
                  <a:lnTo>
                    <a:pt x="3397" y="586"/>
                  </a:lnTo>
                  <a:lnTo>
                    <a:pt x="3402" y="581"/>
                  </a:lnTo>
                  <a:lnTo>
                    <a:pt x="3407" y="581"/>
                  </a:lnTo>
                  <a:lnTo>
                    <a:pt x="3412" y="586"/>
                  </a:lnTo>
                  <a:lnTo>
                    <a:pt x="3416" y="586"/>
                  </a:lnTo>
                  <a:lnTo>
                    <a:pt x="3421" y="591"/>
                  </a:lnTo>
                  <a:lnTo>
                    <a:pt x="3426" y="591"/>
                  </a:lnTo>
                  <a:lnTo>
                    <a:pt x="3431" y="591"/>
                  </a:lnTo>
                  <a:lnTo>
                    <a:pt x="3436" y="591"/>
                  </a:lnTo>
                  <a:lnTo>
                    <a:pt x="3441" y="591"/>
                  </a:lnTo>
                  <a:lnTo>
                    <a:pt x="3446" y="586"/>
                  </a:lnTo>
                  <a:lnTo>
                    <a:pt x="3451" y="591"/>
                  </a:lnTo>
                  <a:lnTo>
                    <a:pt x="3455" y="591"/>
                  </a:lnTo>
                  <a:lnTo>
                    <a:pt x="3460" y="591"/>
                  </a:lnTo>
                  <a:lnTo>
                    <a:pt x="3465" y="591"/>
                  </a:lnTo>
                  <a:lnTo>
                    <a:pt x="3470" y="591"/>
                  </a:lnTo>
                  <a:lnTo>
                    <a:pt x="3475" y="591"/>
                  </a:lnTo>
                  <a:lnTo>
                    <a:pt x="3480" y="591"/>
                  </a:lnTo>
                  <a:lnTo>
                    <a:pt x="3485" y="591"/>
                  </a:lnTo>
                  <a:lnTo>
                    <a:pt x="3485" y="596"/>
                  </a:lnTo>
                  <a:lnTo>
                    <a:pt x="3490" y="601"/>
                  </a:lnTo>
                  <a:lnTo>
                    <a:pt x="3495" y="601"/>
                  </a:lnTo>
                  <a:lnTo>
                    <a:pt x="3495" y="596"/>
                  </a:lnTo>
                  <a:lnTo>
                    <a:pt x="3499" y="596"/>
                  </a:lnTo>
                  <a:lnTo>
                    <a:pt x="3499" y="601"/>
                  </a:lnTo>
                  <a:lnTo>
                    <a:pt x="3504" y="601"/>
                  </a:lnTo>
                  <a:lnTo>
                    <a:pt x="3509" y="601"/>
                  </a:lnTo>
                  <a:lnTo>
                    <a:pt x="3514" y="601"/>
                  </a:lnTo>
                  <a:lnTo>
                    <a:pt x="3519" y="601"/>
                  </a:lnTo>
                  <a:lnTo>
                    <a:pt x="3524" y="601"/>
                  </a:lnTo>
                  <a:lnTo>
                    <a:pt x="3519" y="615"/>
                  </a:lnTo>
                  <a:lnTo>
                    <a:pt x="3514" y="615"/>
                  </a:lnTo>
                  <a:lnTo>
                    <a:pt x="3514" y="620"/>
                  </a:lnTo>
                  <a:lnTo>
                    <a:pt x="3519" y="620"/>
                  </a:lnTo>
                  <a:lnTo>
                    <a:pt x="3519" y="625"/>
                  </a:lnTo>
                  <a:lnTo>
                    <a:pt x="3519" y="630"/>
                  </a:lnTo>
                  <a:lnTo>
                    <a:pt x="3519" y="635"/>
                  </a:lnTo>
                  <a:lnTo>
                    <a:pt x="3519" y="640"/>
                  </a:lnTo>
                  <a:lnTo>
                    <a:pt x="3519" y="645"/>
                  </a:lnTo>
                  <a:lnTo>
                    <a:pt x="3524" y="645"/>
                  </a:lnTo>
                  <a:lnTo>
                    <a:pt x="3524" y="649"/>
                  </a:lnTo>
                  <a:lnTo>
                    <a:pt x="3524" y="654"/>
                  </a:lnTo>
                  <a:lnTo>
                    <a:pt x="3519" y="654"/>
                  </a:lnTo>
                  <a:lnTo>
                    <a:pt x="3519" y="659"/>
                  </a:lnTo>
                  <a:lnTo>
                    <a:pt x="3519" y="664"/>
                  </a:lnTo>
                  <a:lnTo>
                    <a:pt x="3519" y="669"/>
                  </a:lnTo>
                  <a:lnTo>
                    <a:pt x="3524" y="669"/>
                  </a:lnTo>
                  <a:lnTo>
                    <a:pt x="3529" y="669"/>
                  </a:lnTo>
                  <a:lnTo>
                    <a:pt x="3529" y="674"/>
                  </a:lnTo>
                  <a:lnTo>
                    <a:pt x="3524" y="674"/>
                  </a:lnTo>
                  <a:lnTo>
                    <a:pt x="3529" y="679"/>
                  </a:lnTo>
                  <a:close/>
                </a:path>
              </a:pathLst>
            </a:custGeom>
            <a:gradFill rotWithShape="1">
              <a:gsLst>
                <a:gs pos="0">
                  <a:schemeClr val="accent1">
                    <a:gamma/>
                    <a:tint val="0"/>
                    <a:invGamma/>
                  </a:schemeClr>
                </a:gs>
                <a:gs pos="100000">
                  <a:schemeClr val="accent1">
                    <a:alpha val="39999"/>
                  </a:schemeClr>
                </a:gs>
              </a:gsLst>
              <a:path path="rect">
                <a:fillToRect l="50000" t="50000" r="50000" b="50000"/>
              </a:path>
            </a:gradFill>
            <a:ln w="9525">
              <a:solidFill>
                <a:srgbClr val="FFFF00"/>
              </a:solidFill>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7" name="Freeform 6">
              <a:extLst>
                <a:ext uri="{FF2B5EF4-FFF2-40B4-BE49-F238E27FC236}">
                  <a16:creationId xmlns:a16="http://schemas.microsoft.com/office/drawing/2014/main" id="{B3A68876-79FA-486C-BFFA-7F5BB3F21F56}"/>
                </a:ext>
              </a:extLst>
            </p:cNvPr>
            <p:cNvSpPr>
              <a:spLocks/>
            </p:cNvSpPr>
            <p:nvPr/>
          </p:nvSpPr>
          <p:spPr bwMode="auto">
            <a:xfrm>
              <a:off x="852" y="5777"/>
              <a:ext cx="16" cy="11"/>
            </a:xfrm>
            <a:custGeom>
              <a:avLst/>
              <a:gdLst/>
              <a:ahLst/>
              <a:cxnLst>
                <a:cxn ang="0">
                  <a:pos x="39" y="20"/>
                </a:cxn>
                <a:cxn ang="0">
                  <a:pos x="39" y="15"/>
                </a:cxn>
                <a:cxn ang="0">
                  <a:pos x="39" y="10"/>
                </a:cxn>
                <a:cxn ang="0">
                  <a:pos x="34"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20" y="39"/>
                  </a:lnTo>
                  <a:lnTo>
                    <a:pt x="20" y="39"/>
                  </a:lnTo>
                  <a:lnTo>
                    <a:pt x="25" y="39"/>
                  </a:lnTo>
                  <a:lnTo>
                    <a:pt x="30" y="39"/>
                  </a:lnTo>
                  <a:lnTo>
                    <a:pt x="30"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8" name="Freeform 7">
              <a:extLst>
                <a:ext uri="{FF2B5EF4-FFF2-40B4-BE49-F238E27FC236}">
                  <a16:creationId xmlns:a16="http://schemas.microsoft.com/office/drawing/2014/main" id="{D19B461C-09DF-4903-B355-77DCB6379B31}"/>
                </a:ext>
              </a:extLst>
            </p:cNvPr>
            <p:cNvSpPr>
              <a:spLocks/>
            </p:cNvSpPr>
            <p:nvPr/>
          </p:nvSpPr>
          <p:spPr bwMode="auto">
            <a:xfrm>
              <a:off x="910" y="5994"/>
              <a:ext cx="12"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9" y="0"/>
                </a:cxn>
                <a:cxn ang="0">
                  <a:pos x="9" y="5"/>
                </a:cxn>
                <a:cxn ang="0">
                  <a:pos x="4" y="10"/>
                </a:cxn>
                <a:cxn ang="0">
                  <a:pos x="0" y="10"/>
                </a:cxn>
                <a:cxn ang="0">
                  <a:pos x="0" y="15"/>
                </a:cxn>
                <a:cxn ang="0">
                  <a:pos x="0" y="20"/>
                </a:cxn>
                <a:cxn ang="0">
                  <a:pos x="0" y="20"/>
                </a:cxn>
                <a:cxn ang="0">
                  <a:pos x="0" y="24"/>
                </a:cxn>
                <a:cxn ang="0">
                  <a:pos x="0" y="29"/>
                </a:cxn>
                <a:cxn ang="0">
                  <a:pos x="4" y="29"/>
                </a:cxn>
                <a:cxn ang="0">
                  <a:pos x="9" y="34"/>
                </a:cxn>
                <a:cxn ang="0">
                  <a:pos x="9" y="39"/>
                </a:cxn>
                <a:cxn ang="0">
                  <a:pos x="14" y="39"/>
                </a:cxn>
                <a:cxn ang="0">
                  <a:pos x="19" y="39"/>
                </a:cxn>
                <a:cxn ang="0">
                  <a:pos x="19" y="39"/>
                </a:cxn>
                <a:cxn ang="0">
                  <a:pos x="24" y="39"/>
                </a:cxn>
                <a:cxn ang="0">
                  <a:pos x="29" y="39"/>
                </a:cxn>
                <a:cxn ang="0">
                  <a:pos x="29"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9" y="0"/>
                  </a:lnTo>
                  <a:lnTo>
                    <a:pt x="9" y="5"/>
                  </a:lnTo>
                  <a:lnTo>
                    <a:pt x="4" y="10"/>
                  </a:lnTo>
                  <a:lnTo>
                    <a:pt x="0" y="10"/>
                  </a:lnTo>
                  <a:lnTo>
                    <a:pt x="0" y="15"/>
                  </a:lnTo>
                  <a:lnTo>
                    <a:pt x="0" y="20"/>
                  </a:lnTo>
                  <a:lnTo>
                    <a:pt x="0" y="20"/>
                  </a:lnTo>
                  <a:lnTo>
                    <a:pt x="0" y="24"/>
                  </a:lnTo>
                  <a:lnTo>
                    <a:pt x="0" y="29"/>
                  </a:lnTo>
                  <a:lnTo>
                    <a:pt x="4" y="29"/>
                  </a:lnTo>
                  <a:lnTo>
                    <a:pt x="9" y="34"/>
                  </a:lnTo>
                  <a:lnTo>
                    <a:pt x="9" y="39"/>
                  </a:lnTo>
                  <a:lnTo>
                    <a:pt x="14" y="39"/>
                  </a:lnTo>
                  <a:lnTo>
                    <a:pt x="19" y="39"/>
                  </a:lnTo>
                  <a:lnTo>
                    <a:pt x="19" y="39"/>
                  </a:lnTo>
                  <a:lnTo>
                    <a:pt x="24" y="39"/>
                  </a:lnTo>
                  <a:lnTo>
                    <a:pt x="29" y="39"/>
                  </a:lnTo>
                  <a:lnTo>
                    <a:pt x="29"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9" name="Freeform 8">
              <a:extLst>
                <a:ext uri="{FF2B5EF4-FFF2-40B4-BE49-F238E27FC236}">
                  <a16:creationId xmlns:a16="http://schemas.microsoft.com/office/drawing/2014/main" id="{62C6B326-5AC0-4409-9500-FFE89378D60F}"/>
                </a:ext>
              </a:extLst>
            </p:cNvPr>
            <p:cNvSpPr>
              <a:spLocks/>
            </p:cNvSpPr>
            <p:nvPr/>
          </p:nvSpPr>
          <p:spPr bwMode="auto">
            <a:xfrm>
              <a:off x="910" y="5989"/>
              <a:ext cx="12"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9" y="0"/>
                </a:cxn>
                <a:cxn ang="0">
                  <a:pos x="9" y="5"/>
                </a:cxn>
                <a:cxn ang="0">
                  <a:pos x="4" y="10"/>
                </a:cxn>
                <a:cxn ang="0">
                  <a:pos x="0" y="10"/>
                </a:cxn>
                <a:cxn ang="0">
                  <a:pos x="0" y="15"/>
                </a:cxn>
                <a:cxn ang="0">
                  <a:pos x="0" y="20"/>
                </a:cxn>
                <a:cxn ang="0">
                  <a:pos x="0" y="20"/>
                </a:cxn>
                <a:cxn ang="0">
                  <a:pos x="0" y="25"/>
                </a:cxn>
                <a:cxn ang="0">
                  <a:pos x="0" y="30"/>
                </a:cxn>
                <a:cxn ang="0">
                  <a:pos x="4" y="30"/>
                </a:cxn>
                <a:cxn ang="0">
                  <a:pos x="9" y="35"/>
                </a:cxn>
                <a:cxn ang="0">
                  <a:pos x="9" y="39"/>
                </a:cxn>
                <a:cxn ang="0">
                  <a:pos x="14" y="39"/>
                </a:cxn>
                <a:cxn ang="0">
                  <a:pos x="19" y="39"/>
                </a:cxn>
                <a:cxn ang="0">
                  <a:pos x="19" y="39"/>
                </a:cxn>
                <a:cxn ang="0">
                  <a:pos x="24" y="39"/>
                </a:cxn>
                <a:cxn ang="0">
                  <a:pos x="29" y="39"/>
                </a:cxn>
                <a:cxn ang="0">
                  <a:pos x="29" y="35"/>
                </a:cxn>
                <a:cxn ang="0">
                  <a:pos x="34" y="30"/>
                </a:cxn>
                <a:cxn ang="0">
                  <a:pos x="39" y="30"/>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9" y="0"/>
                  </a:lnTo>
                  <a:lnTo>
                    <a:pt x="9" y="5"/>
                  </a:lnTo>
                  <a:lnTo>
                    <a:pt x="4" y="10"/>
                  </a:lnTo>
                  <a:lnTo>
                    <a:pt x="0" y="10"/>
                  </a:lnTo>
                  <a:lnTo>
                    <a:pt x="0" y="15"/>
                  </a:lnTo>
                  <a:lnTo>
                    <a:pt x="0" y="20"/>
                  </a:lnTo>
                  <a:lnTo>
                    <a:pt x="0" y="20"/>
                  </a:lnTo>
                  <a:lnTo>
                    <a:pt x="0" y="25"/>
                  </a:lnTo>
                  <a:lnTo>
                    <a:pt x="0" y="30"/>
                  </a:lnTo>
                  <a:lnTo>
                    <a:pt x="4" y="30"/>
                  </a:lnTo>
                  <a:lnTo>
                    <a:pt x="9" y="35"/>
                  </a:lnTo>
                  <a:lnTo>
                    <a:pt x="9" y="39"/>
                  </a:lnTo>
                  <a:lnTo>
                    <a:pt x="14" y="39"/>
                  </a:lnTo>
                  <a:lnTo>
                    <a:pt x="19" y="39"/>
                  </a:lnTo>
                  <a:lnTo>
                    <a:pt x="19" y="39"/>
                  </a:lnTo>
                  <a:lnTo>
                    <a:pt x="24" y="39"/>
                  </a:lnTo>
                  <a:lnTo>
                    <a:pt x="29" y="39"/>
                  </a:lnTo>
                  <a:lnTo>
                    <a:pt x="29" y="35"/>
                  </a:lnTo>
                  <a:lnTo>
                    <a:pt x="34"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0" name="Freeform 9">
              <a:extLst>
                <a:ext uri="{FF2B5EF4-FFF2-40B4-BE49-F238E27FC236}">
                  <a16:creationId xmlns:a16="http://schemas.microsoft.com/office/drawing/2014/main" id="{198F8B66-7A7F-4BBB-85AF-270B863D028C}"/>
                </a:ext>
              </a:extLst>
            </p:cNvPr>
            <p:cNvSpPr>
              <a:spLocks/>
            </p:cNvSpPr>
            <p:nvPr/>
          </p:nvSpPr>
          <p:spPr bwMode="auto">
            <a:xfrm>
              <a:off x="910" y="5992"/>
              <a:ext cx="12"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9" y="0"/>
                </a:cxn>
                <a:cxn ang="0">
                  <a:pos x="9" y="5"/>
                </a:cxn>
                <a:cxn ang="0">
                  <a:pos x="4" y="10"/>
                </a:cxn>
                <a:cxn ang="0">
                  <a:pos x="0" y="10"/>
                </a:cxn>
                <a:cxn ang="0">
                  <a:pos x="0" y="15"/>
                </a:cxn>
                <a:cxn ang="0">
                  <a:pos x="0" y="20"/>
                </a:cxn>
                <a:cxn ang="0">
                  <a:pos x="0" y="20"/>
                </a:cxn>
                <a:cxn ang="0">
                  <a:pos x="0" y="25"/>
                </a:cxn>
                <a:cxn ang="0">
                  <a:pos x="0" y="29"/>
                </a:cxn>
                <a:cxn ang="0">
                  <a:pos x="4" y="29"/>
                </a:cxn>
                <a:cxn ang="0">
                  <a:pos x="9" y="34"/>
                </a:cxn>
                <a:cxn ang="0">
                  <a:pos x="9" y="39"/>
                </a:cxn>
                <a:cxn ang="0">
                  <a:pos x="14" y="39"/>
                </a:cxn>
                <a:cxn ang="0">
                  <a:pos x="19" y="39"/>
                </a:cxn>
                <a:cxn ang="0">
                  <a:pos x="19" y="39"/>
                </a:cxn>
                <a:cxn ang="0">
                  <a:pos x="24" y="39"/>
                </a:cxn>
                <a:cxn ang="0">
                  <a:pos x="29" y="39"/>
                </a:cxn>
                <a:cxn ang="0">
                  <a:pos x="29"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9" y="0"/>
                  </a:lnTo>
                  <a:lnTo>
                    <a:pt x="9" y="5"/>
                  </a:lnTo>
                  <a:lnTo>
                    <a:pt x="4" y="10"/>
                  </a:lnTo>
                  <a:lnTo>
                    <a:pt x="0" y="10"/>
                  </a:lnTo>
                  <a:lnTo>
                    <a:pt x="0" y="15"/>
                  </a:lnTo>
                  <a:lnTo>
                    <a:pt x="0" y="20"/>
                  </a:lnTo>
                  <a:lnTo>
                    <a:pt x="0" y="20"/>
                  </a:lnTo>
                  <a:lnTo>
                    <a:pt x="0" y="25"/>
                  </a:lnTo>
                  <a:lnTo>
                    <a:pt x="0" y="29"/>
                  </a:lnTo>
                  <a:lnTo>
                    <a:pt x="4" y="29"/>
                  </a:lnTo>
                  <a:lnTo>
                    <a:pt x="9" y="34"/>
                  </a:lnTo>
                  <a:lnTo>
                    <a:pt x="9" y="39"/>
                  </a:lnTo>
                  <a:lnTo>
                    <a:pt x="14" y="39"/>
                  </a:lnTo>
                  <a:lnTo>
                    <a:pt x="19" y="39"/>
                  </a:lnTo>
                  <a:lnTo>
                    <a:pt x="19" y="39"/>
                  </a:lnTo>
                  <a:lnTo>
                    <a:pt x="24" y="39"/>
                  </a:lnTo>
                  <a:lnTo>
                    <a:pt x="29" y="39"/>
                  </a:lnTo>
                  <a:lnTo>
                    <a:pt x="29"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1" name="Freeform 10">
              <a:extLst>
                <a:ext uri="{FF2B5EF4-FFF2-40B4-BE49-F238E27FC236}">
                  <a16:creationId xmlns:a16="http://schemas.microsoft.com/office/drawing/2014/main" id="{22EB24B0-4BFA-427E-85FB-87B45701EFFD}"/>
                </a:ext>
              </a:extLst>
            </p:cNvPr>
            <p:cNvSpPr>
              <a:spLocks/>
            </p:cNvSpPr>
            <p:nvPr/>
          </p:nvSpPr>
          <p:spPr bwMode="auto">
            <a:xfrm>
              <a:off x="912" y="5992"/>
              <a:ext cx="12" cy="12"/>
            </a:xfrm>
            <a:custGeom>
              <a:avLst/>
              <a:gdLst/>
              <a:ahLst/>
              <a:cxnLst>
                <a:cxn ang="0">
                  <a:pos x="40" y="20"/>
                </a:cxn>
                <a:cxn ang="0">
                  <a:pos x="40" y="15"/>
                </a:cxn>
                <a:cxn ang="0">
                  <a:pos x="40"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5" y="29"/>
                </a:cxn>
                <a:cxn ang="0">
                  <a:pos x="40" y="29"/>
                </a:cxn>
                <a:cxn ang="0">
                  <a:pos x="40" y="25"/>
                </a:cxn>
                <a:cxn ang="0">
                  <a:pos x="40" y="20"/>
                </a:cxn>
                <a:cxn ang="0">
                  <a:pos x="40" y="20"/>
                </a:cxn>
              </a:cxnLst>
              <a:rect l="0" t="0" r="r" b="b"/>
              <a:pathLst>
                <a:path w="40" h="39">
                  <a:moveTo>
                    <a:pt x="40" y="20"/>
                  </a:moveTo>
                  <a:lnTo>
                    <a:pt x="40" y="15"/>
                  </a:lnTo>
                  <a:lnTo>
                    <a:pt x="40"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5" y="39"/>
                  </a:lnTo>
                  <a:lnTo>
                    <a:pt x="20" y="39"/>
                  </a:lnTo>
                  <a:lnTo>
                    <a:pt x="20" y="39"/>
                  </a:lnTo>
                  <a:lnTo>
                    <a:pt x="25" y="39"/>
                  </a:lnTo>
                  <a:lnTo>
                    <a:pt x="30" y="39"/>
                  </a:lnTo>
                  <a:lnTo>
                    <a:pt x="30" y="34"/>
                  </a:lnTo>
                  <a:lnTo>
                    <a:pt x="35" y="29"/>
                  </a:lnTo>
                  <a:lnTo>
                    <a:pt x="40" y="29"/>
                  </a:lnTo>
                  <a:lnTo>
                    <a:pt x="40" y="25"/>
                  </a:lnTo>
                  <a:lnTo>
                    <a:pt x="40" y="20"/>
                  </a:lnTo>
                  <a:lnTo>
                    <a:pt x="40"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2" name="Freeform 11">
              <a:extLst>
                <a:ext uri="{FF2B5EF4-FFF2-40B4-BE49-F238E27FC236}">
                  <a16:creationId xmlns:a16="http://schemas.microsoft.com/office/drawing/2014/main" id="{B000BF77-1F52-4F02-8C71-A1E1A2DB1676}"/>
                </a:ext>
              </a:extLst>
            </p:cNvPr>
            <p:cNvSpPr>
              <a:spLocks/>
            </p:cNvSpPr>
            <p:nvPr/>
          </p:nvSpPr>
          <p:spPr bwMode="auto">
            <a:xfrm>
              <a:off x="910" y="5992"/>
              <a:ext cx="12"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9" y="0"/>
                </a:cxn>
                <a:cxn ang="0">
                  <a:pos x="9" y="5"/>
                </a:cxn>
                <a:cxn ang="0">
                  <a:pos x="4" y="10"/>
                </a:cxn>
                <a:cxn ang="0">
                  <a:pos x="0" y="10"/>
                </a:cxn>
                <a:cxn ang="0">
                  <a:pos x="0" y="15"/>
                </a:cxn>
                <a:cxn ang="0">
                  <a:pos x="0" y="20"/>
                </a:cxn>
                <a:cxn ang="0">
                  <a:pos x="0" y="20"/>
                </a:cxn>
                <a:cxn ang="0">
                  <a:pos x="0" y="25"/>
                </a:cxn>
                <a:cxn ang="0">
                  <a:pos x="0" y="29"/>
                </a:cxn>
                <a:cxn ang="0">
                  <a:pos x="4" y="29"/>
                </a:cxn>
                <a:cxn ang="0">
                  <a:pos x="9" y="34"/>
                </a:cxn>
                <a:cxn ang="0">
                  <a:pos x="9" y="39"/>
                </a:cxn>
                <a:cxn ang="0">
                  <a:pos x="14" y="39"/>
                </a:cxn>
                <a:cxn ang="0">
                  <a:pos x="19" y="39"/>
                </a:cxn>
                <a:cxn ang="0">
                  <a:pos x="19" y="39"/>
                </a:cxn>
                <a:cxn ang="0">
                  <a:pos x="24" y="39"/>
                </a:cxn>
                <a:cxn ang="0">
                  <a:pos x="29" y="39"/>
                </a:cxn>
                <a:cxn ang="0">
                  <a:pos x="29"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9" y="0"/>
                  </a:lnTo>
                  <a:lnTo>
                    <a:pt x="9" y="5"/>
                  </a:lnTo>
                  <a:lnTo>
                    <a:pt x="4" y="10"/>
                  </a:lnTo>
                  <a:lnTo>
                    <a:pt x="0" y="10"/>
                  </a:lnTo>
                  <a:lnTo>
                    <a:pt x="0" y="15"/>
                  </a:lnTo>
                  <a:lnTo>
                    <a:pt x="0" y="20"/>
                  </a:lnTo>
                  <a:lnTo>
                    <a:pt x="0" y="20"/>
                  </a:lnTo>
                  <a:lnTo>
                    <a:pt x="0" y="25"/>
                  </a:lnTo>
                  <a:lnTo>
                    <a:pt x="0" y="29"/>
                  </a:lnTo>
                  <a:lnTo>
                    <a:pt x="4" y="29"/>
                  </a:lnTo>
                  <a:lnTo>
                    <a:pt x="9" y="34"/>
                  </a:lnTo>
                  <a:lnTo>
                    <a:pt x="9" y="39"/>
                  </a:lnTo>
                  <a:lnTo>
                    <a:pt x="14" y="39"/>
                  </a:lnTo>
                  <a:lnTo>
                    <a:pt x="19" y="39"/>
                  </a:lnTo>
                  <a:lnTo>
                    <a:pt x="19" y="39"/>
                  </a:lnTo>
                  <a:lnTo>
                    <a:pt x="24" y="39"/>
                  </a:lnTo>
                  <a:lnTo>
                    <a:pt x="29" y="39"/>
                  </a:lnTo>
                  <a:lnTo>
                    <a:pt x="29"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3" name="Freeform 12">
              <a:extLst>
                <a:ext uri="{FF2B5EF4-FFF2-40B4-BE49-F238E27FC236}">
                  <a16:creationId xmlns:a16="http://schemas.microsoft.com/office/drawing/2014/main" id="{6C7A6083-32BF-4450-88D9-9C86282E4279}"/>
                </a:ext>
              </a:extLst>
            </p:cNvPr>
            <p:cNvSpPr>
              <a:spLocks/>
            </p:cNvSpPr>
            <p:nvPr/>
          </p:nvSpPr>
          <p:spPr bwMode="auto">
            <a:xfrm>
              <a:off x="912" y="5992"/>
              <a:ext cx="12" cy="12"/>
            </a:xfrm>
            <a:custGeom>
              <a:avLst/>
              <a:gdLst/>
              <a:ahLst/>
              <a:cxnLst>
                <a:cxn ang="0">
                  <a:pos x="40" y="20"/>
                </a:cxn>
                <a:cxn ang="0">
                  <a:pos x="40" y="15"/>
                </a:cxn>
                <a:cxn ang="0">
                  <a:pos x="40"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5" y="29"/>
                </a:cxn>
                <a:cxn ang="0">
                  <a:pos x="40" y="29"/>
                </a:cxn>
                <a:cxn ang="0">
                  <a:pos x="40" y="25"/>
                </a:cxn>
                <a:cxn ang="0">
                  <a:pos x="40" y="20"/>
                </a:cxn>
                <a:cxn ang="0">
                  <a:pos x="40" y="20"/>
                </a:cxn>
              </a:cxnLst>
              <a:rect l="0" t="0" r="r" b="b"/>
              <a:pathLst>
                <a:path w="40" h="39">
                  <a:moveTo>
                    <a:pt x="40" y="20"/>
                  </a:moveTo>
                  <a:lnTo>
                    <a:pt x="40" y="15"/>
                  </a:lnTo>
                  <a:lnTo>
                    <a:pt x="40"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5" y="39"/>
                  </a:lnTo>
                  <a:lnTo>
                    <a:pt x="20" y="39"/>
                  </a:lnTo>
                  <a:lnTo>
                    <a:pt x="20" y="39"/>
                  </a:lnTo>
                  <a:lnTo>
                    <a:pt x="25" y="39"/>
                  </a:lnTo>
                  <a:lnTo>
                    <a:pt x="30" y="39"/>
                  </a:lnTo>
                  <a:lnTo>
                    <a:pt x="30" y="34"/>
                  </a:lnTo>
                  <a:lnTo>
                    <a:pt x="35" y="29"/>
                  </a:lnTo>
                  <a:lnTo>
                    <a:pt x="40" y="29"/>
                  </a:lnTo>
                  <a:lnTo>
                    <a:pt x="40" y="25"/>
                  </a:lnTo>
                  <a:lnTo>
                    <a:pt x="40" y="20"/>
                  </a:lnTo>
                  <a:lnTo>
                    <a:pt x="40"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4" name="Freeform 13">
              <a:extLst>
                <a:ext uri="{FF2B5EF4-FFF2-40B4-BE49-F238E27FC236}">
                  <a16:creationId xmlns:a16="http://schemas.microsoft.com/office/drawing/2014/main" id="{8B56A5EE-DFBE-4D5D-AA2E-FED7DB2ACE53}"/>
                </a:ext>
              </a:extLst>
            </p:cNvPr>
            <p:cNvSpPr>
              <a:spLocks/>
            </p:cNvSpPr>
            <p:nvPr/>
          </p:nvSpPr>
          <p:spPr bwMode="auto">
            <a:xfrm>
              <a:off x="982" y="6016"/>
              <a:ext cx="12" cy="12"/>
            </a:xfrm>
            <a:custGeom>
              <a:avLst/>
              <a:gdLst/>
              <a:ahLst/>
              <a:cxnLst>
                <a:cxn ang="0">
                  <a:pos x="39" y="20"/>
                </a:cxn>
                <a:cxn ang="0">
                  <a:pos x="39" y="15"/>
                </a:cxn>
                <a:cxn ang="0">
                  <a:pos x="39" y="10"/>
                </a:cxn>
                <a:cxn ang="0">
                  <a:pos x="34" y="10"/>
                </a:cxn>
                <a:cxn ang="0">
                  <a:pos x="29" y="5"/>
                </a:cxn>
                <a:cxn ang="0">
                  <a:pos x="29" y="0"/>
                </a:cxn>
                <a:cxn ang="0">
                  <a:pos x="24"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30"/>
                </a:cxn>
                <a:cxn ang="0">
                  <a:pos x="5" y="30"/>
                </a:cxn>
                <a:cxn ang="0">
                  <a:pos x="10" y="34"/>
                </a:cxn>
                <a:cxn ang="0">
                  <a:pos x="10" y="39"/>
                </a:cxn>
                <a:cxn ang="0">
                  <a:pos x="15" y="39"/>
                </a:cxn>
                <a:cxn ang="0">
                  <a:pos x="20" y="39"/>
                </a:cxn>
                <a:cxn ang="0">
                  <a:pos x="20" y="39"/>
                </a:cxn>
                <a:cxn ang="0">
                  <a:pos x="24" y="39"/>
                </a:cxn>
                <a:cxn ang="0">
                  <a:pos x="29" y="39"/>
                </a:cxn>
                <a:cxn ang="0">
                  <a:pos x="29" y="34"/>
                </a:cxn>
                <a:cxn ang="0">
                  <a:pos x="34" y="30"/>
                </a:cxn>
                <a:cxn ang="0">
                  <a:pos x="39" y="30"/>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20" y="0"/>
                  </a:lnTo>
                  <a:lnTo>
                    <a:pt x="20" y="0"/>
                  </a:lnTo>
                  <a:lnTo>
                    <a:pt x="15" y="0"/>
                  </a:lnTo>
                  <a:lnTo>
                    <a:pt x="10" y="0"/>
                  </a:lnTo>
                  <a:lnTo>
                    <a:pt x="10" y="5"/>
                  </a:lnTo>
                  <a:lnTo>
                    <a:pt x="5" y="10"/>
                  </a:lnTo>
                  <a:lnTo>
                    <a:pt x="0" y="10"/>
                  </a:lnTo>
                  <a:lnTo>
                    <a:pt x="0" y="15"/>
                  </a:lnTo>
                  <a:lnTo>
                    <a:pt x="0" y="20"/>
                  </a:lnTo>
                  <a:lnTo>
                    <a:pt x="0" y="20"/>
                  </a:lnTo>
                  <a:lnTo>
                    <a:pt x="0" y="25"/>
                  </a:lnTo>
                  <a:lnTo>
                    <a:pt x="0" y="30"/>
                  </a:lnTo>
                  <a:lnTo>
                    <a:pt x="5" y="30"/>
                  </a:lnTo>
                  <a:lnTo>
                    <a:pt x="10" y="34"/>
                  </a:lnTo>
                  <a:lnTo>
                    <a:pt x="10" y="39"/>
                  </a:lnTo>
                  <a:lnTo>
                    <a:pt x="15" y="39"/>
                  </a:lnTo>
                  <a:lnTo>
                    <a:pt x="20" y="39"/>
                  </a:lnTo>
                  <a:lnTo>
                    <a:pt x="20" y="39"/>
                  </a:lnTo>
                  <a:lnTo>
                    <a:pt x="24" y="39"/>
                  </a:lnTo>
                  <a:lnTo>
                    <a:pt x="29" y="39"/>
                  </a:lnTo>
                  <a:lnTo>
                    <a:pt x="29" y="34"/>
                  </a:lnTo>
                  <a:lnTo>
                    <a:pt x="34"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5" name="Freeform 14">
              <a:extLst>
                <a:ext uri="{FF2B5EF4-FFF2-40B4-BE49-F238E27FC236}">
                  <a16:creationId xmlns:a16="http://schemas.microsoft.com/office/drawing/2014/main" id="{1B3E3B81-6D0E-40CE-A49F-38BC06D87D5E}"/>
                </a:ext>
              </a:extLst>
            </p:cNvPr>
            <p:cNvSpPr>
              <a:spLocks/>
            </p:cNvSpPr>
            <p:nvPr/>
          </p:nvSpPr>
          <p:spPr bwMode="auto">
            <a:xfrm>
              <a:off x="965" y="6017"/>
              <a:ext cx="12" cy="12"/>
            </a:xfrm>
            <a:custGeom>
              <a:avLst/>
              <a:gdLst/>
              <a:ahLst/>
              <a:cxnLst>
                <a:cxn ang="0">
                  <a:pos x="39" y="20"/>
                </a:cxn>
                <a:cxn ang="0">
                  <a:pos x="39" y="15"/>
                </a:cxn>
                <a:cxn ang="0">
                  <a:pos x="39" y="10"/>
                </a:cxn>
                <a:cxn ang="0">
                  <a:pos x="34"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5" y="39"/>
                  </a:lnTo>
                  <a:lnTo>
                    <a:pt x="20" y="39"/>
                  </a:lnTo>
                  <a:lnTo>
                    <a:pt x="20" y="39"/>
                  </a:lnTo>
                  <a:lnTo>
                    <a:pt x="25" y="39"/>
                  </a:lnTo>
                  <a:lnTo>
                    <a:pt x="30" y="39"/>
                  </a:lnTo>
                  <a:lnTo>
                    <a:pt x="30"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6" name="Freeform 15">
              <a:extLst>
                <a:ext uri="{FF2B5EF4-FFF2-40B4-BE49-F238E27FC236}">
                  <a16:creationId xmlns:a16="http://schemas.microsoft.com/office/drawing/2014/main" id="{40A57C9A-B489-49EC-9DC2-C0D9C62E2F0F}"/>
                </a:ext>
              </a:extLst>
            </p:cNvPr>
            <p:cNvSpPr>
              <a:spLocks/>
            </p:cNvSpPr>
            <p:nvPr/>
          </p:nvSpPr>
          <p:spPr bwMode="auto">
            <a:xfrm>
              <a:off x="977" y="6016"/>
              <a:ext cx="12" cy="12"/>
            </a:xfrm>
            <a:custGeom>
              <a:avLst/>
              <a:gdLst/>
              <a:ahLst/>
              <a:cxnLst>
                <a:cxn ang="0">
                  <a:pos x="39" y="20"/>
                </a:cxn>
                <a:cxn ang="0">
                  <a:pos x="39" y="15"/>
                </a:cxn>
                <a:cxn ang="0">
                  <a:pos x="39"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30"/>
                </a:cxn>
                <a:cxn ang="0">
                  <a:pos x="5" y="30"/>
                </a:cxn>
                <a:cxn ang="0">
                  <a:pos x="10" y="34"/>
                </a:cxn>
                <a:cxn ang="0">
                  <a:pos x="10" y="39"/>
                </a:cxn>
                <a:cxn ang="0">
                  <a:pos x="15" y="39"/>
                </a:cxn>
                <a:cxn ang="0">
                  <a:pos x="20" y="39"/>
                </a:cxn>
                <a:cxn ang="0">
                  <a:pos x="20" y="39"/>
                </a:cxn>
                <a:cxn ang="0">
                  <a:pos x="25" y="39"/>
                </a:cxn>
                <a:cxn ang="0">
                  <a:pos x="30" y="39"/>
                </a:cxn>
                <a:cxn ang="0">
                  <a:pos x="30" y="34"/>
                </a:cxn>
                <a:cxn ang="0">
                  <a:pos x="35" y="30"/>
                </a:cxn>
                <a:cxn ang="0">
                  <a:pos x="39" y="30"/>
                </a:cxn>
                <a:cxn ang="0">
                  <a:pos x="39" y="25"/>
                </a:cxn>
                <a:cxn ang="0">
                  <a:pos x="39" y="20"/>
                </a:cxn>
                <a:cxn ang="0">
                  <a:pos x="39" y="20"/>
                </a:cxn>
              </a:cxnLst>
              <a:rect l="0" t="0" r="r" b="b"/>
              <a:pathLst>
                <a:path w="39" h="39">
                  <a:moveTo>
                    <a:pt x="39" y="20"/>
                  </a:moveTo>
                  <a:lnTo>
                    <a:pt x="39" y="15"/>
                  </a:lnTo>
                  <a:lnTo>
                    <a:pt x="39"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5"/>
                  </a:lnTo>
                  <a:lnTo>
                    <a:pt x="0" y="30"/>
                  </a:lnTo>
                  <a:lnTo>
                    <a:pt x="5" y="30"/>
                  </a:lnTo>
                  <a:lnTo>
                    <a:pt x="10" y="34"/>
                  </a:lnTo>
                  <a:lnTo>
                    <a:pt x="10" y="39"/>
                  </a:lnTo>
                  <a:lnTo>
                    <a:pt x="15" y="39"/>
                  </a:lnTo>
                  <a:lnTo>
                    <a:pt x="20" y="39"/>
                  </a:lnTo>
                  <a:lnTo>
                    <a:pt x="20" y="39"/>
                  </a:lnTo>
                  <a:lnTo>
                    <a:pt x="25" y="39"/>
                  </a:lnTo>
                  <a:lnTo>
                    <a:pt x="30" y="39"/>
                  </a:lnTo>
                  <a:lnTo>
                    <a:pt x="30" y="34"/>
                  </a:lnTo>
                  <a:lnTo>
                    <a:pt x="35"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7" name="Freeform 16">
              <a:extLst>
                <a:ext uri="{FF2B5EF4-FFF2-40B4-BE49-F238E27FC236}">
                  <a16:creationId xmlns:a16="http://schemas.microsoft.com/office/drawing/2014/main" id="{6FE21C2C-6E82-4878-92E5-632242C3689D}"/>
                </a:ext>
              </a:extLst>
            </p:cNvPr>
            <p:cNvSpPr>
              <a:spLocks/>
            </p:cNvSpPr>
            <p:nvPr/>
          </p:nvSpPr>
          <p:spPr bwMode="auto">
            <a:xfrm>
              <a:off x="1019" y="6058"/>
              <a:ext cx="17" cy="12"/>
            </a:xfrm>
            <a:custGeom>
              <a:avLst/>
              <a:gdLst/>
              <a:ahLst/>
              <a:cxnLst>
                <a:cxn ang="0">
                  <a:pos x="39" y="20"/>
                </a:cxn>
                <a:cxn ang="0">
                  <a:pos x="39" y="15"/>
                </a:cxn>
                <a:cxn ang="0">
                  <a:pos x="39" y="10"/>
                </a:cxn>
                <a:cxn ang="0">
                  <a:pos x="34" y="10"/>
                </a:cxn>
                <a:cxn ang="0">
                  <a:pos x="29" y="5"/>
                </a:cxn>
                <a:cxn ang="0">
                  <a:pos x="29"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20" y="39"/>
                </a:cxn>
                <a:cxn ang="0">
                  <a:pos x="20" y="39"/>
                </a:cxn>
                <a:cxn ang="0">
                  <a:pos x="25" y="39"/>
                </a:cxn>
                <a:cxn ang="0">
                  <a:pos x="29" y="39"/>
                </a:cxn>
                <a:cxn ang="0">
                  <a:pos x="29"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29" y="5"/>
                  </a:lnTo>
                  <a:lnTo>
                    <a:pt x="29" y="0"/>
                  </a:lnTo>
                  <a:lnTo>
                    <a:pt x="25" y="0"/>
                  </a:lnTo>
                  <a:lnTo>
                    <a:pt x="20" y="0"/>
                  </a:lnTo>
                  <a:lnTo>
                    <a:pt x="20"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20" y="39"/>
                  </a:lnTo>
                  <a:lnTo>
                    <a:pt x="20" y="39"/>
                  </a:lnTo>
                  <a:lnTo>
                    <a:pt x="25" y="39"/>
                  </a:lnTo>
                  <a:lnTo>
                    <a:pt x="29" y="39"/>
                  </a:lnTo>
                  <a:lnTo>
                    <a:pt x="29"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8" name="Freeform 17">
              <a:extLst>
                <a:ext uri="{FF2B5EF4-FFF2-40B4-BE49-F238E27FC236}">
                  <a16:creationId xmlns:a16="http://schemas.microsoft.com/office/drawing/2014/main" id="{329BF0D0-4D7D-4516-B3F8-5AE99F1B21A7}"/>
                </a:ext>
              </a:extLst>
            </p:cNvPr>
            <p:cNvSpPr>
              <a:spLocks/>
            </p:cNvSpPr>
            <p:nvPr/>
          </p:nvSpPr>
          <p:spPr bwMode="auto">
            <a:xfrm>
              <a:off x="1227" y="5750"/>
              <a:ext cx="12" cy="11"/>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4" y="39"/>
                </a:cxn>
                <a:cxn ang="0">
                  <a:pos x="19" y="39"/>
                </a:cxn>
                <a:cxn ang="0">
                  <a:pos x="19" y="39"/>
                </a:cxn>
                <a:cxn ang="0">
                  <a:pos x="24" y="39"/>
                </a:cxn>
                <a:cxn ang="0">
                  <a:pos x="29" y="39"/>
                </a:cxn>
                <a:cxn ang="0">
                  <a:pos x="29"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4" y="39"/>
                  </a:lnTo>
                  <a:lnTo>
                    <a:pt x="19" y="39"/>
                  </a:lnTo>
                  <a:lnTo>
                    <a:pt x="19" y="39"/>
                  </a:lnTo>
                  <a:lnTo>
                    <a:pt x="24" y="39"/>
                  </a:lnTo>
                  <a:lnTo>
                    <a:pt x="29" y="39"/>
                  </a:lnTo>
                  <a:lnTo>
                    <a:pt x="29"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29" name="Freeform 18">
              <a:extLst>
                <a:ext uri="{FF2B5EF4-FFF2-40B4-BE49-F238E27FC236}">
                  <a16:creationId xmlns:a16="http://schemas.microsoft.com/office/drawing/2014/main" id="{31081E9F-1AC7-4974-81D3-FD86844B75B3}"/>
                </a:ext>
              </a:extLst>
            </p:cNvPr>
            <p:cNvSpPr>
              <a:spLocks/>
            </p:cNvSpPr>
            <p:nvPr/>
          </p:nvSpPr>
          <p:spPr bwMode="auto">
            <a:xfrm>
              <a:off x="1289" y="6136"/>
              <a:ext cx="14" cy="12"/>
            </a:xfrm>
            <a:custGeom>
              <a:avLst/>
              <a:gdLst/>
              <a:ahLst/>
              <a:cxnLst>
                <a:cxn ang="0">
                  <a:pos x="39" y="19"/>
                </a:cxn>
                <a:cxn ang="0">
                  <a:pos x="39" y="15"/>
                </a:cxn>
                <a:cxn ang="0">
                  <a:pos x="39" y="10"/>
                </a:cxn>
                <a:cxn ang="0">
                  <a:pos x="34" y="10"/>
                </a:cxn>
                <a:cxn ang="0">
                  <a:pos x="29" y="5"/>
                </a:cxn>
                <a:cxn ang="0">
                  <a:pos x="29" y="0"/>
                </a:cxn>
                <a:cxn ang="0">
                  <a:pos x="24" y="0"/>
                </a:cxn>
                <a:cxn ang="0">
                  <a:pos x="19" y="0"/>
                </a:cxn>
                <a:cxn ang="0">
                  <a:pos x="19" y="0"/>
                </a:cxn>
                <a:cxn ang="0">
                  <a:pos x="15" y="0"/>
                </a:cxn>
                <a:cxn ang="0">
                  <a:pos x="10" y="0"/>
                </a:cxn>
                <a:cxn ang="0">
                  <a:pos x="10" y="5"/>
                </a:cxn>
                <a:cxn ang="0">
                  <a:pos x="5" y="10"/>
                </a:cxn>
                <a:cxn ang="0">
                  <a:pos x="0" y="10"/>
                </a:cxn>
                <a:cxn ang="0">
                  <a:pos x="0" y="15"/>
                </a:cxn>
                <a:cxn ang="0">
                  <a:pos x="0" y="19"/>
                </a:cxn>
                <a:cxn ang="0">
                  <a:pos x="0" y="19"/>
                </a:cxn>
                <a:cxn ang="0">
                  <a:pos x="0" y="24"/>
                </a:cxn>
                <a:cxn ang="0">
                  <a:pos x="0" y="29"/>
                </a:cxn>
                <a:cxn ang="0">
                  <a:pos x="5" y="29"/>
                </a:cxn>
                <a:cxn ang="0">
                  <a:pos x="10" y="34"/>
                </a:cxn>
                <a:cxn ang="0">
                  <a:pos x="10" y="39"/>
                </a:cxn>
                <a:cxn ang="0">
                  <a:pos x="15" y="39"/>
                </a:cxn>
                <a:cxn ang="0">
                  <a:pos x="19" y="39"/>
                </a:cxn>
                <a:cxn ang="0">
                  <a:pos x="19" y="39"/>
                </a:cxn>
                <a:cxn ang="0">
                  <a:pos x="24" y="39"/>
                </a:cxn>
                <a:cxn ang="0">
                  <a:pos x="29" y="39"/>
                </a:cxn>
                <a:cxn ang="0">
                  <a:pos x="29" y="34"/>
                </a:cxn>
                <a:cxn ang="0">
                  <a:pos x="34" y="29"/>
                </a:cxn>
                <a:cxn ang="0">
                  <a:pos x="39" y="29"/>
                </a:cxn>
                <a:cxn ang="0">
                  <a:pos x="39" y="24"/>
                </a:cxn>
                <a:cxn ang="0">
                  <a:pos x="39" y="19"/>
                </a:cxn>
                <a:cxn ang="0">
                  <a:pos x="39" y="19"/>
                </a:cxn>
              </a:cxnLst>
              <a:rect l="0" t="0" r="r" b="b"/>
              <a:pathLst>
                <a:path w="39" h="39">
                  <a:moveTo>
                    <a:pt x="39" y="19"/>
                  </a:moveTo>
                  <a:lnTo>
                    <a:pt x="39" y="15"/>
                  </a:lnTo>
                  <a:lnTo>
                    <a:pt x="39" y="10"/>
                  </a:lnTo>
                  <a:lnTo>
                    <a:pt x="34" y="10"/>
                  </a:lnTo>
                  <a:lnTo>
                    <a:pt x="29" y="5"/>
                  </a:lnTo>
                  <a:lnTo>
                    <a:pt x="29" y="0"/>
                  </a:lnTo>
                  <a:lnTo>
                    <a:pt x="24" y="0"/>
                  </a:lnTo>
                  <a:lnTo>
                    <a:pt x="19" y="0"/>
                  </a:lnTo>
                  <a:lnTo>
                    <a:pt x="19" y="0"/>
                  </a:lnTo>
                  <a:lnTo>
                    <a:pt x="15" y="0"/>
                  </a:lnTo>
                  <a:lnTo>
                    <a:pt x="10" y="0"/>
                  </a:lnTo>
                  <a:lnTo>
                    <a:pt x="10" y="5"/>
                  </a:lnTo>
                  <a:lnTo>
                    <a:pt x="5" y="10"/>
                  </a:lnTo>
                  <a:lnTo>
                    <a:pt x="0" y="10"/>
                  </a:lnTo>
                  <a:lnTo>
                    <a:pt x="0" y="15"/>
                  </a:lnTo>
                  <a:lnTo>
                    <a:pt x="0" y="19"/>
                  </a:lnTo>
                  <a:lnTo>
                    <a:pt x="0" y="19"/>
                  </a:lnTo>
                  <a:lnTo>
                    <a:pt x="0" y="24"/>
                  </a:lnTo>
                  <a:lnTo>
                    <a:pt x="0" y="29"/>
                  </a:lnTo>
                  <a:lnTo>
                    <a:pt x="5" y="29"/>
                  </a:lnTo>
                  <a:lnTo>
                    <a:pt x="10" y="34"/>
                  </a:lnTo>
                  <a:lnTo>
                    <a:pt x="10" y="39"/>
                  </a:lnTo>
                  <a:lnTo>
                    <a:pt x="15" y="39"/>
                  </a:lnTo>
                  <a:lnTo>
                    <a:pt x="19" y="39"/>
                  </a:lnTo>
                  <a:lnTo>
                    <a:pt x="19" y="39"/>
                  </a:lnTo>
                  <a:lnTo>
                    <a:pt x="24" y="39"/>
                  </a:lnTo>
                  <a:lnTo>
                    <a:pt x="29" y="39"/>
                  </a:lnTo>
                  <a:lnTo>
                    <a:pt x="29" y="34"/>
                  </a:lnTo>
                  <a:lnTo>
                    <a:pt x="34" y="29"/>
                  </a:lnTo>
                  <a:lnTo>
                    <a:pt x="39" y="29"/>
                  </a:lnTo>
                  <a:lnTo>
                    <a:pt x="39" y="24"/>
                  </a:lnTo>
                  <a:lnTo>
                    <a:pt x="39" y="19"/>
                  </a:lnTo>
                  <a:lnTo>
                    <a:pt x="39" y="19"/>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0" name="Freeform 19">
              <a:extLst>
                <a:ext uri="{FF2B5EF4-FFF2-40B4-BE49-F238E27FC236}">
                  <a16:creationId xmlns:a16="http://schemas.microsoft.com/office/drawing/2014/main" id="{304EDFC1-E5A8-401A-A1A2-74C477D37008}"/>
                </a:ext>
              </a:extLst>
            </p:cNvPr>
            <p:cNvSpPr>
              <a:spLocks/>
            </p:cNvSpPr>
            <p:nvPr/>
          </p:nvSpPr>
          <p:spPr bwMode="auto">
            <a:xfrm>
              <a:off x="1571" y="6133"/>
              <a:ext cx="16"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4" y="0"/>
                </a:cxn>
                <a:cxn ang="0">
                  <a:pos x="10" y="0"/>
                </a:cxn>
                <a:cxn ang="0">
                  <a:pos x="10" y="5"/>
                </a:cxn>
                <a:cxn ang="0">
                  <a:pos x="5" y="10"/>
                </a:cxn>
                <a:cxn ang="0">
                  <a:pos x="0" y="10"/>
                </a:cxn>
                <a:cxn ang="0">
                  <a:pos x="0" y="15"/>
                </a:cxn>
                <a:cxn ang="0">
                  <a:pos x="0" y="20"/>
                </a:cxn>
                <a:cxn ang="0">
                  <a:pos x="0" y="20"/>
                </a:cxn>
                <a:cxn ang="0">
                  <a:pos x="0" y="25"/>
                </a:cxn>
                <a:cxn ang="0">
                  <a:pos x="0" y="29"/>
                </a:cxn>
                <a:cxn ang="0">
                  <a:pos x="5" y="29"/>
                </a:cxn>
                <a:cxn ang="0">
                  <a:pos x="10" y="34"/>
                </a:cxn>
                <a:cxn ang="0">
                  <a:pos x="10" y="39"/>
                </a:cxn>
                <a:cxn ang="0">
                  <a:pos x="14" y="39"/>
                </a:cxn>
                <a:cxn ang="0">
                  <a:pos x="19" y="39"/>
                </a:cxn>
                <a:cxn ang="0">
                  <a:pos x="19" y="39"/>
                </a:cxn>
                <a:cxn ang="0">
                  <a:pos x="24" y="39"/>
                </a:cxn>
                <a:cxn ang="0">
                  <a:pos x="29" y="39"/>
                </a:cxn>
                <a:cxn ang="0">
                  <a:pos x="29" y="34"/>
                </a:cxn>
                <a:cxn ang="0">
                  <a:pos x="34" y="29"/>
                </a:cxn>
                <a:cxn ang="0">
                  <a:pos x="39" y="29"/>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4" y="0"/>
                  </a:lnTo>
                  <a:lnTo>
                    <a:pt x="10" y="0"/>
                  </a:lnTo>
                  <a:lnTo>
                    <a:pt x="10" y="5"/>
                  </a:lnTo>
                  <a:lnTo>
                    <a:pt x="5" y="10"/>
                  </a:lnTo>
                  <a:lnTo>
                    <a:pt x="0" y="10"/>
                  </a:lnTo>
                  <a:lnTo>
                    <a:pt x="0" y="15"/>
                  </a:lnTo>
                  <a:lnTo>
                    <a:pt x="0" y="20"/>
                  </a:lnTo>
                  <a:lnTo>
                    <a:pt x="0" y="20"/>
                  </a:lnTo>
                  <a:lnTo>
                    <a:pt x="0" y="25"/>
                  </a:lnTo>
                  <a:lnTo>
                    <a:pt x="0" y="29"/>
                  </a:lnTo>
                  <a:lnTo>
                    <a:pt x="5" y="29"/>
                  </a:lnTo>
                  <a:lnTo>
                    <a:pt x="10" y="34"/>
                  </a:lnTo>
                  <a:lnTo>
                    <a:pt x="10" y="39"/>
                  </a:lnTo>
                  <a:lnTo>
                    <a:pt x="14" y="39"/>
                  </a:lnTo>
                  <a:lnTo>
                    <a:pt x="19" y="39"/>
                  </a:lnTo>
                  <a:lnTo>
                    <a:pt x="19" y="39"/>
                  </a:lnTo>
                  <a:lnTo>
                    <a:pt x="24" y="39"/>
                  </a:lnTo>
                  <a:lnTo>
                    <a:pt x="29" y="39"/>
                  </a:lnTo>
                  <a:lnTo>
                    <a:pt x="29" y="34"/>
                  </a:lnTo>
                  <a:lnTo>
                    <a:pt x="34" y="29"/>
                  </a:lnTo>
                  <a:lnTo>
                    <a:pt x="39" y="29"/>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1" name="Freeform 20">
              <a:extLst>
                <a:ext uri="{FF2B5EF4-FFF2-40B4-BE49-F238E27FC236}">
                  <a16:creationId xmlns:a16="http://schemas.microsoft.com/office/drawing/2014/main" id="{099693FC-FA55-44B1-88FF-87F5D95CE544}"/>
                </a:ext>
              </a:extLst>
            </p:cNvPr>
            <p:cNvSpPr>
              <a:spLocks/>
            </p:cNvSpPr>
            <p:nvPr/>
          </p:nvSpPr>
          <p:spPr bwMode="auto">
            <a:xfrm>
              <a:off x="1554" y="5982"/>
              <a:ext cx="16" cy="20"/>
            </a:xfrm>
            <a:custGeom>
              <a:avLst/>
              <a:gdLst/>
              <a:ahLst/>
              <a:cxnLst>
                <a:cxn ang="0">
                  <a:pos x="39" y="19"/>
                </a:cxn>
                <a:cxn ang="0">
                  <a:pos x="39" y="15"/>
                </a:cxn>
                <a:cxn ang="0">
                  <a:pos x="39" y="10"/>
                </a:cxn>
                <a:cxn ang="0">
                  <a:pos x="34" y="10"/>
                </a:cxn>
                <a:cxn ang="0">
                  <a:pos x="29" y="5"/>
                </a:cxn>
                <a:cxn ang="0">
                  <a:pos x="29" y="0"/>
                </a:cxn>
                <a:cxn ang="0">
                  <a:pos x="24" y="0"/>
                </a:cxn>
                <a:cxn ang="0">
                  <a:pos x="20" y="0"/>
                </a:cxn>
                <a:cxn ang="0">
                  <a:pos x="20" y="0"/>
                </a:cxn>
                <a:cxn ang="0">
                  <a:pos x="15" y="0"/>
                </a:cxn>
                <a:cxn ang="0">
                  <a:pos x="10" y="0"/>
                </a:cxn>
                <a:cxn ang="0">
                  <a:pos x="10" y="5"/>
                </a:cxn>
                <a:cxn ang="0">
                  <a:pos x="5" y="10"/>
                </a:cxn>
                <a:cxn ang="0">
                  <a:pos x="0" y="10"/>
                </a:cxn>
                <a:cxn ang="0">
                  <a:pos x="0" y="15"/>
                </a:cxn>
                <a:cxn ang="0">
                  <a:pos x="0" y="19"/>
                </a:cxn>
                <a:cxn ang="0">
                  <a:pos x="0" y="19"/>
                </a:cxn>
                <a:cxn ang="0">
                  <a:pos x="0" y="24"/>
                </a:cxn>
                <a:cxn ang="0">
                  <a:pos x="0" y="29"/>
                </a:cxn>
                <a:cxn ang="0">
                  <a:pos x="5" y="29"/>
                </a:cxn>
                <a:cxn ang="0">
                  <a:pos x="10" y="34"/>
                </a:cxn>
                <a:cxn ang="0">
                  <a:pos x="10" y="39"/>
                </a:cxn>
                <a:cxn ang="0">
                  <a:pos x="15" y="39"/>
                </a:cxn>
                <a:cxn ang="0">
                  <a:pos x="20" y="39"/>
                </a:cxn>
                <a:cxn ang="0">
                  <a:pos x="20" y="39"/>
                </a:cxn>
                <a:cxn ang="0">
                  <a:pos x="24" y="39"/>
                </a:cxn>
                <a:cxn ang="0">
                  <a:pos x="29" y="39"/>
                </a:cxn>
                <a:cxn ang="0">
                  <a:pos x="29" y="34"/>
                </a:cxn>
                <a:cxn ang="0">
                  <a:pos x="34" y="29"/>
                </a:cxn>
                <a:cxn ang="0">
                  <a:pos x="39" y="29"/>
                </a:cxn>
                <a:cxn ang="0">
                  <a:pos x="39" y="24"/>
                </a:cxn>
                <a:cxn ang="0">
                  <a:pos x="39" y="19"/>
                </a:cxn>
                <a:cxn ang="0">
                  <a:pos x="39" y="19"/>
                </a:cxn>
              </a:cxnLst>
              <a:rect l="0" t="0" r="r" b="b"/>
              <a:pathLst>
                <a:path w="39" h="39">
                  <a:moveTo>
                    <a:pt x="39" y="19"/>
                  </a:moveTo>
                  <a:lnTo>
                    <a:pt x="39" y="15"/>
                  </a:lnTo>
                  <a:lnTo>
                    <a:pt x="39" y="10"/>
                  </a:lnTo>
                  <a:lnTo>
                    <a:pt x="34" y="10"/>
                  </a:lnTo>
                  <a:lnTo>
                    <a:pt x="29" y="5"/>
                  </a:lnTo>
                  <a:lnTo>
                    <a:pt x="29" y="0"/>
                  </a:lnTo>
                  <a:lnTo>
                    <a:pt x="24" y="0"/>
                  </a:lnTo>
                  <a:lnTo>
                    <a:pt x="20" y="0"/>
                  </a:lnTo>
                  <a:lnTo>
                    <a:pt x="20" y="0"/>
                  </a:lnTo>
                  <a:lnTo>
                    <a:pt x="15" y="0"/>
                  </a:lnTo>
                  <a:lnTo>
                    <a:pt x="10" y="0"/>
                  </a:lnTo>
                  <a:lnTo>
                    <a:pt x="10" y="5"/>
                  </a:lnTo>
                  <a:lnTo>
                    <a:pt x="5" y="10"/>
                  </a:lnTo>
                  <a:lnTo>
                    <a:pt x="0" y="10"/>
                  </a:lnTo>
                  <a:lnTo>
                    <a:pt x="0" y="15"/>
                  </a:lnTo>
                  <a:lnTo>
                    <a:pt x="0" y="19"/>
                  </a:lnTo>
                  <a:lnTo>
                    <a:pt x="0" y="19"/>
                  </a:lnTo>
                  <a:lnTo>
                    <a:pt x="0" y="24"/>
                  </a:lnTo>
                  <a:lnTo>
                    <a:pt x="0" y="29"/>
                  </a:lnTo>
                  <a:lnTo>
                    <a:pt x="5" y="29"/>
                  </a:lnTo>
                  <a:lnTo>
                    <a:pt x="10" y="34"/>
                  </a:lnTo>
                  <a:lnTo>
                    <a:pt x="10" y="39"/>
                  </a:lnTo>
                  <a:lnTo>
                    <a:pt x="15" y="39"/>
                  </a:lnTo>
                  <a:lnTo>
                    <a:pt x="20" y="39"/>
                  </a:lnTo>
                  <a:lnTo>
                    <a:pt x="20" y="39"/>
                  </a:lnTo>
                  <a:lnTo>
                    <a:pt x="24" y="39"/>
                  </a:lnTo>
                  <a:lnTo>
                    <a:pt x="29" y="39"/>
                  </a:lnTo>
                  <a:lnTo>
                    <a:pt x="29" y="34"/>
                  </a:lnTo>
                  <a:lnTo>
                    <a:pt x="34" y="29"/>
                  </a:lnTo>
                  <a:lnTo>
                    <a:pt x="39" y="29"/>
                  </a:lnTo>
                  <a:lnTo>
                    <a:pt x="39" y="24"/>
                  </a:lnTo>
                  <a:lnTo>
                    <a:pt x="39" y="19"/>
                  </a:lnTo>
                  <a:lnTo>
                    <a:pt x="39" y="19"/>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2" name="Freeform 21">
              <a:extLst>
                <a:ext uri="{FF2B5EF4-FFF2-40B4-BE49-F238E27FC236}">
                  <a16:creationId xmlns:a16="http://schemas.microsoft.com/office/drawing/2014/main" id="{8BE7C723-62F6-4592-9CFE-F7726DEC99DF}"/>
                </a:ext>
              </a:extLst>
            </p:cNvPr>
            <p:cNvSpPr>
              <a:spLocks/>
            </p:cNvSpPr>
            <p:nvPr/>
          </p:nvSpPr>
          <p:spPr bwMode="auto">
            <a:xfrm>
              <a:off x="1656" y="5697"/>
              <a:ext cx="14" cy="12"/>
            </a:xfrm>
            <a:custGeom>
              <a:avLst/>
              <a:gdLst/>
              <a:ahLst/>
              <a:cxnLst>
                <a:cxn ang="0">
                  <a:pos x="39" y="20"/>
                </a:cxn>
                <a:cxn ang="0">
                  <a:pos x="39" y="15"/>
                </a:cxn>
                <a:cxn ang="0">
                  <a:pos x="39" y="10"/>
                </a:cxn>
                <a:cxn ang="0">
                  <a:pos x="34" y="10"/>
                </a:cxn>
                <a:cxn ang="0">
                  <a:pos x="29" y="5"/>
                </a:cxn>
                <a:cxn ang="0">
                  <a:pos x="29" y="0"/>
                </a:cxn>
                <a:cxn ang="0">
                  <a:pos x="24"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5"/>
                </a:cxn>
                <a:cxn ang="0">
                  <a:pos x="0" y="30"/>
                </a:cxn>
                <a:cxn ang="0">
                  <a:pos x="5" y="30"/>
                </a:cxn>
                <a:cxn ang="0">
                  <a:pos x="10" y="34"/>
                </a:cxn>
                <a:cxn ang="0">
                  <a:pos x="10" y="39"/>
                </a:cxn>
                <a:cxn ang="0">
                  <a:pos x="15" y="39"/>
                </a:cxn>
                <a:cxn ang="0">
                  <a:pos x="20" y="39"/>
                </a:cxn>
                <a:cxn ang="0">
                  <a:pos x="20" y="39"/>
                </a:cxn>
                <a:cxn ang="0">
                  <a:pos x="24" y="39"/>
                </a:cxn>
                <a:cxn ang="0">
                  <a:pos x="29" y="39"/>
                </a:cxn>
                <a:cxn ang="0">
                  <a:pos x="29" y="34"/>
                </a:cxn>
                <a:cxn ang="0">
                  <a:pos x="34" y="30"/>
                </a:cxn>
                <a:cxn ang="0">
                  <a:pos x="39" y="30"/>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20" y="0"/>
                  </a:lnTo>
                  <a:lnTo>
                    <a:pt x="20" y="0"/>
                  </a:lnTo>
                  <a:lnTo>
                    <a:pt x="15" y="0"/>
                  </a:lnTo>
                  <a:lnTo>
                    <a:pt x="10" y="0"/>
                  </a:lnTo>
                  <a:lnTo>
                    <a:pt x="10" y="5"/>
                  </a:lnTo>
                  <a:lnTo>
                    <a:pt x="5" y="10"/>
                  </a:lnTo>
                  <a:lnTo>
                    <a:pt x="0" y="10"/>
                  </a:lnTo>
                  <a:lnTo>
                    <a:pt x="0" y="15"/>
                  </a:lnTo>
                  <a:lnTo>
                    <a:pt x="0" y="20"/>
                  </a:lnTo>
                  <a:lnTo>
                    <a:pt x="0" y="20"/>
                  </a:lnTo>
                  <a:lnTo>
                    <a:pt x="0" y="25"/>
                  </a:lnTo>
                  <a:lnTo>
                    <a:pt x="0" y="30"/>
                  </a:lnTo>
                  <a:lnTo>
                    <a:pt x="5" y="30"/>
                  </a:lnTo>
                  <a:lnTo>
                    <a:pt x="10" y="34"/>
                  </a:lnTo>
                  <a:lnTo>
                    <a:pt x="10" y="39"/>
                  </a:lnTo>
                  <a:lnTo>
                    <a:pt x="15" y="39"/>
                  </a:lnTo>
                  <a:lnTo>
                    <a:pt x="20" y="39"/>
                  </a:lnTo>
                  <a:lnTo>
                    <a:pt x="20" y="39"/>
                  </a:lnTo>
                  <a:lnTo>
                    <a:pt x="24" y="39"/>
                  </a:lnTo>
                  <a:lnTo>
                    <a:pt x="29" y="39"/>
                  </a:lnTo>
                  <a:lnTo>
                    <a:pt x="29" y="34"/>
                  </a:lnTo>
                  <a:lnTo>
                    <a:pt x="34"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3" name="Freeform 22">
              <a:extLst>
                <a:ext uri="{FF2B5EF4-FFF2-40B4-BE49-F238E27FC236}">
                  <a16:creationId xmlns:a16="http://schemas.microsoft.com/office/drawing/2014/main" id="{1C8471AC-4E66-45F0-BF63-9E4E3B14A7AB}"/>
                </a:ext>
              </a:extLst>
            </p:cNvPr>
            <p:cNvSpPr>
              <a:spLocks/>
            </p:cNvSpPr>
            <p:nvPr/>
          </p:nvSpPr>
          <p:spPr bwMode="auto">
            <a:xfrm>
              <a:off x="1683" y="5975"/>
              <a:ext cx="12" cy="20"/>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5" y="0"/>
                </a:cxn>
                <a:cxn ang="0">
                  <a:pos x="10" y="0"/>
                </a:cxn>
                <a:cxn ang="0">
                  <a:pos x="10" y="5"/>
                </a:cxn>
                <a:cxn ang="0">
                  <a:pos x="5" y="10"/>
                </a:cxn>
                <a:cxn ang="0">
                  <a:pos x="0" y="10"/>
                </a:cxn>
                <a:cxn ang="0">
                  <a:pos x="0" y="15"/>
                </a:cxn>
                <a:cxn ang="0">
                  <a:pos x="0" y="20"/>
                </a:cxn>
                <a:cxn ang="0">
                  <a:pos x="0" y="20"/>
                </a:cxn>
                <a:cxn ang="0">
                  <a:pos x="0" y="25"/>
                </a:cxn>
                <a:cxn ang="0">
                  <a:pos x="0" y="30"/>
                </a:cxn>
                <a:cxn ang="0">
                  <a:pos x="5" y="30"/>
                </a:cxn>
                <a:cxn ang="0">
                  <a:pos x="10" y="35"/>
                </a:cxn>
                <a:cxn ang="0">
                  <a:pos x="10" y="39"/>
                </a:cxn>
                <a:cxn ang="0">
                  <a:pos x="15" y="39"/>
                </a:cxn>
                <a:cxn ang="0">
                  <a:pos x="19" y="39"/>
                </a:cxn>
                <a:cxn ang="0">
                  <a:pos x="19" y="39"/>
                </a:cxn>
                <a:cxn ang="0">
                  <a:pos x="24" y="39"/>
                </a:cxn>
                <a:cxn ang="0">
                  <a:pos x="29" y="39"/>
                </a:cxn>
                <a:cxn ang="0">
                  <a:pos x="29" y="35"/>
                </a:cxn>
                <a:cxn ang="0">
                  <a:pos x="34" y="30"/>
                </a:cxn>
                <a:cxn ang="0">
                  <a:pos x="39" y="30"/>
                </a:cxn>
                <a:cxn ang="0">
                  <a:pos x="39" y="25"/>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5" y="0"/>
                  </a:lnTo>
                  <a:lnTo>
                    <a:pt x="10" y="0"/>
                  </a:lnTo>
                  <a:lnTo>
                    <a:pt x="10" y="5"/>
                  </a:lnTo>
                  <a:lnTo>
                    <a:pt x="5" y="10"/>
                  </a:lnTo>
                  <a:lnTo>
                    <a:pt x="0" y="10"/>
                  </a:lnTo>
                  <a:lnTo>
                    <a:pt x="0" y="15"/>
                  </a:lnTo>
                  <a:lnTo>
                    <a:pt x="0" y="20"/>
                  </a:lnTo>
                  <a:lnTo>
                    <a:pt x="0" y="20"/>
                  </a:lnTo>
                  <a:lnTo>
                    <a:pt x="0" y="25"/>
                  </a:lnTo>
                  <a:lnTo>
                    <a:pt x="0" y="30"/>
                  </a:lnTo>
                  <a:lnTo>
                    <a:pt x="5" y="30"/>
                  </a:lnTo>
                  <a:lnTo>
                    <a:pt x="10" y="35"/>
                  </a:lnTo>
                  <a:lnTo>
                    <a:pt x="10" y="39"/>
                  </a:lnTo>
                  <a:lnTo>
                    <a:pt x="15" y="39"/>
                  </a:lnTo>
                  <a:lnTo>
                    <a:pt x="19" y="39"/>
                  </a:lnTo>
                  <a:lnTo>
                    <a:pt x="19" y="39"/>
                  </a:lnTo>
                  <a:lnTo>
                    <a:pt x="24" y="39"/>
                  </a:lnTo>
                  <a:lnTo>
                    <a:pt x="29" y="39"/>
                  </a:lnTo>
                  <a:lnTo>
                    <a:pt x="29" y="35"/>
                  </a:lnTo>
                  <a:lnTo>
                    <a:pt x="34" y="30"/>
                  </a:lnTo>
                  <a:lnTo>
                    <a:pt x="39" y="30"/>
                  </a:lnTo>
                  <a:lnTo>
                    <a:pt x="39" y="25"/>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4" name="Freeform 23">
              <a:extLst>
                <a:ext uri="{FF2B5EF4-FFF2-40B4-BE49-F238E27FC236}">
                  <a16:creationId xmlns:a16="http://schemas.microsoft.com/office/drawing/2014/main" id="{11DB81E6-77D3-426D-AA36-5ACC49000FFD}"/>
                </a:ext>
              </a:extLst>
            </p:cNvPr>
            <p:cNvSpPr>
              <a:spLocks/>
            </p:cNvSpPr>
            <p:nvPr/>
          </p:nvSpPr>
          <p:spPr bwMode="auto">
            <a:xfrm>
              <a:off x="1784" y="5917"/>
              <a:ext cx="12" cy="12"/>
            </a:xfrm>
            <a:custGeom>
              <a:avLst/>
              <a:gdLst/>
              <a:ahLst/>
              <a:cxnLst>
                <a:cxn ang="0">
                  <a:pos x="39" y="20"/>
                </a:cxn>
                <a:cxn ang="0">
                  <a:pos x="39" y="15"/>
                </a:cxn>
                <a:cxn ang="0">
                  <a:pos x="39" y="10"/>
                </a:cxn>
                <a:cxn ang="0">
                  <a:pos x="34" y="10"/>
                </a:cxn>
                <a:cxn ang="0">
                  <a:pos x="29" y="5"/>
                </a:cxn>
                <a:cxn ang="0">
                  <a:pos x="29" y="0"/>
                </a:cxn>
                <a:cxn ang="0">
                  <a:pos x="24"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20" y="39"/>
                </a:cxn>
                <a:cxn ang="0">
                  <a:pos x="20" y="39"/>
                </a:cxn>
                <a:cxn ang="0">
                  <a:pos x="24" y="39"/>
                </a:cxn>
                <a:cxn ang="0">
                  <a:pos x="29" y="39"/>
                </a:cxn>
                <a:cxn ang="0">
                  <a:pos x="29"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20" y="0"/>
                  </a:lnTo>
                  <a:lnTo>
                    <a:pt x="20"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20" y="39"/>
                  </a:lnTo>
                  <a:lnTo>
                    <a:pt x="20" y="39"/>
                  </a:lnTo>
                  <a:lnTo>
                    <a:pt x="24" y="39"/>
                  </a:lnTo>
                  <a:lnTo>
                    <a:pt x="29" y="39"/>
                  </a:lnTo>
                  <a:lnTo>
                    <a:pt x="29"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5" name="Freeform 24">
              <a:extLst>
                <a:ext uri="{FF2B5EF4-FFF2-40B4-BE49-F238E27FC236}">
                  <a16:creationId xmlns:a16="http://schemas.microsoft.com/office/drawing/2014/main" id="{B98D74EF-DA48-4C55-89CA-7B3F21C28E71}"/>
                </a:ext>
              </a:extLst>
            </p:cNvPr>
            <p:cNvSpPr>
              <a:spLocks/>
            </p:cNvSpPr>
            <p:nvPr/>
          </p:nvSpPr>
          <p:spPr bwMode="auto">
            <a:xfrm>
              <a:off x="1836" y="6070"/>
              <a:ext cx="13" cy="12"/>
            </a:xfrm>
            <a:custGeom>
              <a:avLst/>
              <a:gdLst/>
              <a:ahLst/>
              <a:cxnLst>
                <a:cxn ang="0">
                  <a:pos x="39" y="20"/>
                </a:cxn>
                <a:cxn ang="0">
                  <a:pos x="39" y="15"/>
                </a:cxn>
                <a:cxn ang="0">
                  <a:pos x="39" y="10"/>
                </a:cxn>
                <a:cxn ang="0">
                  <a:pos x="34" y="10"/>
                </a:cxn>
                <a:cxn ang="0">
                  <a:pos x="29" y="5"/>
                </a:cxn>
                <a:cxn ang="0">
                  <a:pos x="29" y="0"/>
                </a:cxn>
                <a:cxn ang="0">
                  <a:pos x="24" y="0"/>
                </a:cxn>
                <a:cxn ang="0">
                  <a:pos x="19" y="0"/>
                </a:cxn>
                <a:cxn ang="0">
                  <a:pos x="19"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19" y="39"/>
                </a:cxn>
                <a:cxn ang="0">
                  <a:pos x="19" y="39"/>
                </a:cxn>
                <a:cxn ang="0">
                  <a:pos x="24" y="39"/>
                </a:cxn>
                <a:cxn ang="0">
                  <a:pos x="29" y="39"/>
                </a:cxn>
                <a:cxn ang="0">
                  <a:pos x="29" y="34"/>
                </a:cxn>
                <a:cxn ang="0">
                  <a:pos x="34" y="29"/>
                </a:cxn>
                <a:cxn ang="0">
                  <a:pos x="39" y="29"/>
                </a:cxn>
                <a:cxn ang="0">
                  <a:pos x="39" y="24"/>
                </a:cxn>
                <a:cxn ang="0">
                  <a:pos x="39" y="20"/>
                </a:cxn>
                <a:cxn ang="0">
                  <a:pos x="39" y="20"/>
                </a:cxn>
              </a:cxnLst>
              <a:rect l="0" t="0" r="r" b="b"/>
              <a:pathLst>
                <a:path w="39" h="39">
                  <a:moveTo>
                    <a:pt x="39" y="20"/>
                  </a:moveTo>
                  <a:lnTo>
                    <a:pt x="39" y="15"/>
                  </a:lnTo>
                  <a:lnTo>
                    <a:pt x="39" y="10"/>
                  </a:lnTo>
                  <a:lnTo>
                    <a:pt x="34" y="10"/>
                  </a:lnTo>
                  <a:lnTo>
                    <a:pt x="29" y="5"/>
                  </a:lnTo>
                  <a:lnTo>
                    <a:pt x="29" y="0"/>
                  </a:lnTo>
                  <a:lnTo>
                    <a:pt x="24" y="0"/>
                  </a:lnTo>
                  <a:lnTo>
                    <a:pt x="19" y="0"/>
                  </a:lnTo>
                  <a:lnTo>
                    <a:pt x="19"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19" y="39"/>
                  </a:lnTo>
                  <a:lnTo>
                    <a:pt x="19" y="39"/>
                  </a:lnTo>
                  <a:lnTo>
                    <a:pt x="24" y="39"/>
                  </a:lnTo>
                  <a:lnTo>
                    <a:pt x="29" y="39"/>
                  </a:lnTo>
                  <a:lnTo>
                    <a:pt x="29" y="34"/>
                  </a:lnTo>
                  <a:lnTo>
                    <a:pt x="34"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6" name="Freeform 25">
              <a:extLst>
                <a:ext uri="{FF2B5EF4-FFF2-40B4-BE49-F238E27FC236}">
                  <a16:creationId xmlns:a16="http://schemas.microsoft.com/office/drawing/2014/main" id="{9371DFA0-B131-4909-98EE-AC169E331342}"/>
                </a:ext>
              </a:extLst>
            </p:cNvPr>
            <p:cNvSpPr>
              <a:spLocks/>
            </p:cNvSpPr>
            <p:nvPr/>
          </p:nvSpPr>
          <p:spPr bwMode="auto">
            <a:xfrm>
              <a:off x="1931" y="6010"/>
              <a:ext cx="13" cy="12"/>
            </a:xfrm>
            <a:custGeom>
              <a:avLst/>
              <a:gdLst/>
              <a:ahLst/>
              <a:cxnLst>
                <a:cxn ang="0">
                  <a:pos x="40" y="19"/>
                </a:cxn>
                <a:cxn ang="0">
                  <a:pos x="40" y="14"/>
                </a:cxn>
                <a:cxn ang="0">
                  <a:pos x="40"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4"/>
                </a:cxn>
                <a:cxn ang="0">
                  <a:pos x="0" y="19"/>
                </a:cxn>
                <a:cxn ang="0">
                  <a:pos x="0" y="19"/>
                </a:cxn>
                <a:cxn ang="0">
                  <a:pos x="0" y="24"/>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5" y="29"/>
                </a:cxn>
                <a:cxn ang="0">
                  <a:pos x="40" y="29"/>
                </a:cxn>
                <a:cxn ang="0">
                  <a:pos x="40" y="24"/>
                </a:cxn>
                <a:cxn ang="0">
                  <a:pos x="40" y="19"/>
                </a:cxn>
                <a:cxn ang="0">
                  <a:pos x="40" y="19"/>
                </a:cxn>
              </a:cxnLst>
              <a:rect l="0" t="0" r="r" b="b"/>
              <a:pathLst>
                <a:path w="40" h="39">
                  <a:moveTo>
                    <a:pt x="40" y="19"/>
                  </a:moveTo>
                  <a:lnTo>
                    <a:pt x="40" y="14"/>
                  </a:lnTo>
                  <a:lnTo>
                    <a:pt x="40"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4"/>
                  </a:lnTo>
                  <a:lnTo>
                    <a:pt x="0" y="19"/>
                  </a:lnTo>
                  <a:lnTo>
                    <a:pt x="0" y="19"/>
                  </a:lnTo>
                  <a:lnTo>
                    <a:pt x="0" y="24"/>
                  </a:lnTo>
                  <a:lnTo>
                    <a:pt x="0" y="29"/>
                  </a:lnTo>
                  <a:lnTo>
                    <a:pt x="5" y="29"/>
                  </a:lnTo>
                  <a:lnTo>
                    <a:pt x="10" y="34"/>
                  </a:lnTo>
                  <a:lnTo>
                    <a:pt x="10" y="39"/>
                  </a:lnTo>
                  <a:lnTo>
                    <a:pt x="15" y="39"/>
                  </a:lnTo>
                  <a:lnTo>
                    <a:pt x="20" y="39"/>
                  </a:lnTo>
                  <a:lnTo>
                    <a:pt x="20" y="39"/>
                  </a:lnTo>
                  <a:lnTo>
                    <a:pt x="25" y="39"/>
                  </a:lnTo>
                  <a:lnTo>
                    <a:pt x="30" y="39"/>
                  </a:lnTo>
                  <a:lnTo>
                    <a:pt x="30" y="34"/>
                  </a:lnTo>
                  <a:lnTo>
                    <a:pt x="35" y="29"/>
                  </a:lnTo>
                  <a:lnTo>
                    <a:pt x="40" y="29"/>
                  </a:lnTo>
                  <a:lnTo>
                    <a:pt x="40" y="24"/>
                  </a:lnTo>
                  <a:lnTo>
                    <a:pt x="40" y="19"/>
                  </a:lnTo>
                  <a:lnTo>
                    <a:pt x="40" y="19"/>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7" name="Freeform 26">
              <a:extLst>
                <a:ext uri="{FF2B5EF4-FFF2-40B4-BE49-F238E27FC236}">
                  <a16:creationId xmlns:a16="http://schemas.microsoft.com/office/drawing/2014/main" id="{0870AFF6-5EDC-42AB-80A5-42AE4989E6C6}"/>
                </a:ext>
              </a:extLst>
            </p:cNvPr>
            <p:cNvSpPr>
              <a:spLocks/>
            </p:cNvSpPr>
            <p:nvPr/>
          </p:nvSpPr>
          <p:spPr bwMode="auto">
            <a:xfrm>
              <a:off x="2225" y="6019"/>
              <a:ext cx="13" cy="12"/>
            </a:xfrm>
            <a:custGeom>
              <a:avLst/>
              <a:gdLst/>
              <a:ahLst/>
              <a:cxnLst>
                <a:cxn ang="0">
                  <a:pos x="39" y="20"/>
                </a:cxn>
                <a:cxn ang="0">
                  <a:pos x="39" y="15"/>
                </a:cxn>
                <a:cxn ang="0">
                  <a:pos x="39" y="10"/>
                </a:cxn>
                <a:cxn ang="0">
                  <a:pos x="35" y="10"/>
                </a:cxn>
                <a:cxn ang="0">
                  <a:pos x="30" y="5"/>
                </a:cxn>
                <a:cxn ang="0">
                  <a:pos x="30" y="0"/>
                </a:cxn>
                <a:cxn ang="0">
                  <a:pos x="25" y="0"/>
                </a:cxn>
                <a:cxn ang="0">
                  <a:pos x="20" y="0"/>
                </a:cxn>
                <a:cxn ang="0">
                  <a:pos x="20" y="0"/>
                </a:cxn>
                <a:cxn ang="0">
                  <a:pos x="15" y="0"/>
                </a:cxn>
                <a:cxn ang="0">
                  <a:pos x="10" y="0"/>
                </a:cxn>
                <a:cxn ang="0">
                  <a:pos x="10" y="5"/>
                </a:cxn>
                <a:cxn ang="0">
                  <a:pos x="5" y="10"/>
                </a:cxn>
                <a:cxn ang="0">
                  <a:pos x="0" y="10"/>
                </a:cxn>
                <a:cxn ang="0">
                  <a:pos x="0" y="15"/>
                </a:cxn>
                <a:cxn ang="0">
                  <a:pos x="0" y="20"/>
                </a:cxn>
                <a:cxn ang="0">
                  <a:pos x="0" y="20"/>
                </a:cxn>
                <a:cxn ang="0">
                  <a:pos x="0" y="24"/>
                </a:cxn>
                <a:cxn ang="0">
                  <a:pos x="0" y="29"/>
                </a:cxn>
                <a:cxn ang="0">
                  <a:pos x="5" y="29"/>
                </a:cxn>
                <a:cxn ang="0">
                  <a:pos x="10" y="34"/>
                </a:cxn>
                <a:cxn ang="0">
                  <a:pos x="10" y="39"/>
                </a:cxn>
                <a:cxn ang="0">
                  <a:pos x="15" y="39"/>
                </a:cxn>
                <a:cxn ang="0">
                  <a:pos x="20" y="39"/>
                </a:cxn>
                <a:cxn ang="0">
                  <a:pos x="20" y="39"/>
                </a:cxn>
                <a:cxn ang="0">
                  <a:pos x="25" y="39"/>
                </a:cxn>
                <a:cxn ang="0">
                  <a:pos x="30" y="39"/>
                </a:cxn>
                <a:cxn ang="0">
                  <a:pos x="30" y="34"/>
                </a:cxn>
                <a:cxn ang="0">
                  <a:pos x="35" y="29"/>
                </a:cxn>
                <a:cxn ang="0">
                  <a:pos x="39" y="29"/>
                </a:cxn>
                <a:cxn ang="0">
                  <a:pos x="39" y="24"/>
                </a:cxn>
                <a:cxn ang="0">
                  <a:pos x="39" y="20"/>
                </a:cxn>
                <a:cxn ang="0">
                  <a:pos x="39" y="20"/>
                </a:cxn>
              </a:cxnLst>
              <a:rect l="0" t="0" r="r" b="b"/>
              <a:pathLst>
                <a:path w="39" h="39">
                  <a:moveTo>
                    <a:pt x="39" y="20"/>
                  </a:moveTo>
                  <a:lnTo>
                    <a:pt x="39" y="15"/>
                  </a:lnTo>
                  <a:lnTo>
                    <a:pt x="39" y="10"/>
                  </a:lnTo>
                  <a:lnTo>
                    <a:pt x="35" y="10"/>
                  </a:lnTo>
                  <a:lnTo>
                    <a:pt x="30" y="5"/>
                  </a:lnTo>
                  <a:lnTo>
                    <a:pt x="30" y="0"/>
                  </a:lnTo>
                  <a:lnTo>
                    <a:pt x="25" y="0"/>
                  </a:lnTo>
                  <a:lnTo>
                    <a:pt x="20" y="0"/>
                  </a:lnTo>
                  <a:lnTo>
                    <a:pt x="20" y="0"/>
                  </a:lnTo>
                  <a:lnTo>
                    <a:pt x="15" y="0"/>
                  </a:lnTo>
                  <a:lnTo>
                    <a:pt x="10" y="0"/>
                  </a:lnTo>
                  <a:lnTo>
                    <a:pt x="10" y="5"/>
                  </a:lnTo>
                  <a:lnTo>
                    <a:pt x="5" y="10"/>
                  </a:lnTo>
                  <a:lnTo>
                    <a:pt x="0" y="10"/>
                  </a:lnTo>
                  <a:lnTo>
                    <a:pt x="0" y="15"/>
                  </a:lnTo>
                  <a:lnTo>
                    <a:pt x="0" y="20"/>
                  </a:lnTo>
                  <a:lnTo>
                    <a:pt x="0" y="20"/>
                  </a:lnTo>
                  <a:lnTo>
                    <a:pt x="0" y="24"/>
                  </a:lnTo>
                  <a:lnTo>
                    <a:pt x="0" y="29"/>
                  </a:lnTo>
                  <a:lnTo>
                    <a:pt x="5" y="29"/>
                  </a:lnTo>
                  <a:lnTo>
                    <a:pt x="10" y="34"/>
                  </a:lnTo>
                  <a:lnTo>
                    <a:pt x="10" y="39"/>
                  </a:lnTo>
                  <a:lnTo>
                    <a:pt x="15" y="39"/>
                  </a:lnTo>
                  <a:lnTo>
                    <a:pt x="20" y="39"/>
                  </a:lnTo>
                  <a:lnTo>
                    <a:pt x="20" y="39"/>
                  </a:lnTo>
                  <a:lnTo>
                    <a:pt x="25" y="39"/>
                  </a:lnTo>
                  <a:lnTo>
                    <a:pt x="30" y="39"/>
                  </a:lnTo>
                  <a:lnTo>
                    <a:pt x="30" y="34"/>
                  </a:lnTo>
                  <a:lnTo>
                    <a:pt x="35" y="29"/>
                  </a:lnTo>
                  <a:lnTo>
                    <a:pt x="39" y="29"/>
                  </a:lnTo>
                  <a:lnTo>
                    <a:pt x="39" y="24"/>
                  </a:lnTo>
                  <a:lnTo>
                    <a:pt x="39" y="20"/>
                  </a:lnTo>
                  <a:lnTo>
                    <a:pt x="39" y="20"/>
                  </a:lnTo>
                  <a:close/>
                </a:path>
              </a:pathLst>
            </a:custGeom>
            <a:solidFill>
              <a:srgbClr val="FF80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8" name="Freeform 27">
              <a:extLst>
                <a:ext uri="{FF2B5EF4-FFF2-40B4-BE49-F238E27FC236}">
                  <a16:creationId xmlns:a16="http://schemas.microsoft.com/office/drawing/2014/main" id="{74E6E51F-E40B-4D3A-B386-15E852E4F025}"/>
                </a:ext>
              </a:extLst>
            </p:cNvPr>
            <p:cNvSpPr>
              <a:spLocks/>
            </p:cNvSpPr>
            <p:nvPr/>
          </p:nvSpPr>
          <p:spPr bwMode="auto">
            <a:xfrm>
              <a:off x="928" y="5816"/>
              <a:ext cx="13"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39" name="Freeform 28">
              <a:extLst>
                <a:ext uri="{FF2B5EF4-FFF2-40B4-BE49-F238E27FC236}">
                  <a16:creationId xmlns:a16="http://schemas.microsoft.com/office/drawing/2014/main" id="{15F7F562-94CD-4134-835E-E44C811D0D85}"/>
                </a:ext>
              </a:extLst>
            </p:cNvPr>
            <p:cNvSpPr>
              <a:spLocks/>
            </p:cNvSpPr>
            <p:nvPr/>
          </p:nvSpPr>
          <p:spPr bwMode="auto">
            <a:xfrm>
              <a:off x="1317" y="5693"/>
              <a:ext cx="12"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0" name="Freeform 29">
              <a:extLst>
                <a:ext uri="{FF2B5EF4-FFF2-40B4-BE49-F238E27FC236}">
                  <a16:creationId xmlns:a16="http://schemas.microsoft.com/office/drawing/2014/main" id="{D82BCCEF-E1FF-4C19-834C-E519F705AF2D}"/>
                </a:ext>
              </a:extLst>
            </p:cNvPr>
            <p:cNvSpPr>
              <a:spLocks/>
            </p:cNvSpPr>
            <p:nvPr/>
          </p:nvSpPr>
          <p:spPr bwMode="auto">
            <a:xfrm>
              <a:off x="937" y="5832"/>
              <a:ext cx="15"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1" name="Freeform 30">
              <a:extLst>
                <a:ext uri="{FF2B5EF4-FFF2-40B4-BE49-F238E27FC236}">
                  <a16:creationId xmlns:a16="http://schemas.microsoft.com/office/drawing/2014/main" id="{CB0DC49C-835A-4A8F-BC40-8E837CAE4348}"/>
                </a:ext>
              </a:extLst>
            </p:cNvPr>
            <p:cNvSpPr>
              <a:spLocks/>
            </p:cNvSpPr>
            <p:nvPr/>
          </p:nvSpPr>
          <p:spPr bwMode="auto">
            <a:xfrm>
              <a:off x="1020" y="5765"/>
              <a:ext cx="16" cy="12"/>
            </a:xfrm>
            <a:custGeom>
              <a:avLst/>
              <a:gdLst/>
              <a:ahLst/>
              <a:cxnLst>
                <a:cxn ang="0">
                  <a:pos x="0" y="39"/>
                </a:cxn>
                <a:cxn ang="0">
                  <a:pos x="39" y="39"/>
                </a:cxn>
                <a:cxn ang="0">
                  <a:pos x="19" y="0"/>
                </a:cxn>
                <a:cxn ang="0">
                  <a:pos x="0" y="39"/>
                </a:cxn>
              </a:cxnLst>
              <a:rect l="0" t="0" r="r" b="b"/>
              <a:pathLst>
                <a:path w="39" h="39">
                  <a:moveTo>
                    <a:pt x="0" y="39"/>
                  </a:moveTo>
                  <a:lnTo>
                    <a:pt x="39" y="39"/>
                  </a:lnTo>
                  <a:lnTo>
                    <a:pt x="19"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2" name="Freeform 31">
              <a:extLst>
                <a:ext uri="{FF2B5EF4-FFF2-40B4-BE49-F238E27FC236}">
                  <a16:creationId xmlns:a16="http://schemas.microsoft.com/office/drawing/2014/main" id="{4C42EE3B-B909-4CFA-A4B3-40CB45870FF5}"/>
                </a:ext>
              </a:extLst>
            </p:cNvPr>
            <p:cNvSpPr>
              <a:spLocks/>
            </p:cNvSpPr>
            <p:nvPr/>
          </p:nvSpPr>
          <p:spPr bwMode="auto">
            <a:xfrm>
              <a:off x="1006" y="5760"/>
              <a:ext cx="13" cy="12"/>
            </a:xfrm>
            <a:custGeom>
              <a:avLst/>
              <a:gdLst/>
              <a:ahLst/>
              <a:cxnLst>
                <a:cxn ang="0">
                  <a:pos x="0" y="39"/>
                </a:cxn>
                <a:cxn ang="0">
                  <a:pos x="39" y="39"/>
                </a:cxn>
                <a:cxn ang="0">
                  <a:pos x="19" y="0"/>
                </a:cxn>
                <a:cxn ang="0">
                  <a:pos x="0" y="39"/>
                </a:cxn>
              </a:cxnLst>
              <a:rect l="0" t="0" r="r" b="b"/>
              <a:pathLst>
                <a:path w="39" h="39">
                  <a:moveTo>
                    <a:pt x="0" y="39"/>
                  </a:moveTo>
                  <a:lnTo>
                    <a:pt x="39" y="39"/>
                  </a:lnTo>
                  <a:lnTo>
                    <a:pt x="19"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3" name="Freeform 32">
              <a:extLst>
                <a:ext uri="{FF2B5EF4-FFF2-40B4-BE49-F238E27FC236}">
                  <a16:creationId xmlns:a16="http://schemas.microsoft.com/office/drawing/2014/main" id="{F004D7B8-8DA6-467B-81DE-1F78A3B0B41C}"/>
                </a:ext>
              </a:extLst>
            </p:cNvPr>
            <p:cNvSpPr>
              <a:spLocks/>
            </p:cNvSpPr>
            <p:nvPr/>
          </p:nvSpPr>
          <p:spPr bwMode="auto">
            <a:xfrm>
              <a:off x="1091" y="5838"/>
              <a:ext cx="12"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4" name="Freeform 33">
              <a:extLst>
                <a:ext uri="{FF2B5EF4-FFF2-40B4-BE49-F238E27FC236}">
                  <a16:creationId xmlns:a16="http://schemas.microsoft.com/office/drawing/2014/main" id="{7D96A56A-318B-4F5F-81A1-3E0347BB662D}"/>
                </a:ext>
              </a:extLst>
            </p:cNvPr>
            <p:cNvSpPr>
              <a:spLocks/>
            </p:cNvSpPr>
            <p:nvPr/>
          </p:nvSpPr>
          <p:spPr bwMode="auto">
            <a:xfrm>
              <a:off x="1304" y="5762"/>
              <a:ext cx="15"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5" name="Freeform 34">
              <a:extLst>
                <a:ext uri="{FF2B5EF4-FFF2-40B4-BE49-F238E27FC236}">
                  <a16:creationId xmlns:a16="http://schemas.microsoft.com/office/drawing/2014/main" id="{C1C180A9-E5DF-4591-AC18-87601CC5B9C9}"/>
                </a:ext>
              </a:extLst>
            </p:cNvPr>
            <p:cNvSpPr>
              <a:spLocks/>
            </p:cNvSpPr>
            <p:nvPr/>
          </p:nvSpPr>
          <p:spPr bwMode="auto">
            <a:xfrm>
              <a:off x="1557" y="5760"/>
              <a:ext cx="13" cy="12"/>
            </a:xfrm>
            <a:custGeom>
              <a:avLst/>
              <a:gdLst/>
              <a:ahLst/>
              <a:cxnLst>
                <a:cxn ang="0">
                  <a:pos x="0" y="39"/>
                </a:cxn>
                <a:cxn ang="0">
                  <a:pos x="39" y="39"/>
                </a:cxn>
                <a:cxn ang="0">
                  <a:pos x="19" y="0"/>
                </a:cxn>
                <a:cxn ang="0">
                  <a:pos x="0" y="39"/>
                </a:cxn>
              </a:cxnLst>
              <a:rect l="0" t="0" r="r" b="b"/>
              <a:pathLst>
                <a:path w="39" h="39">
                  <a:moveTo>
                    <a:pt x="0" y="39"/>
                  </a:moveTo>
                  <a:lnTo>
                    <a:pt x="39" y="39"/>
                  </a:lnTo>
                  <a:lnTo>
                    <a:pt x="19"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6" name="Freeform 35">
              <a:extLst>
                <a:ext uri="{FF2B5EF4-FFF2-40B4-BE49-F238E27FC236}">
                  <a16:creationId xmlns:a16="http://schemas.microsoft.com/office/drawing/2014/main" id="{C7CE2CD9-9988-4520-AFB2-C30BBE463093}"/>
                </a:ext>
              </a:extLst>
            </p:cNvPr>
            <p:cNvSpPr>
              <a:spLocks/>
            </p:cNvSpPr>
            <p:nvPr/>
          </p:nvSpPr>
          <p:spPr bwMode="auto">
            <a:xfrm>
              <a:off x="1091" y="5777"/>
              <a:ext cx="12" cy="11"/>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7" name="Freeform 36">
              <a:extLst>
                <a:ext uri="{FF2B5EF4-FFF2-40B4-BE49-F238E27FC236}">
                  <a16:creationId xmlns:a16="http://schemas.microsoft.com/office/drawing/2014/main" id="{0508BAD2-2231-4169-849E-FA7E8AC4DF89}"/>
                </a:ext>
              </a:extLst>
            </p:cNvPr>
            <p:cNvSpPr>
              <a:spLocks/>
            </p:cNvSpPr>
            <p:nvPr/>
          </p:nvSpPr>
          <p:spPr bwMode="auto">
            <a:xfrm>
              <a:off x="928" y="5845"/>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8" name="Freeform 37">
              <a:extLst>
                <a:ext uri="{FF2B5EF4-FFF2-40B4-BE49-F238E27FC236}">
                  <a16:creationId xmlns:a16="http://schemas.microsoft.com/office/drawing/2014/main" id="{957B88CD-5D4E-44AE-831A-F7889D22D9F9}"/>
                </a:ext>
              </a:extLst>
            </p:cNvPr>
            <p:cNvSpPr>
              <a:spLocks/>
            </p:cNvSpPr>
            <p:nvPr/>
          </p:nvSpPr>
          <p:spPr bwMode="auto">
            <a:xfrm>
              <a:off x="930" y="5842"/>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49" name="Freeform 38">
              <a:extLst>
                <a:ext uri="{FF2B5EF4-FFF2-40B4-BE49-F238E27FC236}">
                  <a16:creationId xmlns:a16="http://schemas.microsoft.com/office/drawing/2014/main" id="{658653D4-833A-4DD2-A874-C9E06947FD1E}"/>
                </a:ext>
              </a:extLst>
            </p:cNvPr>
            <p:cNvSpPr>
              <a:spLocks/>
            </p:cNvSpPr>
            <p:nvPr/>
          </p:nvSpPr>
          <p:spPr bwMode="auto">
            <a:xfrm>
              <a:off x="928" y="5841"/>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0" name="Freeform 39">
              <a:extLst>
                <a:ext uri="{FF2B5EF4-FFF2-40B4-BE49-F238E27FC236}">
                  <a16:creationId xmlns:a16="http://schemas.microsoft.com/office/drawing/2014/main" id="{E66CFF12-04BF-41D6-8A7B-52579C069FA2}"/>
                </a:ext>
              </a:extLst>
            </p:cNvPr>
            <p:cNvSpPr>
              <a:spLocks/>
            </p:cNvSpPr>
            <p:nvPr/>
          </p:nvSpPr>
          <p:spPr bwMode="auto">
            <a:xfrm>
              <a:off x="957" y="5675"/>
              <a:ext cx="13"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1" name="Freeform 40">
              <a:extLst>
                <a:ext uri="{FF2B5EF4-FFF2-40B4-BE49-F238E27FC236}">
                  <a16:creationId xmlns:a16="http://schemas.microsoft.com/office/drawing/2014/main" id="{7C876377-1DE0-4941-B7D5-7607F6646575}"/>
                </a:ext>
              </a:extLst>
            </p:cNvPr>
            <p:cNvSpPr>
              <a:spLocks/>
            </p:cNvSpPr>
            <p:nvPr/>
          </p:nvSpPr>
          <p:spPr bwMode="auto">
            <a:xfrm>
              <a:off x="1009" y="5763"/>
              <a:ext cx="12"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2" name="Freeform 41">
              <a:extLst>
                <a:ext uri="{FF2B5EF4-FFF2-40B4-BE49-F238E27FC236}">
                  <a16:creationId xmlns:a16="http://schemas.microsoft.com/office/drawing/2014/main" id="{40151546-7339-4DB1-A0E3-EFC2D0862569}"/>
                </a:ext>
              </a:extLst>
            </p:cNvPr>
            <p:cNvSpPr>
              <a:spLocks/>
            </p:cNvSpPr>
            <p:nvPr/>
          </p:nvSpPr>
          <p:spPr bwMode="auto">
            <a:xfrm>
              <a:off x="1008" y="5765"/>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3" name="Freeform 42">
              <a:extLst>
                <a:ext uri="{FF2B5EF4-FFF2-40B4-BE49-F238E27FC236}">
                  <a16:creationId xmlns:a16="http://schemas.microsoft.com/office/drawing/2014/main" id="{BA9B86CC-E357-441B-8C84-6B3148BBE081}"/>
                </a:ext>
              </a:extLst>
            </p:cNvPr>
            <p:cNvSpPr>
              <a:spLocks/>
            </p:cNvSpPr>
            <p:nvPr/>
          </p:nvSpPr>
          <p:spPr bwMode="auto">
            <a:xfrm>
              <a:off x="1136" y="5757"/>
              <a:ext cx="16"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4" name="Freeform 43">
              <a:extLst>
                <a:ext uri="{FF2B5EF4-FFF2-40B4-BE49-F238E27FC236}">
                  <a16:creationId xmlns:a16="http://schemas.microsoft.com/office/drawing/2014/main" id="{304DCEEF-0372-488C-BC5D-066736672CBF}"/>
                </a:ext>
              </a:extLst>
            </p:cNvPr>
            <p:cNvSpPr>
              <a:spLocks/>
            </p:cNvSpPr>
            <p:nvPr/>
          </p:nvSpPr>
          <p:spPr bwMode="auto">
            <a:xfrm>
              <a:off x="928" y="5831"/>
              <a:ext cx="13"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5" name="Freeform 44">
              <a:extLst>
                <a:ext uri="{FF2B5EF4-FFF2-40B4-BE49-F238E27FC236}">
                  <a16:creationId xmlns:a16="http://schemas.microsoft.com/office/drawing/2014/main" id="{C88963EC-6A8D-4DC7-AEB7-CFD29DFC8D4D}"/>
                </a:ext>
              </a:extLst>
            </p:cNvPr>
            <p:cNvSpPr>
              <a:spLocks/>
            </p:cNvSpPr>
            <p:nvPr/>
          </p:nvSpPr>
          <p:spPr bwMode="auto">
            <a:xfrm>
              <a:off x="902" y="5824"/>
              <a:ext cx="17"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6" name="Freeform 45">
              <a:extLst>
                <a:ext uri="{FF2B5EF4-FFF2-40B4-BE49-F238E27FC236}">
                  <a16:creationId xmlns:a16="http://schemas.microsoft.com/office/drawing/2014/main" id="{331741AF-4510-442B-AABC-53D26AC6B646}"/>
                </a:ext>
              </a:extLst>
            </p:cNvPr>
            <p:cNvSpPr>
              <a:spLocks/>
            </p:cNvSpPr>
            <p:nvPr/>
          </p:nvSpPr>
          <p:spPr bwMode="auto">
            <a:xfrm>
              <a:off x="921" y="5832"/>
              <a:ext cx="14"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7" name="Freeform 46">
              <a:extLst>
                <a:ext uri="{FF2B5EF4-FFF2-40B4-BE49-F238E27FC236}">
                  <a16:creationId xmlns:a16="http://schemas.microsoft.com/office/drawing/2014/main" id="{B9537D9A-8196-4452-AAF1-1F561C4CDC0E}"/>
                </a:ext>
              </a:extLst>
            </p:cNvPr>
            <p:cNvSpPr>
              <a:spLocks/>
            </p:cNvSpPr>
            <p:nvPr/>
          </p:nvSpPr>
          <p:spPr bwMode="auto">
            <a:xfrm>
              <a:off x="1079" y="5777"/>
              <a:ext cx="12" cy="11"/>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8" name="Freeform 47">
              <a:extLst>
                <a:ext uri="{FF2B5EF4-FFF2-40B4-BE49-F238E27FC236}">
                  <a16:creationId xmlns:a16="http://schemas.microsoft.com/office/drawing/2014/main" id="{2777C585-E9A6-49D0-9C14-BD1D25A6F4DF}"/>
                </a:ext>
              </a:extLst>
            </p:cNvPr>
            <p:cNvSpPr>
              <a:spLocks/>
            </p:cNvSpPr>
            <p:nvPr/>
          </p:nvSpPr>
          <p:spPr bwMode="auto">
            <a:xfrm>
              <a:off x="1091" y="5823"/>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59" name="Freeform 48">
              <a:extLst>
                <a:ext uri="{FF2B5EF4-FFF2-40B4-BE49-F238E27FC236}">
                  <a16:creationId xmlns:a16="http://schemas.microsoft.com/office/drawing/2014/main" id="{96A7DA5A-3E46-4F34-A603-80FD49D203FA}"/>
                </a:ext>
              </a:extLst>
            </p:cNvPr>
            <p:cNvSpPr>
              <a:spLocks/>
            </p:cNvSpPr>
            <p:nvPr/>
          </p:nvSpPr>
          <p:spPr bwMode="auto">
            <a:xfrm>
              <a:off x="1087" y="5823"/>
              <a:ext cx="15"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0" name="Freeform 49">
              <a:extLst>
                <a:ext uri="{FF2B5EF4-FFF2-40B4-BE49-F238E27FC236}">
                  <a16:creationId xmlns:a16="http://schemas.microsoft.com/office/drawing/2014/main" id="{05B7C941-3CF0-43DB-8E4E-91E7FFB55CB0}"/>
                </a:ext>
              </a:extLst>
            </p:cNvPr>
            <p:cNvSpPr>
              <a:spLocks/>
            </p:cNvSpPr>
            <p:nvPr/>
          </p:nvSpPr>
          <p:spPr bwMode="auto">
            <a:xfrm>
              <a:off x="927" y="5838"/>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1" name="Freeform 50">
              <a:extLst>
                <a:ext uri="{FF2B5EF4-FFF2-40B4-BE49-F238E27FC236}">
                  <a16:creationId xmlns:a16="http://schemas.microsoft.com/office/drawing/2014/main" id="{00257455-E724-4DE5-9FA6-ED82F2AEE504}"/>
                </a:ext>
              </a:extLst>
            </p:cNvPr>
            <p:cNvSpPr>
              <a:spLocks/>
            </p:cNvSpPr>
            <p:nvPr/>
          </p:nvSpPr>
          <p:spPr bwMode="auto">
            <a:xfrm>
              <a:off x="927" y="5838"/>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2" name="Freeform 51">
              <a:extLst>
                <a:ext uri="{FF2B5EF4-FFF2-40B4-BE49-F238E27FC236}">
                  <a16:creationId xmlns:a16="http://schemas.microsoft.com/office/drawing/2014/main" id="{00B79D35-39D4-4DAC-BF21-145CC789900A}"/>
                </a:ext>
              </a:extLst>
            </p:cNvPr>
            <p:cNvSpPr>
              <a:spLocks/>
            </p:cNvSpPr>
            <p:nvPr/>
          </p:nvSpPr>
          <p:spPr bwMode="auto">
            <a:xfrm>
              <a:off x="927" y="5838"/>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3" name="Freeform 52">
              <a:extLst>
                <a:ext uri="{FF2B5EF4-FFF2-40B4-BE49-F238E27FC236}">
                  <a16:creationId xmlns:a16="http://schemas.microsoft.com/office/drawing/2014/main" id="{3C39CE80-20FE-4DDB-8B5B-EA791F2E60ED}"/>
                </a:ext>
              </a:extLst>
            </p:cNvPr>
            <p:cNvSpPr>
              <a:spLocks/>
            </p:cNvSpPr>
            <p:nvPr/>
          </p:nvSpPr>
          <p:spPr bwMode="auto">
            <a:xfrm>
              <a:off x="927" y="5839"/>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4" name="Freeform 53">
              <a:extLst>
                <a:ext uri="{FF2B5EF4-FFF2-40B4-BE49-F238E27FC236}">
                  <a16:creationId xmlns:a16="http://schemas.microsoft.com/office/drawing/2014/main" id="{B5EEA7A9-7C27-473A-AAD5-880F594E18E6}"/>
                </a:ext>
              </a:extLst>
            </p:cNvPr>
            <p:cNvSpPr>
              <a:spLocks/>
            </p:cNvSpPr>
            <p:nvPr/>
          </p:nvSpPr>
          <p:spPr bwMode="auto">
            <a:xfrm>
              <a:off x="927" y="5839"/>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5" name="Freeform 54">
              <a:extLst>
                <a:ext uri="{FF2B5EF4-FFF2-40B4-BE49-F238E27FC236}">
                  <a16:creationId xmlns:a16="http://schemas.microsoft.com/office/drawing/2014/main" id="{E262BAE8-06F4-4AF9-AE54-D87143B380EB}"/>
                </a:ext>
              </a:extLst>
            </p:cNvPr>
            <p:cNvSpPr>
              <a:spLocks/>
            </p:cNvSpPr>
            <p:nvPr/>
          </p:nvSpPr>
          <p:spPr bwMode="auto">
            <a:xfrm>
              <a:off x="928" y="5839"/>
              <a:ext cx="13"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6" name="Freeform 55">
              <a:extLst>
                <a:ext uri="{FF2B5EF4-FFF2-40B4-BE49-F238E27FC236}">
                  <a16:creationId xmlns:a16="http://schemas.microsoft.com/office/drawing/2014/main" id="{509A0633-3D4E-4070-B961-B379DE67D9D6}"/>
                </a:ext>
              </a:extLst>
            </p:cNvPr>
            <p:cNvSpPr>
              <a:spLocks/>
            </p:cNvSpPr>
            <p:nvPr/>
          </p:nvSpPr>
          <p:spPr bwMode="auto">
            <a:xfrm>
              <a:off x="927" y="5841"/>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7" name="Freeform 56">
              <a:extLst>
                <a:ext uri="{FF2B5EF4-FFF2-40B4-BE49-F238E27FC236}">
                  <a16:creationId xmlns:a16="http://schemas.microsoft.com/office/drawing/2014/main" id="{74BCB6E3-E46B-45F7-9B40-C0A65CBEEB04}"/>
                </a:ext>
              </a:extLst>
            </p:cNvPr>
            <p:cNvSpPr>
              <a:spLocks/>
            </p:cNvSpPr>
            <p:nvPr/>
          </p:nvSpPr>
          <p:spPr bwMode="auto">
            <a:xfrm>
              <a:off x="928" y="5841"/>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8" name="Freeform 57">
              <a:extLst>
                <a:ext uri="{FF2B5EF4-FFF2-40B4-BE49-F238E27FC236}">
                  <a16:creationId xmlns:a16="http://schemas.microsoft.com/office/drawing/2014/main" id="{60F7A6EC-05DF-479E-B96C-BFAA6BD56980}"/>
                </a:ext>
              </a:extLst>
            </p:cNvPr>
            <p:cNvSpPr>
              <a:spLocks/>
            </p:cNvSpPr>
            <p:nvPr/>
          </p:nvSpPr>
          <p:spPr bwMode="auto">
            <a:xfrm>
              <a:off x="928" y="5845"/>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69" name="Freeform 58">
              <a:extLst>
                <a:ext uri="{FF2B5EF4-FFF2-40B4-BE49-F238E27FC236}">
                  <a16:creationId xmlns:a16="http://schemas.microsoft.com/office/drawing/2014/main" id="{229392B9-D956-4821-A489-4E943F5AD47C}"/>
                </a:ext>
              </a:extLst>
            </p:cNvPr>
            <p:cNvSpPr>
              <a:spLocks/>
            </p:cNvSpPr>
            <p:nvPr/>
          </p:nvSpPr>
          <p:spPr bwMode="auto">
            <a:xfrm>
              <a:off x="928" y="5845"/>
              <a:ext cx="13"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0" name="Freeform 59">
              <a:extLst>
                <a:ext uri="{FF2B5EF4-FFF2-40B4-BE49-F238E27FC236}">
                  <a16:creationId xmlns:a16="http://schemas.microsoft.com/office/drawing/2014/main" id="{B583940D-56FC-44DC-AB23-BB4EFDE038E3}"/>
                </a:ext>
              </a:extLst>
            </p:cNvPr>
            <p:cNvSpPr>
              <a:spLocks/>
            </p:cNvSpPr>
            <p:nvPr/>
          </p:nvSpPr>
          <p:spPr bwMode="auto">
            <a:xfrm>
              <a:off x="928" y="5847"/>
              <a:ext cx="13"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1" name="Freeform 60">
              <a:extLst>
                <a:ext uri="{FF2B5EF4-FFF2-40B4-BE49-F238E27FC236}">
                  <a16:creationId xmlns:a16="http://schemas.microsoft.com/office/drawing/2014/main" id="{DA54DDBD-8A98-4D51-BE86-04D77D86B180}"/>
                </a:ext>
              </a:extLst>
            </p:cNvPr>
            <p:cNvSpPr>
              <a:spLocks/>
            </p:cNvSpPr>
            <p:nvPr/>
          </p:nvSpPr>
          <p:spPr bwMode="auto">
            <a:xfrm>
              <a:off x="930" y="5847"/>
              <a:ext cx="12"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2" name="Freeform 61">
              <a:extLst>
                <a:ext uri="{FF2B5EF4-FFF2-40B4-BE49-F238E27FC236}">
                  <a16:creationId xmlns:a16="http://schemas.microsoft.com/office/drawing/2014/main" id="{A7A96AB5-5E69-459E-AEDB-D2E8BF3FFB30}"/>
                </a:ext>
              </a:extLst>
            </p:cNvPr>
            <p:cNvSpPr>
              <a:spLocks/>
            </p:cNvSpPr>
            <p:nvPr/>
          </p:nvSpPr>
          <p:spPr bwMode="auto">
            <a:xfrm>
              <a:off x="1131" y="5902"/>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3" name="Freeform 62">
              <a:extLst>
                <a:ext uri="{FF2B5EF4-FFF2-40B4-BE49-F238E27FC236}">
                  <a16:creationId xmlns:a16="http://schemas.microsoft.com/office/drawing/2014/main" id="{91C260A3-7A14-408B-A1BE-BD6B9CB2C2C8}"/>
                </a:ext>
              </a:extLst>
            </p:cNvPr>
            <p:cNvSpPr>
              <a:spLocks/>
            </p:cNvSpPr>
            <p:nvPr/>
          </p:nvSpPr>
          <p:spPr bwMode="auto">
            <a:xfrm>
              <a:off x="1300" y="5760"/>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4" name="Freeform 63">
              <a:extLst>
                <a:ext uri="{FF2B5EF4-FFF2-40B4-BE49-F238E27FC236}">
                  <a16:creationId xmlns:a16="http://schemas.microsoft.com/office/drawing/2014/main" id="{AC3CED79-F59B-4033-9488-7DEE8F0A73CC}"/>
                </a:ext>
              </a:extLst>
            </p:cNvPr>
            <p:cNvSpPr>
              <a:spLocks/>
            </p:cNvSpPr>
            <p:nvPr/>
          </p:nvSpPr>
          <p:spPr bwMode="auto">
            <a:xfrm>
              <a:off x="1289" y="5663"/>
              <a:ext cx="14"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5" name="Freeform 64">
              <a:extLst>
                <a:ext uri="{FF2B5EF4-FFF2-40B4-BE49-F238E27FC236}">
                  <a16:creationId xmlns:a16="http://schemas.microsoft.com/office/drawing/2014/main" id="{EB04055E-B824-4FE7-8F05-7E5810754968}"/>
                </a:ext>
              </a:extLst>
            </p:cNvPr>
            <p:cNvSpPr>
              <a:spLocks/>
            </p:cNvSpPr>
            <p:nvPr/>
          </p:nvSpPr>
          <p:spPr bwMode="auto">
            <a:xfrm>
              <a:off x="1350" y="5675"/>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6" name="Freeform 65">
              <a:extLst>
                <a:ext uri="{FF2B5EF4-FFF2-40B4-BE49-F238E27FC236}">
                  <a16:creationId xmlns:a16="http://schemas.microsoft.com/office/drawing/2014/main" id="{345E6184-D457-4313-8487-D051631F2B74}"/>
                </a:ext>
              </a:extLst>
            </p:cNvPr>
            <p:cNvSpPr>
              <a:spLocks/>
            </p:cNvSpPr>
            <p:nvPr/>
          </p:nvSpPr>
          <p:spPr bwMode="auto">
            <a:xfrm>
              <a:off x="1359" y="5675"/>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7" name="Freeform 66">
              <a:extLst>
                <a:ext uri="{FF2B5EF4-FFF2-40B4-BE49-F238E27FC236}">
                  <a16:creationId xmlns:a16="http://schemas.microsoft.com/office/drawing/2014/main" id="{B56D2CA8-5C76-4CA9-8D1C-D0470465CF7B}"/>
                </a:ext>
              </a:extLst>
            </p:cNvPr>
            <p:cNvSpPr>
              <a:spLocks/>
            </p:cNvSpPr>
            <p:nvPr/>
          </p:nvSpPr>
          <p:spPr bwMode="auto">
            <a:xfrm>
              <a:off x="1307" y="5694"/>
              <a:ext cx="12"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8" name="Freeform 67">
              <a:extLst>
                <a:ext uri="{FF2B5EF4-FFF2-40B4-BE49-F238E27FC236}">
                  <a16:creationId xmlns:a16="http://schemas.microsoft.com/office/drawing/2014/main" id="{6D08AFD3-98A8-419B-B762-E782B694947F}"/>
                </a:ext>
              </a:extLst>
            </p:cNvPr>
            <p:cNvSpPr>
              <a:spLocks/>
            </p:cNvSpPr>
            <p:nvPr/>
          </p:nvSpPr>
          <p:spPr bwMode="auto">
            <a:xfrm>
              <a:off x="1348" y="5694"/>
              <a:ext cx="13"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79" name="Freeform 68">
              <a:extLst>
                <a:ext uri="{FF2B5EF4-FFF2-40B4-BE49-F238E27FC236}">
                  <a16:creationId xmlns:a16="http://schemas.microsoft.com/office/drawing/2014/main" id="{CE952FCD-BAB0-4FA2-B9A2-63B2CAA5EED9}"/>
                </a:ext>
              </a:extLst>
            </p:cNvPr>
            <p:cNvSpPr>
              <a:spLocks/>
            </p:cNvSpPr>
            <p:nvPr/>
          </p:nvSpPr>
          <p:spPr bwMode="auto">
            <a:xfrm>
              <a:off x="1345" y="5703"/>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0" name="Freeform 69">
              <a:extLst>
                <a:ext uri="{FF2B5EF4-FFF2-40B4-BE49-F238E27FC236}">
                  <a16:creationId xmlns:a16="http://schemas.microsoft.com/office/drawing/2014/main" id="{DBF9BC31-2FB3-42A1-A0D0-4507433BBFEB}"/>
                </a:ext>
              </a:extLst>
            </p:cNvPr>
            <p:cNvSpPr>
              <a:spLocks/>
            </p:cNvSpPr>
            <p:nvPr/>
          </p:nvSpPr>
          <p:spPr bwMode="auto">
            <a:xfrm>
              <a:off x="1388" y="5685"/>
              <a:ext cx="15"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1" name="Freeform 70">
              <a:extLst>
                <a:ext uri="{FF2B5EF4-FFF2-40B4-BE49-F238E27FC236}">
                  <a16:creationId xmlns:a16="http://schemas.microsoft.com/office/drawing/2014/main" id="{5309D4F5-5F67-482F-96A3-D469C82B787B}"/>
                </a:ext>
              </a:extLst>
            </p:cNvPr>
            <p:cNvSpPr>
              <a:spLocks/>
            </p:cNvSpPr>
            <p:nvPr/>
          </p:nvSpPr>
          <p:spPr bwMode="auto">
            <a:xfrm>
              <a:off x="1393" y="5690"/>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2" name="Freeform 71">
              <a:extLst>
                <a:ext uri="{FF2B5EF4-FFF2-40B4-BE49-F238E27FC236}">
                  <a16:creationId xmlns:a16="http://schemas.microsoft.com/office/drawing/2014/main" id="{C66D574B-34F6-4638-9F05-D939ECD528A6}"/>
                </a:ext>
              </a:extLst>
            </p:cNvPr>
            <p:cNvSpPr>
              <a:spLocks/>
            </p:cNvSpPr>
            <p:nvPr/>
          </p:nvSpPr>
          <p:spPr bwMode="auto">
            <a:xfrm>
              <a:off x="1393" y="5693"/>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3" name="Freeform 72">
              <a:extLst>
                <a:ext uri="{FF2B5EF4-FFF2-40B4-BE49-F238E27FC236}">
                  <a16:creationId xmlns:a16="http://schemas.microsoft.com/office/drawing/2014/main" id="{D66CB69E-DE2B-4038-888C-5B334B5162C9}"/>
                </a:ext>
              </a:extLst>
            </p:cNvPr>
            <p:cNvSpPr>
              <a:spLocks/>
            </p:cNvSpPr>
            <p:nvPr/>
          </p:nvSpPr>
          <p:spPr bwMode="auto">
            <a:xfrm>
              <a:off x="1399" y="5694"/>
              <a:ext cx="12" cy="12"/>
            </a:xfrm>
            <a:custGeom>
              <a:avLst/>
              <a:gdLst/>
              <a:ahLst/>
              <a:cxnLst>
                <a:cxn ang="0">
                  <a:pos x="0" y="20"/>
                </a:cxn>
                <a:cxn ang="0">
                  <a:pos x="20" y="0"/>
                </a:cxn>
                <a:cxn ang="0">
                  <a:pos x="39" y="20"/>
                </a:cxn>
                <a:cxn ang="0">
                  <a:pos x="20" y="40"/>
                </a:cxn>
                <a:cxn ang="0">
                  <a:pos x="0" y="20"/>
                </a:cxn>
              </a:cxnLst>
              <a:rect l="0" t="0" r="r" b="b"/>
              <a:pathLst>
                <a:path w="39" h="40">
                  <a:moveTo>
                    <a:pt x="0" y="20"/>
                  </a:moveTo>
                  <a:lnTo>
                    <a:pt x="20" y="0"/>
                  </a:lnTo>
                  <a:lnTo>
                    <a:pt x="39" y="20"/>
                  </a:lnTo>
                  <a:lnTo>
                    <a:pt x="20" y="40"/>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4" name="Freeform 73">
              <a:extLst>
                <a:ext uri="{FF2B5EF4-FFF2-40B4-BE49-F238E27FC236}">
                  <a16:creationId xmlns:a16="http://schemas.microsoft.com/office/drawing/2014/main" id="{80DF134D-D2EB-4FCE-9CD4-3B5DC0C39758}"/>
                </a:ext>
              </a:extLst>
            </p:cNvPr>
            <p:cNvSpPr>
              <a:spLocks/>
            </p:cNvSpPr>
            <p:nvPr/>
          </p:nvSpPr>
          <p:spPr bwMode="auto">
            <a:xfrm>
              <a:off x="1388" y="5748"/>
              <a:ext cx="15"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5" name="Freeform 74">
              <a:extLst>
                <a:ext uri="{FF2B5EF4-FFF2-40B4-BE49-F238E27FC236}">
                  <a16:creationId xmlns:a16="http://schemas.microsoft.com/office/drawing/2014/main" id="{43E12F69-EE15-4D93-BD32-003B8E5C5124}"/>
                </a:ext>
              </a:extLst>
            </p:cNvPr>
            <p:cNvSpPr>
              <a:spLocks/>
            </p:cNvSpPr>
            <p:nvPr/>
          </p:nvSpPr>
          <p:spPr bwMode="auto">
            <a:xfrm>
              <a:off x="1394" y="5751"/>
              <a:ext cx="12"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6" name="Freeform 75">
              <a:extLst>
                <a:ext uri="{FF2B5EF4-FFF2-40B4-BE49-F238E27FC236}">
                  <a16:creationId xmlns:a16="http://schemas.microsoft.com/office/drawing/2014/main" id="{40C8DF8A-FE9B-4DB6-8505-111C39137F14}"/>
                </a:ext>
              </a:extLst>
            </p:cNvPr>
            <p:cNvSpPr>
              <a:spLocks/>
            </p:cNvSpPr>
            <p:nvPr/>
          </p:nvSpPr>
          <p:spPr bwMode="auto">
            <a:xfrm>
              <a:off x="1568" y="5761"/>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7" name="Freeform 76">
              <a:extLst>
                <a:ext uri="{FF2B5EF4-FFF2-40B4-BE49-F238E27FC236}">
                  <a16:creationId xmlns:a16="http://schemas.microsoft.com/office/drawing/2014/main" id="{C5D990D8-3A2C-4AF7-B23A-C980C11AF38A}"/>
                </a:ext>
              </a:extLst>
            </p:cNvPr>
            <p:cNvSpPr>
              <a:spLocks/>
            </p:cNvSpPr>
            <p:nvPr/>
          </p:nvSpPr>
          <p:spPr bwMode="auto">
            <a:xfrm>
              <a:off x="1569" y="5761"/>
              <a:ext cx="12"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8" name="Freeform 77">
              <a:extLst>
                <a:ext uri="{FF2B5EF4-FFF2-40B4-BE49-F238E27FC236}">
                  <a16:creationId xmlns:a16="http://schemas.microsoft.com/office/drawing/2014/main" id="{5DD9D7C1-7E26-4E9C-AC66-18B817CF85C0}"/>
                </a:ext>
              </a:extLst>
            </p:cNvPr>
            <p:cNvSpPr>
              <a:spLocks/>
            </p:cNvSpPr>
            <p:nvPr/>
          </p:nvSpPr>
          <p:spPr bwMode="auto">
            <a:xfrm>
              <a:off x="1569" y="5761"/>
              <a:ext cx="12"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89" name="Freeform 78">
              <a:extLst>
                <a:ext uri="{FF2B5EF4-FFF2-40B4-BE49-F238E27FC236}">
                  <a16:creationId xmlns:a16="http://schemas.microsoft.com/office/drawing/2014/main" id="{B83704B3-9B74-4F36-8EEB-7E77586557BE}"/>
                </a:ext>
              </a:extLst>
            </p:cNvPr>
            <p:cNvSpPr>
              <a:spLocks/>
            </p:cNvSpPr>
            <p:nvPr/>
          </p:nvSpPr>
          <p:spPr bwMode="auto">
            <a:xfrm>
              <a:off x="1685" y="5819"/>
              <a:ext cx="12" cy="11"/>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0" name="Freeform 79">
              <a:extLst>
                <a:ext uri="{FF2B5EF4-FFF2-40B4-BE49-F238E27FC236}">
                  <a16:creationId xmlns:a16="http://schemas.microsoft.com/office/drawing/2014/main" id="{316B6474-4FB6-4641-94E3-2C3A1F176837}"/>
                </a:ext>
              </a:extLst>
            </p:cNvPr>
            <p:cNvSpPr>
              <a:spLocks/>
            </p:cNvSpPr>
            <p:nvPr/>
          </p:nvSpPr>
          <p:spPr bwMode="auto">
            <a:xfrm>
              <a:off x="1525" y="5862"/>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1" name="Freeform 80">
              <a:extLst>
                <a:ext uri="{FF2B5EF4-FFF2-40B4-BE49-F238E27FC236}">
                  <a16:creationId xmlns:a16="http://schemas.microsoft.com/office/drawing/2014/main" id="{A224D06E-2F56-48D7-ACBF-8A04C4A6BBB1}"/>
                </a:ext>
              </a:extLst>
            </p:cNvPr>
            <p:cNvSpPr>
              <a:spLocks/>
            </p:cNvSpPr>
            <p:nvPr/>
          </p:nvSpPr>
          <p:spPr bwMode="auto">
            <a:xfrm>
              <a:off x="1549" y="5850"/>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2" name="Freeform 81">
              <a:extLst>
                <a:ext uri="{FF2B5EF4-FFF2-40B4-BE49-F238E27FC236}">
                  <a16:creationId xmlns:a16="http://schemas.microsoft.com/office/drawing/2014/main" id="{01C81462-84F7-4958-AE6F-16D8D3590DFE}"/>
                </a:ext>
              </a:extLst>
            </p:cNvPr>
            <p:cNvSpPr>
              <a:spLocks/>
            </p:cNvSpPr>
            <p:nvPr/>
          </p:nvSpPr>
          <p:spPr bwMode="auto">
            <a:xfrm>
              <a:off x="1604" y="5908"/>
              <a:ext cx="16"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3" name="Freeform 82">
              <a:extLst>
                <a:ext uri="{FF2B5EF4-FFF2-40B4-BE49-F238E27FC236}">
                  <a16:creationId xmlns:a16="http://schemas.microsoft.com/office/drawing/2014/main" id="{4E462376-5F90-4CCA-BFE2-2A5D7E9C8D61}"/>
                </a:ext>
              </a:extLst>
            </p:cNvPr>
            <p:cNvSpPr>
              <a:spLocks/>
            </p:cNvSpPr>
            <p:nvPr/>
          </p:nvSpPr>
          <p:spPr bwMode="auto">
            <a:xfrm>
              <a:off x="1606" y="5910"/>
              <a:ext cx="14"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4" name="Freeform 83">
              <a:extLst>
                <a:ext uri="{FF2B5EF4-FFF2-40B4-BE49-F238E27FC236}">
                  <a16:creationId xmlns:a16="http://schemas.microsoft.com/office/drawing/2014/main" id="{CB16199C-7264-4868-9093-201FFDB4E4D3}"/>
                </a:ext>
              </a:extLst>
            </p:cNvPr>
            <p:cNvSpPr>
              <a:spLocks/>
            </p:cNvSpPr>
            <p:nvPr/>
          </p:nvSpPr>
          <p:spPr bwMode="auto">
            <a:xfrm>
              <a:off x="1782" y="5916"/>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5" name="Freeform 84">
              <a:extLst>
                <a:ext uri="{FF2B5EF4-FFF2-40B4-BE49-F238E27FC236}">
                  <a16:creationId xmlns:a16="http://schemas.microsoft.com/office/drawing/2014/main" id="{44317C67-AC9E-4808-9074-2D9110CC1FB7}"/>
                </a:ext>
              </a:extLst>
            </p:cNvPr>
            <p:cNvSpPr>
              <a:spLocks/>
            </p:cNvSpPr>
            <p:nvPr/>
          </p:nvSpPr>
          <p:spPr bwMode="auto">
            <a:xfrm>
              <a:off x="1784" y="5917"/>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6" name="Freeform 85">
              <a:extLst>
                <a:ext uri="{FF2B5EF4-FFF2-40B4-BE49-F238E27FC236}">
                  <a16:creationId xmlns:a16="http://schemas.microsoft.com/office/drawing/2014/main" id="{B059F185-29D7-4217-92B4-EF4B0EABF4E7}"/>
                </a:ext>
              </a:extLst>
            </p:cNvPr>
            <p:cNvSpPr>
              <a:spLocks/>
            </p:cNvSpPr>
            <p:nvPr/>
          </p:nvSpPr>
          <p:spPr bwMode="auto">
            <a:xfrm>
              <a:off x="1956" y="5916"/>
              <a:ext cx="15" cy="12"/>
            </a:xfrm>
            <a:custGeom>
              <a:avLst/>
              <a:gdLst/>
              <a:ahLst/>
              <a:cxnLst>
                <a:cxn ang="0">
                  <a:pos x="0" y="20"/>
                </a:cxn>
                <a:cxn ang="0">
                  <a:pos x="19" y="0"/>
                </a:cxn>
                <a:cxn ang="0">
                  <a:pos x="39" y="20"/>
                </a:cxn>
                <a:cxn ang="0">
                  <a:pos x="19" y="39"/>
                </a:cxn>
                <a:cxn ang="0">
                  <a:pos x="0" y="20"/>
                </a:cxn>
              </a:cxnLst>
              <a:rect l="0" t="0" r="r" b="b"/>
              <a:pathLst>
                <a:path w="39" h="39">
                  <a:moveTo>
                    <a:pt x="0" y="20"/>
                  </a:moveTo>
                  <a:lnTo>
                    <a:pt x="19" y="0"/>
                  </a:lnTo>
                  <a:lnTo>
                    <a:pt x="39" y="20"/>
                  </a:lnTo>
                  <a:lnTo>
                    <a:pt x="19"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7" name="Freeform 86">
              <a:extLst>
                <a:ext uri="{FF2B5EF4-FFF2-40B4-BE49-F238E27FC236}">
                  <a16:creationId xmlns:a16="http://schemas.microsoft.com/office/drawing/2014/main" id="{2E0E0390-80B4-49DA-9300-1171363579E6}"/>
                </a:ext>
              </a:extLst>
            </p:cNvPr>
            <p:cNvSpPr>
              <a:spLocks/>
            </p:cNvSpPr>
            <p:nvPr/>
          </p:nvSpPr>
          <p:spPr bwMode="auto">
            <a:xfrm>
              <a:off x="1944" y="5919"/>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8" name="Freeform 87">
              <a:extLst>
                <a:ext uri="{FF2B5EF4-FFF2-40B4-BE49-F238E27FC236}">
                  <a16:creationId xmlns:a16="http://schemas.microsoft.com/office/drawing/2014/main" id="{79B4B5E4-2345-4528-B2EF-6398EA0AE674}"/>
                </a:ext>
              </a:extLst>
            </p:cNvPr>
            <p:cNvSpPr>
              <a:spLocks/>
            </p:cNvSpPr>
            <p:nvPr/>
          </p:nvSpPr>
          <p:spPr bwMode="auto">
            <a:xfrm>
              <a:off x="1986" y="5913"/>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99" name="Freeform 88">
              <a:extLst>
                <a:ext uri="{FF2B5EF4-FFF2-40B4-BE49-F238E27FC236}">
                  <a16:creationId xmlns:a16="http://schemas.microsoft.com/office/drawing/2014/main" id="{6498FE30-B340-4C2B-B6D5-18ADFAB8E101}"/>
                </a:ext>
              </a:extLst>
            </p:cNvPr>
            <p:cNvSpPr>
              <a:spLocks/>
            </p:cNvSpPr>
            <p:nvPr/>
          </p:nvSpPr>
          <p:spPr bwMode="auto">
            <a:xfrm>
              <a:off x="1769" y="6248"/>
              <a:ext cx="13"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0" name="Freeform 89">
              <a:extLst>
                <a:ext uri="{FF2B5EF4-FFF2-40B4-BE49-F238E27FC236}">
                  <a16:creationId xmlns:a16="http://schemas.microsoft.com/office/drawing/2014/main" id="{CD61FC05-E90B-4304-9053-9FF15CC15D41}"/>
                </a:ext>
              </a:extLst>
            </p:cNvPr>
            <p:cNvSpPr>
              <a:spLocks/>
            </p:cNvSpPr>
            <p:nvPr/>
          </p:nvSpPr>
          <p:spPr bwMode="auto">
            <a:xfrm>
              <a:off x="1767" y="6250"/>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1" name="Freeform 90">
              <a:extLst>
                <a:ext uri="{FF2B5EF4-FFF2-40B4-BE49-F238E27FC236}">
                  <a16:creationId xmlns:a16="http://schemas.microsoft.com/office/drawing/2014/main" id="{FED7581F-33DA-4ED4-B592-22B7B23E0249}"/>
                </a:ext>
              </a:extLst>
            </p:cNvPr>
            <p:cNvSpPr>
              <a:spLocks/>
            </p:cNvSpPr>
            <p:nvPr/>
          </p:nvSpPr>
          <p:spPr bwMode="auto">
            <a:xfrm>
              <a:off x="1765" y="6251"/>
              <a:ext cx="13" cy="12"/>
            </a:xfrm>
            <a:custGeom>
              <a:avLst/>
              <a:gdLst/>
              <a:ahLst/>
              <a:cxnLst>
                <a:cxn ang="0">
                  <a:pos x="0" y="19"/>
                </a:cxn>
                <a:cxn ang="0">
                  <a:pos x="20" y="0"/>
                </a:cxn>
                <a:cxn ang="0">
                  <a:pos x="40" y="19"/>
                </a:cxn>
                <a:cxn ang="0">
                  <a:pos x="20" y="39"/>
                </a:cxn>
                <a:cxn ang="0">
                  <a:pos x="0" y="1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2" name="Freeform 91">
              <a:extLst>
                <a:ext uri="{FF2B5EF4-FFF2-40B4-BE49-F238E27FC236}">
                  <a16:creationId xmlns:a16="http://schemas.microsoft.com/office/drawing/2014/main" id="{AC83A6FF-5F29-49C3-9E98-A86C90D91406}"/>
                </a:ext>
              </a:extLst>
            </p:cNvPr>
            <p:cNvSpPr>
              <a:spLocks/>
            </p:cNvSpPr>
            <p:nvPr/>
          </p:nvSpPr>
          <p:spPr bwMode="auto">
            <a:xfrm>
              <a:off x="1741" y="6095"/>
              <a:ext cx="13"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3" name="Freeform 92">
              <a:extLst>
                <a:ext uri="{FF2B5EF4-FFF2-40B4-BE49-F238E27FC236}">
                  <a16:creationId xmlns:a16="http://schemas.microsoft.com/office/drawing/2014/main" id="{D9520C13-964A-4270-8549-2BE9CCD19988}"/>
                </a:ext>
              </a:extLst>
            </p:cNvPr>
            <p:cNvSpPr>
              <a:spLocks/>
            </p:cNvSpPr>
            <p:nvPr/>
          </p:nvSpPr>
          <p:spPr bwMode="auto">
            <a:xfrm>
              <a:off x="1765" y="6256"/>
              <a:ext cx="13" cy="12"/>
            </a:xfrm>
            <a:custGeom>
              <a:avLst/>
              <a:gdLst/>
              <a:ahLst/>
              <a:cxnLst>
                <a:cxn ang="0">
                  <a:pos x="0" y="19"/>
                </a:cxn>
                <a:cxn ang="0">
                  <a:pos x="20" y="0"/>
                </a:cxn>
                <a:cxn ang="0">
                  <a:pos x="40" y="19"/>
                </a:cxn>
                <a:cxn ang="0">
                  <a:pos x="20" y="39"/>
                </a:cxn>
                <a:cxn ang="0">
                  <a:pos x="0" y="1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4" name="Freeform 93">
              <a:extLst>
                <a:ext uri="{FF2B5EF4-FFF2-40B4-BE49-F238E27FC236}">
                  <a16:creationId xmlns:a16="http://schemas.microsoft.com/office/drawing/2014/main" id="{7F6BD29F-6A19-460E-8B85-E634A7DBDAC5}"/>
                </a:ext>
              </a:extLst>
            </p:cNvPr>
            <p:cNvSpPr>
              <a:spLocks/>
            </p:cNvSpPr>
            <p:nvPr/>
          </p:nvSpPr>
          <p:spPr bwMode="auto">
            <a:xfrm>
              <a:off x="1765" y="6289"/>
              <a:ext cx="13" cy="11"/>
            </a:xfrm>
            <a:custGeom>
              <a:avLst/>
              <a:gdLst/>
              <a:ahLst/>
              <a:cxnLst>
                <a:cxn ang="0">
                  <a:pos x="0" y="19"/>
                </a:cxn>
                <a:cxn ang="0">
                  <a:pos x="20" y="0"/>
                </a:cxn>
                <a:cxn ang="0">
                  <a:pos x="40" y="19"/>
                </a:cxn>
                <a:cxn ang="0">
                  <a:pos x="20" y="39"/>
                </a:cxn>
                <a:cxn ang="0">
                  <a:pos x="0" y="1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5" name="Freeform 94">
              <a:extLst>
                <a:ext uri="{FF2B5EF4-FFF2-40B4-BE49-F238E27FC236}">
                  <a16:creationId xmlns:a16="http://schemas.microsoft.com/office/drawing/2014/main" id="{1F6AC584-E543-4524-BD4E-11EF96C65A45}"/>
                </a:ext>
              </a:extLst>
            </p:cNvPr>
            <p:cNvSpPr>
              <a:spLocks/>
            </p:cNvSpPr>
            <p:nvPr/>
          </p:nvSpPr>
          <p:spPr bwMode="auto">
            <a:xfrm>
              <a:off x="1765" y="6290"/>
              <a:ext cx="13" cy="12"/>
            </a:xfrm>
            <a:custGeom>
              <a:avLst/>
              <a:gdLst/>
              <a:ahLst/>
              <a:cxnLst>
                <a:cxn ang="0">
                  <a:pos x="0" y="19"/>
                </a:cxn>
                <a:cxn ang="0">
                  <a:pos x="20" y="0"/>
                </a:cxn>
                <a:cxn ang="0">
                  <a:pos x="40" y="19"/>
                </a:cxn>
                <a:cxn ang="0">
                  <a:pos x="20" y="39"/>
                </a:cxn>
                <a:cxn ang="0">
                  <a:pos x="0" y="19"/>
                </a:cxn>
              </a:cxnLst>
              <a:rect l="0" t="0" r="r" b="b"/>
              <a:pathLst>
                <a:path w="40" h="39">
                  <a:moveTo>
                    <a:pt x="0" y="19"/>
                  </a:moveTo>
                  <a:lnTo>
                    <a:pt x="20" y="0"/>
                  </a:lnTo>
                  <a:lnTo>
                    <a:pt x="40"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6" name="Freeform 95">
              <a:extLst>
                <a:ext uri="{FF2B5EF4-FFF2-40B4-BE49-F238E27FC236}">
                  <a16:creationId xmlns:a16="http://schemas.microsoft.com/office/drawing/2014/main" id="{B9E71617-8D7D-49AA-A498-1D3DCFC55CC9}"/>
                </a:ext>
              </a:extLst>
            </p:cNvPr>
            <p:cNvSpPr>
              <a:spLocks/>
            </p:cNvSpPr>
            <p:nvPr/>
          </p:nvSpPr>
          <p:spPr bwMode="auto">
            <a:xfrm>
              <a:off x="1767" y="6290"/>
              <a:ext cx="12" cy="12"/>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7" name="Freeform 96">
              <a:extLst>
                <a:ext uri="{FF2B5EF4-FFF2-40B4-BE49-F238E27FC236}">
                  <a16:creationId xmlns:a16="http://schemas.microsoft.com/office/drawing/2014/main" id="{684B989B-08EE-4A3F-B225-C1B782A786A9}"/>
                </a:ext>
              </a:extLst>
            </p:cNvPr>
            <p:cNvSpPr>
              <a:spLocks/>
            </p:cNvSpPr>
            <p:nvPr/>
          </p:nvSpPr>
          <p:spPr bwMode="auto">
            <a:xfrm>
              <a:off x="1768" y="6289"/>
              <a:ext cx="13" cy="11"/>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8" name="Freeform 97">
              <a:extLst>
                <a:ext uri="{FF2B5EF4-FFF2-40B4-BE49-F238E27FC236}">
                  <a16:creationId xmlns:a16="http://schemas.microsoft.com/office/drawing/2014/main" id="{709668C7-9B01-40B6-8A54-AF5F0D08C4EC}"/>
                </a:ext>
              </a:extLst>
            </p:cNvPr>
            <p:cNvSpPr>
              <a:spLocks/>
            </p:cNvSpPr>
            <p:nvPr/>
          </p:nvSpPr>
          <p:spPr bwMode="auto">
            <a:xfrm>
              <a:off x="1772" y="6314"/>
              <a:ext cx="15"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09" name="Freeform 98">
              <a:extLst>
                <a:ext uri="{FF2B5EF4-FFF2-40B4-BE49-F238E27FC236}">
                  <a16:creationId xmlns:a16="http://schemas.microsoft.com/office/drawing/2014/main" id="{3E78A016-83F8-4EAF-A164-4BA9C8DD2083}"/>
                </a:ext>
              </a:extLst>
            </p:cNvPr>
            <p:cNvSpPr>
              <a:spLocks/>
            </p:cNvSpPr>
            <p:nvPr/>
          </p:nvSpPr>
          <p:spPr bwMode="auto">
            <a:xfrm>
              <a:off x="1773" y="6256"/>
              <a:ext cx="14"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10" name="Freeform 99">
              <a:extLst>
                <a:ext uri="{FF2B5EF4-FFF2-40B4-BE49-F238E27FC236}">
                  <a16:creationId xmlns:a16="http://schemas.microsoft.com/office/drawing/2014/main" id="{21FA9E13-AB05-4403-AC52-06DF42139CD5}"/>
                </a:ext>
              </a:extLst>
            </p:cNvPr>
            <p:cNvSpPr>
              <a:spLocks/>
            </p:cNvSpPr>
            <p:nvPr/>
          </p:nvSpPr>
          <p:spPr bwMode="auto">
            <a:xfrm>
              <a:off x="1680" y="6309"/>
              <a:ext cx="12" cy="12"/>
            </a:xfrm>
            <a:custGeom>
              <a:avLst/>
              <a:gdLst/>
              <a:ahLst/>
              <a:cxnLst>
                <a:cxn ang="0">
                  <a:pos x="0" y="20"/>
                </a:cxn>
                <a:cxn ang="0">
                  <a:pos x="20" y="0"/>
                </a:cxn>
                <a:cxn ang="0">
                  <a:pos x="39" y="20"/>
                </a:cxn>
                <a:cxn ang="0">
                  <a:pos x="20" y="39"/>
                </a:cxn>
                <a:cxn ang="0">
                  <a:pos x="0" y="20"/>
                </a:cxn>
              </a:cxnLst>
              <a:rect l="0" t="0" r="r" b="b"/>
              <a:pathLst>
                <a:path w="39" h="39">
                  <a:moveTo>
                    <a:pt x="0" y="20"/>
                  </a:moveTo>
                  <a:lnTo>
                    <a:pt x="20" y="0"/>
                  </a:lnTo>
                  <a:lnTo>
                    <a:pt x="39" y="20"/>
                  </a:lnTo>
                  <a:lnTo>
                    <a:pt x="20" y="39"/>
                  </a:lnTo>
                  <a:lnTo>
                    <a:pt x="0" y="20"/>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11" name="Freeform 100">
              <a:extLst>
                <a:ext uri="{FF2B5EF4-FFF2-40B4-BE49-F238E27FC236}">
                  <a16:creationId xmlns:a16="http://schemas.microsoft.com/office/drawing/2014/main" id="{86672826-0765-4F40-9604-535A68F463A6}"/>
                </a:ext>
              </a:extLst>
            </p:cNvPr>
            <p:cNvSpPr>
              <a:spLocks/>
            </p:cNvSpPr>
            <p:nvPr/>
          </p:nvSpPr>
          <p:spPr bwMode="auto">
            <a:xfrm>
              <a:off x="1835" y="6289"/>
              <a:ext cx="13" cy="11"/>
            </a:xfrm>
            <a:custGeom>
              <a:avLst/>
              <a:gdLst/>
              <a:ahLst/>
              <a:cxnLst>
                <a:cxn ang="0">
                  <a:pos x="0" y="19"/>
                </a:cxn>
                <a:cxn ang="0">
                  <a:pos x="20" y="0"/>
                </a:cxn>
                <a:cxn ang="0">
                  <a:pos x="39" y="19"/>
                </a:cxn>
                <a:cxn ang="0">
                  <a:pos x="20" y="39"/>
                </a:cxn>
                <a:cxn ang="0">
                  <a:pos x="0" y="19"/>
                </a:cxn>
              </a:cxnLst>
              <a:rect l="0" t="0" r="r" b="b"/>
              <a:pathLst>
                <a:path w="39" h="39">
                  <a:moveTo>
                    <a:pt x="0" y="19"/>
                  </a:moveTo>
                  <a:lnTo>
                    <a:pt x="20" y="0"/>
                  </a:lnTo>
                  <a:lnTo>
                    <a:pt x="39" y="19"/>
                  </a:lnTo>
                  <a:lnTo>
                    <a:pt x="20"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12" name="Freeform 101">
              <a:extLst>
                <a:ext uri="{FF2B5EF4-FFF2-40B4-BE49-F238E27FC236}">
                  <a16:creationId xmlns:a16="http://schemas.microsoft.com/office/drawing/2014/main" id="{04090FD1-D8C0-4DD2-8E23-E498EC187179}"/>
                </a:ext>
              </a:extLst>
            </p:cNvPr>
            <p:cNvSpPr>
              <a:spLocks/>
            </p:cNvSpPr>
            <p:nvPr/>
          </p:nvSpPr>
          <p:spPr bwMode="auto">
            <a:xfrm>
              <a:off x="1825" y="6293"/>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13" name="Freeform 102">
              <a:extLst>
                <a:ext uri="{FF2B5EF4-FFF2-40B4-BE49-F238E27FC236}">
                  <a16:creationId xmlns:a16="http://schemas.microsoft.com/office/drawing/2014/main" id="{755564B1-5401-4410-882D-8C28665EEEEA}"/>
                </a:ext>
              </a:extLst>
            </p:cNvPr>
            <p:cNvSpPr>
              <a:spLocks/>
            </p:cNvSpPr>
            <p:nvPr/>
          </p:nvSpPr>
          <p:spPr bwMode="auto">
            <a:xfrm>
              <a:off x="1825" y="6293"/>
              <a:ext cx="12"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14" name="Freeform 103">
              <a:extLst>
                <a:ext uri="{FF2B5EF4-FFF2-40B4-BE49-F238E27FC236}">
                  <a16:creationId xmlns:a16="http://schemas.microsoft.com/office/drawing/2014/main" id="{A4492521-7026-43C1-9E6F-FA15DDF2801B}"/>
                </a:ext>
              </a:extLst>
            </p:cNvPr>
            <p:cNvSpPr>
              <a:spLocks/>
            </p:cNvSpPr>
            <p:nvPr/>
          </p:nvSpPr>
          <p:spPr bwMode="auto">
            <a:xfrm>
              <a:off x="1607" y="6161"/>
              <a:ext cx="13" cy="12"/>
            </a:xfrm>
            <a:custGeom>
              <a:avLst/>
              <a:gdLst/>
              <a:ahLst/>
              <a:cxnLst>
                <a:cxn ang="0">
                  <a:pos x="0" y="19"/>
                </a:cxn>
                <a:cxn ang="0">
                  <a:pos x="19" y="0"/>
                </a:cxn>
                <a:cxn ang="0">
                  <a:pos x="39" y="19"/>
                </a:cxn>
                <a:cxn ang="0">
                  <a:pos x="19" y="39"/>
                </a:cxn>
                <a:cxn ang="0">
                  <a:pos x="0" y="19"/>
                </a:cxn>
              </a:cxnLst>
              <a:rect l="0" t="0" r="r" b="b"/>
              <a:pathLst>
                <a:path w="39" h="39">
                  <a:moveTo>
                    <a:pt x="0" y="19"/>
                  </a:moveTo>
                  <a:lnTo>
                    <a:pt x="19" y="0"/>
                  </a:lnTo>
                  <a:lnTo>
                    <a:pt x="39" y="19"/>
                  </a:lnTo>
                  <a:lnTo>
                    <a:pt x="19" y="39"/>
                  </a:lnTo>
                  <a:lnTo>
                    <a:pt x="0" y="19"/>
                  </a:lnTo>
                  <a:close/>
                </a:path>
              </a:pathLst>
            </a:custGeom>
            <a:solidFill>
              <a:srgbClr val="FF0000"/>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15" name="Freeform 104">
              <a:extLst>
                <a:ext uri="{FF2B5EF4-FFF2-40B4-BE49-F238E27FC236}">
                  <a16:creationId xmlns:a16="http://schemas.microsoft.com/office/drawing/2014/main" id="{895A228D-8D69-4631-B55B-E6C2BE71FFDB}"/>
                </a:ext>
              </a:extLst>
            </p:cNvPr>
            <p:cNvSpPr>
              <a:spLocks/>
            </p:cNvSpPr>
            <p:nvPr/>
          </p:nvSpPr>
          <p:spPr bwMode="auto">
            <a:xfrm>
              <a:off x="1782" y="5916"/>
              <a:ext cx="12"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16" name="Freeform 105">
              <a:extLst>
                <a:ext uri="{FF2B5EF4-FFF2-40B4-BE49-F238E27FC236}">
                  <a16:creationId xmlns:a16="http://schemas.microsoft.com/office/drawing/2014/main" id="{993FF033-A90C-4263-A72E-A527CBC4844F}"/>
                </a:ext>
              </a:extLst>
            </p:cNvPr>
            <p:cNvSpPr>
              <a:spLocks/>
            </p:cNvSpPr>
            <p:nvPr/>
          </p:nvSpPr>
          <p:spPr bwMode="auto">
            <a:xfrm>
              <a:off x="1767" y="6254"/>
              <a:ext cx="12" cy="12"/>
            </a:xfrm>
            <a:custGeom>
              <a:avLst/>
              <a:gdLst/>
              <a:ahLst/>
              <a:cxnLst>
                <a:cxn ang="0">
                  <a:pos x="0" y="39"/>
                </a:cxn>
                <a:cxn ang="0">
                  <a:pos x="39" y="39"/>
                </a:cxn>
                <a:cxn ang="0">
                  <a:pos x="20" y="0"/>
                </a:cxn>
                <a:cxn ang="0">
                  <a:pos x="0" y="39"/>
                </a:cxn>
              </a:cxnLst>
              <a:rect l="0" t="0" r="r" b="b"/>
              <a:pathLst>
                <a:path w="39" h="39">
                  <a:moveTo>
                    <a:pt x="0" y="39"/>
                  </a:moveTo>
                  <a:lnTo>
                    <a:pt x="39" y="39"/>
                  </a:lnTo>
                  <a:lnTo>
                    <a:pt x="20" y="0"/>
                  </a:lnTo>
                  <a:lnTo>
                    <a:pt x="0" y="39"/>
                  </a:lnTo>
                  <a:close/>
                </a:path>
              </a:pathLst>
            </a:custGeom>
            <a:solidFill>
              <a:srgbClr val="80FFFF"/>
            </a:solidFill>
            <a:ln w="0">
              <a:solidFill>
                <a:srgbClr val="000000"/>
              </a:solidFill>
              <a:prstDash val="solid"/>
              <a:round/>
              <a:headEnd/>
              <a:tailEnd/>
            </a:ln>
            <a:effectLst>
              <a:outerShdw dist="35921" dir="2700000" algn="ctr" rotWithShape="0">
                <a:srgbClr val="CCCC00"/>
              </a:outerShdw>
            </a:effectLst>
          </p:spPr>
          <p:txBody>
            <a:bodyPr/>
            <a:lstStyle/>
            <a:p>
              <a:pPr>
                <a:defRPr/>
              </a:pPr>
              <a:endParaRPr lang="en-US">
                <a:latin typeface="Arial" charset="0"/>
              </a:endParaRPr>
            </a:p>
          </p:txBody>
        </p:sp>
        <p:sp>
          <p:nvSpPr>
            <p:cNvPr id="117" name="AutoShape 106">
              <a:extLst>
                <a:ext uri="{FF2B5EF4-FFF2-40B4-BE49-F238E27FC236}">
                  <a16:creationId xmlns:a16="http://schemas.microsoft.com/office/drawing/2014/main" id="{B49D31A4-6A63-441B-AEEE-21CF04821C45}"/>
                </a:ext>
              </a:extLst>
            </p:cNvPr>
            <p:cNvSpPr>
              <a:spLocks noChangeArrowheads="1"/>
            </p:cNvSpPr>
            <p:nvPr/>
          </p:nvSpPr>
          <p:spPr bwMode="auto">
            <a:xfrm>
              <a:off x="1600" y="6149"/>
              <a:ext cx="36" cy="42"/>
            </a:xfrm>
            <a:prstGeom prst="star5">
              <a:avLst/>
            </a:prstGeom>
            <a:solidFill>
              <a:schemeClr val="tx1"/>
            </a:solidFill>
            <a:ln w="9525">
              <a:solidFill>
                <a:schemeClr val="bg2"/>
              </a:solidFill>
              <a:miter lim="800000"/>
              <a:headEnd/>
              <a:tailEnd/>
            </a:ln>
            <a:effectLst>
              <a:outerShdw dist="35921" dir="2700000" algn="ctr" rotWithShape="0">
                <a:srgbClr val="CCCC00"/>
              </a:outerShdw>
            </a:effectLst>
          </p:spPr>
          <p:txBody>
            <a:bodyPr wrap="none" anchor="ctr"/>
            <a:lstStyle/>
            <a:p>
              <a:pPr algn="ctr">
                <a:defRPr/>
              </a:pPr>
              <a:endParaRPr lang="en-US">
                <a:solidFill>
                  <a:srgbClr val="FF0000"/>
                </a:solidFill>
                <a:latin typeface="Garamond" pitchFamily="18" charset="0"/>
              </a:endParaRPr>
            </a:p>
          </p:txBody>
        </p:sp>
        <p:sp>
          <p:nvSpPr>
            <p:cNvPr id="118" name="AutoShape 107">
              <a:extLst>
                <a:ext uri="{FF2B5EF4-FFF2-40B4-BE49-F238E27FC236}">
                  <a16:creationId xmlns:a16="http://schemas.microsoft.com/office/drawing/2014/main" id="{C4E5992E-7C08-475B-A3F7-E54278ADDCD2}"/>
                </a:ext>
              </a:extLst>
            </p:cNvPr>
            <p:cNvSpPr>
              <a:spLocks noChangeArrowheads="1"/>
            </p:cNvSpPr>
            <p:nvPr/>
          </p:nvSpPr>
          <p:spPr bwMode="auto">
            <a:xfrm>
              <a:off x="1798" y="6274"/>
              <a:ext cx="38" cy="42"/>
            </a:xfrm>
            <a:prstGeom prst="star5">
              <a:avLst/>
            </a:prstGeom>
            <a:solidFill>
              <a:schemeClr val="tx1"/>
            </a:solidFill>
            <a:ln w="9525">
              <a:solidFill>
                <a:schemeClr val="bg2"/>
              </a:solidFill>
              <a:miter lim="800000"/>
              <a:headEnd/>
              <a:tailEnd/>
            </a:ln>
            <a:effectLst>
              <a:outerShdw dist="35921" dir="2700000" algn="ctr" rotWithShape="0">
                <a:srgbClr val="CCCC00"/>
              </a:outerShdw>
            </a:effectLst>
          </p:spPr>
          <p:txBody>
            <a:bodyPr wrap="none" anchor="ctr"/>
            <a:lstStyle/>
            <a:p>
              <a:pPr>
                <a:defRPr/>
              </a:pPr>
              <a:endParaRPr lang="en-US">
                <a:latin typeface="Arial" charset="0"/>
              </a:endParaRPr>
            </a:p>
          </p:txBody>
        </p:sp>
        <p:sp>
          <p:nvSpPr>
            <p:cNvPr id="119" name="AutoShape 108">
              <a:extLst>
                <a:ext uri="{FF2B5EF4-FFF2-40B4-BE49-F238E27FC236}">
                  <a16:creationId xmlns:a16="http://schemas.microsoft.com/office/drawing/2014/main" id="{0D61DA0E-74CC-47F3-BC78-5355D203F90B}"/>
                </a:ext>
              </a:extLst>
            </p:cNvPr>
            <p:cNvSpPr>
              <a:spLocks noChangeArrowheads="1"/>
            </p:cNvSpPr>
            <p:nvPr/>
          </p:nvSpPr>
          <p:spPr bwMode="auto">
            <a:xfrm>
              <a:off x="1787" y="6220"/>
              <a:ext cx="61" cy="56"/>
            </a:xfrm>
            <a:prstGeom prst="star5">
              <a:avLst/>
            </a:prstGeom>
            <a:gradFill rotWithShape="1">
              <a:gsLst>
                <a:gs pos="0">
                  <a:srgbClr val="FF0000"/>
                </a:gs>
                <a:gs pos="100000">
                  <a:srgbClr val="FF0000">
                    <a:gamma/>
                    <a:tint val="0"/>
                    <a:invGamma/>
                  </a:srgbClr>
                </a:gs>
              </a:gsLst>
              <a:path path="shape">
                <a:fillToRect l="50000" t="50000" r="50000" b="50000"/>
              </a:path>
            </a:gradFill>
            <a:ln w="19050">
              <a:solidFill>
                <a:srgbClr val="FF0000"/>
              </a:solidFill>
              <a:miter lim="800000"/>
              <a:headEnd/>
              <a:tailEnd/>
            </a:ln>
            <a:effectLst>
              <a:outerShdw dist="35921" dir="2700000" algn="ctr" rotWithShape="0">
                <a:srgbClr val="CCCC00"/>
              </a:outerShdw>
            </a:effectLst>
          </p:spPr>
          <p:txBody>
            <a:bodyPr wrap="none" anchor="ctr"/>
            <a:lstStyle/>
            <a:p>
              <a:pPr>
                <a:defRPr/>
              </a:pPr>
              <a:endParaRPr lang="en-US">
                <a:latin typeface="Arial" charset="0"/>
              </a:endParaRPr>
            </a:p>
          </p:txBody>
        </p:sp>
        <p:sp>
          <p:nvSpPr>
            <p:cNvPr id="120" name="AutoShape 109">
              <a:extLst>
                <a:ext uri="{FF2B5EF4-FFF2-40B4-BE49-F238E27FC236}">
                  <a16:creationId xmlns:a16="http://schemas.microsoft.com/office/drawing/2014/main" id="{3B01B870-96FF-4DAD-A019-6DA50FCED5EB}"/>
                </a:ext>
              </a:extLst>
            </p:cNvPr>
            <p:cNvSpPr>
              <a:spLocks noChangeArrowheads="1"/>
            </p:cNvSpPr>
            <p:nvPr/>
          </p:nvSpPr>
          <p:spPr bwMode="auto">
            <a:xfrm>
              <a:off x="907" y="5830"/>
              <a:ext cx="45" cy="41"/>
            </a:xfrm>
            <a:prstGeom prst="star5">
              <a:avLst/>
            </a:prstGeom>
            <a:solidFill>
              <a:schemeClr val="tx1"/>
            </a:solidFill>
            <a:ln w="9525">
              <a:solidFill>
                <a:schemeClr val="bg2"/>
              </a:solidFill>
              <a:miter lim="800000"/>
              <a:headEnd/>
              <a:tailEnd/>
            </a:ln>
            <a:effectLst>
              <a:outerShdw dist="35921" dir="2700000" algn="ctr" rotWithShape="0">
                <a:srgbClr val="CCCC00"/>
              </a:outerShdw>
            </a:effectLst>
          </p:spPr>
          <p:txBody>
            <a:bodyPr wrap="none" anchor="ctr"/>
            <a:lstStyle/>
            <a:p>
              <a:pPr>
                <a:defRPr/>
              </a:pPr>
              <a:endParaRPr lang="en-US">
                <a:latin typeface="Arial" charset="0"/>
              </a:endParaRPr>
            </a:p>
          </p:txBody>
        </p:sp>
        <p:sp>
          <p:nvSpPr>
            <p:cNvPr id="121" name="Text Box 111">
              <a:extLst>
                <a:ext uri="{FF2B5EF4-FFF2-40B4-BE49-F238E27FC236}">
                  <a16:creationId xmlns:a16="http://schemas.microsoft.com/office/drawing/2014/main" id="{A192E573-C815-4B2D-88B9-3A546D9F426B}"/>
                </a:ext>
              </a:extLst>
            </p:cNvPr>
            <p:cNvSpPr txBox="1">
              <a:spLocks noChangeArrowheads="1"/>
            </p:cNvSpPr>
            <p:nvPr/>
          </p:nvSpPr>
          <p:spPr bwMode="auto">
            <a:xfrm>
              <a:off x="1783" y="6239"/>
              <a:ext cx="95" cy="174"/>
            </a:xfrm>
            <a:prstGeom prst="rect">
              <a:avLst/>
            </a:prstGeom>
            <a:noFill/>
            <a:ln w="9525">
              <a:noFill/>
              <a:miter lim="800000"/>
              <a:headEnd/>
              <a:tailEnd/>
            </a:ln>
            <a:effectLst>
              <a:outerShdw dist="17961" dir="2700000" algn="ctr" rotWithShape="0">
                <a:srgbClr val="CCCC00"/>
              </a:outerShdw>
            </a:effectLst>
          </p:spPr>
          <p:txBody>
            <a:bodyPr wrap="none">
              <a:spAutoFit/>
            </a:bodyPr>
            <a:lstStyle/>
            <a:p>
              <a:pPr>
                <a:defRPr/>
              </a:pPr>
              <a:endParaRPr lang="en-US" sz="1400" b="1">
                <a:solidFill>
                  <a:srgbClr val="0000CC"/>
                </a:solidFill>
              </a:endParaRPr>
            </a:p>
          </p:txBody>
        </p:sp>
        <p:sp>
          <p:nvSpPr>
            <p:cNvPr id="122" name="Text Box 112">
              <a:extLst>
                <a:ext uri="{FF2B5EF4-FFF2-40B4-BE49-F238E27FC236}">
                  <a16:creationId xmlns:a16="http://schemas.microsoft.com/office/drawing/2014/main" id="{0F6A74FB-478F-4258-83C0-C22B9FF3CEFE}"/>
                </a:ext>
              </a:extLst>
            </p:cNvPr>
            <p:cNvSpPr txBox="1">
              <a:spLocks noChangeArrowheads="1"/>
            </p:cNvSpPr>
            <p:nvPr/>
          </p:nvSpPr>
          <p:spPr bwMode="auto">
            <a:xfrm>
              <a:off x="865" y="5849"/>
              <a:ext cx="95" cy="174"/>
            </a:xfrm>
            <a:prstGeom prst="rect">
              <a:avLst/>
            </a:prstGeom>
            <a:noFill/>
            <a:ln w="9525">
              <a:noFill/>
              <a:miter lim="800000"/>
              <a:headEnd/>
              <a:tailEnd/>
            </a:ln>
            <a:effectLst>
              <a:outerShdw dist="12700" dir="5400000" algn="ctr" rotWithShape="0">
                <a:srgbClr val="CCCC00"/>
              </a:outerShdw>
            </a:effectLst>
          </p:spPr>
          <p:txBody>
            <a:bodyPr wrap="none">
              <a:spAutoFit/>
            </a:bodyPr>
            <a:lstStyle/>
            <a:p>
              <a:pPr>
                <a:defRPr/>
              </a:pPr>
              <a:endParaRPr lang="en-US" sz="1400" b="1">
                <a:solidFill>
                  <a:srgbClr val="0000CC"/>
                </a:solidFill>
              </a:endParaRPr>
            </a:p>
          </p:txBody>
        </p:sp>
        <p:sp>
          <p:nvSpPr>
            <p:cNvPr id="123" name="Rectangle 113">
              <a:extLst>
                <a:ext uri="{FF2B5EF4-FFF2-40B4-BE49-F238E27FC236}">
                  <a16:creationId xmlns:a16="http://schemas.microsoft.com/office/drawing/2014/main" id="{9C9DDD80-E4A8-4123-ADB1-F239C57A581C}"/>
                </a:ext>
              </a:extLst>
            </p:cNvPr>
            <p:cNvSpPr>
              <a:spLocks noChangeArrowheads="1"/>
            </p:cNvSpPr>
            <p:nvPr/>
          </p:nvSpPr>
          <p:spPr bwMode="auto">
            <a:xfrm>
              <a:off x="1735" y="6162"/>
              <a:ext cx="171" cy="172"/>
            </a:xfrm>
            <a:prstGeom prst="rect">
              <a:avLst/>
            </a:prstGeom>
            <a:noFill/>
            <a:ln w="19050">
              <a:solidFill>
                <a:srgbClr val="0000FF"/>
              </a:solidFill>
              <a:miter lim="800000"/>
              <a:headEnd/>
              <a:tailEnd/>
            </a:ln>
          </p:spPr>
          <p:txBody>
            <a:bodyPr wrap="none" anchor="ctr"/>
            <a:lstStyle/>
            <a:p>
              <a:endParaRPr lang="en-US"/>
            </a:p>
          </p:txBody>
        </p:sp>
        <p:sp>
          <p:nvSpPr>
            <p:cNvPr id="124" name="Text Box 110">
              <a:extLst>
                <a:ext uri="{FF2B5EF4-FFF2-40B4-BE49-F238E27FC236}">
                  <a16:creationId xmlns:a16="http://schemas.microsoft.com/office/drawing/2014/main" id="{0C7503F8-1C39-4E8B-A04D-D4659C6438A4}"/>
                </a:ext>
              </a:extLst>
            </p:cNvPr>
            <p:cNvSpPr txBox="1">
              <a:spLocks noChangeArrowheads="1"/>
            </p:cNvSpPr>
            <p:nvPr/>
          </p:nvSpPr>
          <p:spPr bwMode="auto">
            <a:xfrm>
              <a:off x="1935" y="6151"/>
              <a:ext cx="816" cy="174"/>
            </a:xfrm>
            <a:prstGeom prst="rect">
              <a:avLst/>
            </a:prstGeom>
            <a:noFill/>
            <a:ln w="9525">
              <a:noFill/>
              <a:miter lim="800000"/>
              <a:headEnd/>
              <a:tailEnd/>
            </a:ln>
            <a:effectLst>
              <a:outerShdw dist="17961" dir="2700000" algn="ctr" rotWithShape="0">
                <a:srgbClr val="CCCC00"/>
              </a:outerShdw>
            </a:effectLst>
          </p:spPr>
          <p:txBody>
            <a:bodyPr wrap="none">
              <a:spAutoFit/>
            </a:bodyPr>
            <a:lstStyle/>
            <a:p>
              <a:pPr>
                <a:defRPr/>
              </a:pPr>
              <a:r>
                <a:rPr lang="en-US" altLang="ja-JP" sz="1400" b="1" dirty="0" err="1">
                  <a:solidFill>
                    <a:srgbClr val="FF0000"/>
                  </a:solidFill>
                  <a:latin typeface="Arial" charset="0"/>
                  <a:ea typeface="ＭＳ Ｐゴシック" pitchFamily="50" charset="-128"/>
                </a:rPr>
                <a:t>Mushgai</a:t>
              </a:r>
              <a:r>
                <a:rPr lang="en-US" altLang="ja-JP" sz="1400" b="1" dirty="0">
                  <a:solidFill>
                    <a:srgbClr val="FF0000"/>
                  </a:solidFill>
                  <a:latin typeface="Arial" charset="0"/>
                  <a:ea typeface="ＭＳ Ｐゴシック" pitchFamily="50" charset="-128"/>
                </a:rPr>
                <a:t> </a:t>
              </a:r>
              <a:r>
                <a:rPr lang="en-US" altLang="ja-JP" sz="1400" b="1" dirty="0" err="1">
                  <a:solidFill>
                    <a:srgbClr val="FF0000"/>
                  </a:solidFill>
                  <a:latin typeface="Arial" charset="0"/>
                  <a:ea typeface="ＭＳ Ｐゴシック" pitchFamily="50" charset="-128"/>
                </a:rPr>
                <a:t>khudag</a:t>
              </a:r>
              <a:endParaRPr lang="en-US" altLang="ja-JP" sz="1400" b="1" dirty="0">
                <a:solidFill>
                  <a:srgbClr val="FF0000"/>
                </a:solidFill>
                <a:latin typeface="Arial" charset="0"/>
                <a:ea typeface="ＭＳ Ｐゴシック" pitchFamily="50" charset="-128"/>
              </a:endParaRPr>
            </a:p>
          </p:txBody>
        </p:sp>
      </p:grpSp>
      <p:sp>
        <p:nvSpPr>
          <p:cNvPr id="125" name="Rectangle 124">
            <a:extLst>
              <a:ext uri="{FF2B5EF4-FFF2-40B4-BE49-F238E27FC236}">
                <a16:creationId xmlns:a16="http://schemas.microsoft.com/office/drawing/2014/main" id="{8E96CB1B-2EC2-415A-9107-3F2E318C4446}"/>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059392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186F1-8C40-436D-98D3-EEB9C9E393B3}"/>
              </a:ext>
            </a:extLst>
          </p:cNvPr>
          <p:cNvPicPr>
            <a:picLocks noChangeAspect="1"/>
          </p:cNvPicPr>
          <p:nvPr/>
        </p:nvPicPr>
        <p:blipFill rotWithShape="1">
          <a:blip r:embed="rId2"/>
          <a:srcRect l="22369" t="20230" r="45000" b="12339"/>
          <a:stretch/>
        </p:blipFill>
        <p:spPr>
          <a:xfrm>
            <a:off x="81811" y="1890542"/>
            <a:ext cx="5669280" cy="4297680"/>
          </a:xfrm>
          <a:prstGeom prst="rect">
            <a:avLst/>
          </a:prstGeom>
        </p:spPr>
      </p:pic>
      <p:sp>
        <p:nvSpPr>
          <p:cNvPr id="4" name="Rectangle 3">
            <a:extLst>
              <a:ext uri="{FF2B5EF4-FFF2-40B4-BE49-F238E27FC236}">
                <a16:creationId xmlns:a16="http://schemas.microsoft.com/office/drawing/2014/main" id="{486DA99E-FE51-475C-AA8E-BDE96F7FAE57}"/>
              </a:ext>
            </a:extLst>
          </p:cNvPr>
          <p:cNvSpPr/>
          <p:nvPr/>
        </p:nvSpPr>
        <p:spPr>
          <a:xfrm>
            <a:off x="866271" y="243638"/>
            <a:ext cx="4884820" cy="954107"/>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r">
              <a:defRPr/>
            </a:pPr>
            <a:r>
              <a:rPr lang="en-US" altLang="ja-JP" sz="2800" b="1" dirty="0" err="1">
                <a:ln/>
                <a:solidFill>
                  <a:srgbClr val="0000CC"/>
                </a:solidFill>
                <a:latin typeface="Arial" panose="020B0604020202020204" pitchFamily="34" charset="0"/>
                <a:ea typeface="メイリオ" panose="020B0604030504040204" pitchFamily="34" charset="-128"/>
                <a:cs typeface="Arial" panose="020B0604020202020204" pitchFamily="34" charset="0"/>
              </a:rPr>
              <a:t>Ulaan</a:t>
            </a:r>
            <a:r>
              <a:rPr lang="en-US" altLang="ja-JP" sz="2800" b="1" dirty="0">
                <a:ln/>
                <a:solidFill>
                  <a:srgbClr val="0000CC"/>
                </a:solidFill>
                <a:latin typeface="Arial" panose="020B0604020202020204" pitchFamily="34" charset="0"/>
                <a:ea typeface="メイリオ" panose="020B0604030504040204" pitchFamily="34" charset="-128"/>
                <a:cs typeface="Arial" panose="020B0604020202020204" pitchFamily="34" charset="0"/>
              </a:rPr>
              <a:t> del REE-Nb-Zr deposit</a:t>
            </a:r>
            <a:endParaRPr lang="en-US" sz="2800" b="1" dirty="0">
              <a:ln/>
              <a:solidFill>
                <a:srgbClr val="0000CC"/>
              </a:solidFill>
              <a:latin typeface="Arial" panose="020B0604020202020204" pitchFamily="34" charset="0"/>
              <a:cs typeface="Arial" panose="020B0604020202020204" pitchFamily="34" charset="0"/>
            </a:endParaRPr>
          </a:p>
        </p:txBody>
      </p:sp>
      <p:grpSp>
        <p:nvGrpSpPr>
          <p:cNvPr id="73" name="Group 72">
            <a:extLst>
              <a:ext uri="{FF2B5EF4-FFF2-40B4-BE49-F238E27FC236}">
                <a16:creationId xmlns:a16="http://schemas.microsoft.com/office/drawing/2014/main" id="{68ACE74D-ADF1-4364-B33A-FD165DB18555}"/>
              </a:ext>
            </a:extLst>
          </p:cNvPr>
          <p:cNvGrpSpPr/>
          <p:nvPr/>
        </p:nvGrpSpPr>
        <p:grpSpPr>
          <a:xfrm>
            <a:off x="60160" y="878503"/>
            <a:ext cx="2606675" cy="1335087"/>
            <a:chOff x="0" y="597321"/>
            <a:chExt cx="2606675" cy="1335087"/>
          </a:xfrm>
        </p:grpSpPr>
        <p:sp>
          <p:nvSpPr>
            <p:cNvPr id="5" name="Freeform 5">
              <a:extLst>
                <a:ext uri="{FF2B5EF4-FFF2-40B4-BE49-F238E27FC236}">
                  <a16:creationId xmlns:a16="http://schemas.microsoft.com/office/drawing/2014/main" id="{E0AA564F-00A9-4F69-AA3C-428D170C2EB6}"/>
                </a:ext>
              </a:extLst>
            </p:cNvPr>
            <p:cNvSpPr>
              <a:spLocks/>
            </p:cNvSpPr>
            <p:nvPr/>
          </p:nvSpPr>
          <p:spPr bwMode="auto">
            <a:xfrm>
              <a:off x="0" y="597321"/>
              <a:ext cx="2606675" cy="1335087"/>
            </a:xfrm>
            <a:custGeom>
              <a:avLst/>
              <a:gdLst/>
              <a:ahLst/>
              <a:cxnLst>
                <a:cxn ang="0">
                  <a:pos x="3670" y="752"/>
                </a:cxn>
                <a:cxn ang="0">
                  <a:pos x="3865" y="791"/>
                </a:cxn>
                <a:cxn ang="0">
                  <a:pos x="4051" y="786"/>
                </a:cxn>
                <a:cxn ang="0">
                  <a:pos x="4212" y="742"/>
                </a:cxn>
                <a:cxn ang="0">
                  <a:pos x="4432" y="620"/>
                </a:cxn>
                <a:cxn ang="0">
                  <a:pos x="4676" y="518"/>
                </a:cxn>
                <a:cxn ang="0">
                  <a:pos x="4934" y="576"/>
                </a:cxn>
                <a:cxn ang="0">
                  <a:pos x="5086" y="1128"/>
                </a:cxn>
                <a:cxn ang="0">
                  <a:pos x="5500" y="1230"/>
                </a:cxn>
                <a:cxn ang="0">
                  <a:pos x="5593" y="1367"/>
                </a:cxn>
                <a:cxn ang="0">
                  <a:pos x="5505" y="1445"/>
                </a:cxn>
                <a:cxn ang="0">
                  <a:pos x="5344" y="1421"/>
                </a:cxn>
                <a:cxn ang="0">
                  <a:pos x="5193" y="1450"/>
                </a:cxn>
                <a:cxn ang="0">
                  <a:pos x="4983" y="1582"/>
                </a:cxn>
                <a:cxn ang="0">
                  <a:pos x="4773" y="1763"/>
                </a:cxn>
                <a:cxn ang="0">
                  <a:pos x="4529" y="1914"/>
                </a:cxn>
                <a:cxn ang="0">
                  <a:pos x="4173" y="1880"/>
                </a:cxn>
                <a:cxn ang="0">
                  <a:pos x="4178" y="2119"/>
                </a:cxn>
                <a:cxn ang="0">
                  <a:pos x="3997" y="2373"/>
                </a:cxn>
                <a:cxn ang="0">
                  <a:pos x="3490" y="2529"/>
                </a:cxn>
                <a:cxn ang="0">
                  <a:pos x="2924" y="2666"/>
                </a:cxn>
                <a:cxn ang="0">
                  <a:pos x="1674" y="2437"/>
                </a:cxn>
                <a:cxn ang="0">
                  <a:pos x="1284" y="2051"/>
                </a:cxn>
                <a:cxn ang="0">
                  <a:pos x="1049" y="1904"/>
                </a:cxn>
                <a:cxn ang="0">
                  <a:pos x="844" y="1860"/>
                </a:cxn>
                <a:cxn ang="0">
                  <a:pos x="635" y="1836"/>
                </a:cxn>
                <a:cxn ang="0">
                  <a:pos x="513" y="1689"/>
                </a:cxn>
                <a:cxn ang="0">
                  <a:pos x="576" y="1465"/>
                </a:cxn>
                <a:cxn ang="0">
                  <a:pos x="503" y="1313"/>
                </a:cxn>
                <a:cxn ang="0">
                  <a:pos x="420" y="1162"/>
                </a:cxn>
                <a:cxn ang="0">
                  <a:pos x="322" y="1089"/>
                </a:cxn>
                <a:cxn ang="0">
                  <a:pos x="161" y="1050"/>
                </a:cxn>
                <a:cxn ang="0">
                  <a:pos x="49" y="923"/>
                </a:cxn>
                <a:cxn ang="0">
                  <a:pos x="24" y="806"/>
                </a:cxn>
                <a:cxn ang="0">
                  <a:pos x="117" y="708"/>
                </a:cxn>
                <a:cxn ang="0">
                  <a:pos x="229" y="713"/>
                </a:cxn>
                <a:cxn ang="0">
                  <a:pos x="332" y="659"/>
                </a:cxn>
                <a:cxn ang="0">
                  <a:pos x="400" y="562"/>
                </a:cxn>
                <a:cxn ang="0">
                  <a:pos x="547" y="493"/>
                </a:cxn>
                <a:cxn ang="0">
                  <a:pos x="688" y="410"/>
                </a:cxn>
                <a:cxn ang="0">
                  <a:pos x="835" y="376"/>
                </a:cxn>
                <a:cxn ang="0">
                  <a:pos x="952" y="425"/>
                </a:cxn>
                <a:cxn ang="0">
                  <a:pos x="1137" y="435"/>
                </a:cxn>
                <a:cxn ang="0">
                  <a:pos x="1264" y="571"/>
                </a:cxn>
                <a:cxn ang="0">
                  <a:pos x="1430" y="586"/>
                </a:cxn>
                <a:cxn ang="0">
                  <a:pos x="1591" y="610"/>
                </a:cxn>
                <a:cxn ang="0">
                  <a:pos x="1733" y="591"/>
                </a:cxn>
                <a:cxn ang="0">
                  <a:pos x="1821" y="527"/>
                </a:cxn>
                <a:cxn ang="0">
                  <a:pos x="1781" y="376"/>
                </a:cxn>
                <a:cxn ang="0">
                  <a:pos x="1806" y="205"/>
                </a:cxn>
                <a:cxn ang="0">
                  <a:pos x="1923" y="93"/>
                </a:cxn>
                <a:cxn ang="0">
                  <a:pos x="2060" y="93"/>
                </a:cxn>
                <a:cxn ang="0">
                  <a:pos x="2260" y="156"/>
                </a:cxn>
                <a:cxn ang="0">
                  <a:pos x="2387" y="205"/>
                </a:cxn>
                <a:cxn ang="0">
                  <a:pos x="2504" y="269"/>
                </a:cxn>
                <a:cxn ang="0">
                  <a:pos x="2528" y="430"/>
                </a:cxn>
                <a:cxn ang="0">
                  <a:pos x="2679" y="503"/>
                </a:cxn>
                <a:cxn ang="0">
                  <a:pos x="2806" y="532"/>
                </a:cxn>
                <a:cxn ang="0">
                  <a:pos x="2963" y="493"/>
                </a:cxn>
                <a:cxn ang="0">
                  <a:pos x="3148" y="469"/>
                </a:cxn>
                <a:cxn ang="0">
                  <a:pos x="3319" y="508"/>
                </a:cxn>
                <a:cxn ang="0">
                  <a:pos x="3495" y="601"/>
                </a:cxn>
              </a:cxnLst>
              <a:rect l="0" t="0" r="r" b="b"/>
              <a:pathLst>
                <a:path w="5603" h="2739">
                  <a:moveTo>
                    <a:pt x="3529" y="679"/>
                  </a:moveTo>
                  <a:lnTo>
                    <a:pt x="3534" y="679"/>
                  </a:lnTo>
                  <a:lnTo>
                    <a:pt x="3534" y="684"/>
                  </a:lnTo>
                  <a:lnTo>
                    <a:pt x="3538" y="684"/>
                  </a:lnTo>
                  <a:lnTo>
                    <a:pt x="3543" y="688"/>
                  </a:lnTo>
                  <a:lnTo>
                    <a:pt x="3548" y="688"/>
                  </a:lnTo>
                  <a:lnTo>
                    <a:pt x="3553" y="693"/>
                  </a:lnTo>
                  <a:lnTo>
                    <a:pt x="3558" y="693"/>
                  </a:lnTo>
                  <a:lnTo>
                    <a:pt x="3558" y="698"/>
                  </a:lnTo>
                  <a:lnTo>
                    <a:pt x="3563" y="698"/>
                  </a:lnTo>
                  <a:lnTo>
                    <a:pt x="3568" y="698"/>
                  </a:lnTo>
                  <a:lnTo>
                    <a:pt x="3573" y="698"/>
                  </a:lnTo>
                  <a:lnTo>
                    <a:pt x="3578" y="698"/>
                  </a:lnTo>
                  <a:lnTo>
                    <a:pt x="3582" y="703"/>
                  </a:lnTo>
                  <a:lnTo>
                    <a:pt x="3582" y="708"/>
                  </a:lnTo>
                  <a:lnTo>
                    <a:pt x="3578" y="708"/>
                  </a:lnTo>
                  <a:lnTo>
                    <a:pt x="3582" y="708"/>
                  </a:lnTo>
                  <a:lnTo>
                    <a:pt x="3587" y="708"/>
                  </a:lnTo>
                  <a:lnTo>
                    <a:pt x="3587" y="713"/>
                  </a:lnTo>
                  <a:lnTo>
                    <a:pt x="3587" y="718"/>
                  </a:lnTo>
                  <a:lnTo>
                    <a:pt x="3587" y="723"/>
                  </a:lnTo>
                  <a:lnTo>
                    <a:pt x="3587" y="728"/>
                  </a:lnTo>
                  <a:lnTo>
                    <a:pt x="3592" y="728"/>
                  </a:lnTo>
                  <a:lnTo>
                    <a:pt x="3597" y="732"/>
                  </a:lnTo>
                  <a:lnTo>
                    <a:pt x="3602" y="732"/>
                  </a:lnTo>
                  <a:lnTo>
                    <a:pt x="3602" y="737"/>
                  </a:lnTo>
                  <a:lnTo>
                    <a:pt x="3607" y="742"/>
                  </a:lnTo>
                  <a:lnTo>
                    <a:pt x="3612" y="747"/>
                  </a:lnTo>
                  <a:lnTo>
                    <a:pt x="3617" y="747"/>
                  </a:lnTo>
                  <a:lnTo>
                    <a:pt x="3617" y="752"/>
                  </a:lnTo>
                  <a:lnTo>
                    <a:pt x="3621" y="752"/>
                  </a:lnTo>
                  <a:lnTo>
                    <a:pt x="3626" y="752"/>
                  </a:lnTo>
                  <a:lnTo>
                    <a:pt x="3631" y="752"/>
                  </a:lnTo>
                  <a:lnTo>
                    <a:pt x="3631" y="757"/>
                  </a:lnTo>
                  <a:lnTo>
                    <a:pt x="3636" y="752"/>
                  </a:lnTo>
                  <a:lnTo>
                    <a:pt x="3641" y="752"/>
                  </a:lnTo>
                  <a:lnTo>
                    <a:pt x="3646" y="752"/>
                  </a:lnTo>
                  <a:lnTo>
                    <a:pt x="3651" y="752"/>
                  </a:lnTo>
                  <a:lnTo>
                    <a:pt x="3656" y="752"/>
                  </a:lnTo>
                  <a:lnTo>
                    <a:pt x="3660" y="752"/>
                  </a:lnTo>
                  <a:lnTo>
                    <a:pt x="3665" y="752"/>
                  </a:lnTo>
                  <a:lnTo>
                    <a:pt x="3670" y="752"/>
                  </a:lnTo>
                  <a:lnTo>
                    <a:pt x="3675" y="752"/>
                  </a:lnTo>
                  <a:lnTo>
                    <a:pt x="3680" y="752"/>
                  </a:lnTo>
                  <a:lnTo>
                    <a:pt x="3685" y="752"/>
                  </a:lnTo>
                  <a:lnTo>
                    <a:pt x="3690" y="752"/>
                  </a:lnTo>
                  <a:lnTo>
                    <a:pt x="3695" y="752"/>
                  </a:lnTo>
                  <a:lnTo>
                    <a:pt x="3700" y="752"/>
                  </a:lnTo>
                  <a:lnTo>
                    <a:pt x="3704" y="752"/>
                  </a:lnTo>
                  <a:lnTo>
                    <a:pt x="3709" y="757"/>
                  </a:lnTo>
                  <a:lnTo>
                    <a:pt x="3714" y="752"/>
                  </a:lnTo>
                  <a:lnTo>
                    <a:pt x="3719" y="752"/>
                  </a:lnTo>
                  <a:lnTo>
                    <a:pt x="3724" y="752"/>
                  </a:lnTo>
                  <a:lnTo>
                    <a:pt x="3729" y="752"/>
                  </a:lnTo>
                  <a:lnTo>
                    <a:pt x="3729" y="747"/>
                  </a:lnTo>
                  <a:lnTo>
                    <a:pt x="3734" y="747"/>
                  </a:lnTo>
                  <a:lnTo>
                    <a:pt x="3739" y="752"/>
                  </a:lnTo>
                  <a:lnTo>
                    <a:pt x="3743" y="752"/>
                  </a:lnTo>
                  <a:lnTo>
                    <a:pt x="3748" y="752"/>
                  </a:lnTo>
                  <a:lnTo>
                    <a:pt x="3753" y="752"/>
                  </a:lnTo>
                  <a:lnTo>
                    <a:pt x="3758" y="752"/>
                  </a:lnTo>
                  <a:lnTo>
                    <a:pt x="3758" y="757"/>
                  </a:lnTo>
                  <a:lnTo>
                    <a:pt x="3763" y="757"/>
                  </a:lnTo>
                  <a:lnTo>
                    <a:pt x="3768" y="762"/>
                  </a:lnTo>
                  <a:lnTo>
                    <a:pt x="3773" y="762"/>
                  </a:lnTo>
                  <a:lnTo>
                    <a:pt x="3773" y="767"/>
                  </a:lnTo>
                  <a:lnTo>
                    <a:pt x="3778" y="767"/>
                  </a:lnTo>
                  <a:lnTo>
                    <a:pt x="3787" y="776"/>
                  </a:lnTo>
                  <a:lnTo>
                    <a:pt x="3792" y="781"/>
                  </a:lnTo>
                  <a:lnTo>
                    <a:pt x="3797" y="781"/>
                  </a:lnTo>
                  <a:lnTo>
                    <a:pt x="3802" y="781"/>
                  </a:lnTo>
                  <a:lnTo>
                    <a:pt x="3807" y="781"/>
                  </a:lnTo>
                  <a:lnTo>
                    <a:pt x="3812" y="781"/>
                  </a:lnTo>
                  <a:lnTo>
                    <a:pt x="3817" y="781"/>
                  </a:lnTo>
                  <a:lnTo>
                    <a:pt x="3822" y="781"/>
                  </a:lnTo>
                  <a:lnTo>
                    <a:pt x="3826" y="781"/>
                  </a:lnTo>
                  <a:lnTo>
                    <a:pt x="3831" y="781"/>
                  </a:lnTo>
                  <a:lnTo>
                    <a:pt x="3841" y="781"/>
                  </a:lnTo>
                  <a:lnTo>
                    <a:pt x="3841" y="786"/>
                  </a:lnTo>
                  <a:lnTo>
                    <a:pt x="3846" y="791"/>
                  </a:lnTo>
                  <a:lnTo>
                    <a:pt x="3851" y="791"/>
                  </a:lnTo>
                  <a:lnTo>
                    <a:pt x="3856" y="786"/>
                  </a:lnTo>
                  <a:lnTo>
                    <a:pt x="3861" y="786"/>
                  </a:lnTo>
                  <a:lnTo>
                    <a:pt x="3865" y="791"/>
                  </a:lnTo>
                  <a:lnTo>
                    <a:pt x="3870" y="786"/>
                  </a:lnTo>
                  <a:lnTo>
                    <a:pt x="3880" y="791"/>
                  </a:lnTo>
                  <a:lnTo>
                    <a:pt x="3885" y="791"/>
                  </a:lnTo>
                  <a:lnTo>
                    <a:pt x="3895" y="796"/>
                  </a:lnTo>
                  <a:lnTo>
                    <a:pt x="3900" y="796"/>
                  </a:lnTo>
                  <a:lnTo>
                    <a:pt x="3905" y="796"/>
                  </a:lnTo>
                  <a:lnTo>
                    <a:pt x="3909" y="796"/>
                  </a:lnTo>
                  <a:lnTo>
                    <a:pt x="3909" y="801"/>
                  </a:lnTo>
                  <a:lnTo>
                    <a:pt x="3914" y="796"/>
                  </a:lnTo>
                  <a:lnTo>
                    <a:pt x="3919" y="796"/>
                  </a:lnTo>
                  <a:lnTo>
                    <a:pt x="3924" y="791"/>
                  </a:lnTo>
                  <a:lnTo>
                    <a:pt x="3929" y="791"/>
                  </a:lnTo>
                  <a:lnTo>
                    <a:pt x="3929" y="786"/>
                  </a:lnTo>
                  <a:lnTo>
                    <a:pt x="3934" y="781"/>
                  </a:lnTo>
                  <a:lnTo>
                    <a:pt x="3939" y="776"/>
                  </a:lnTo>
                  <a:lnTo>
                    <a:pt x="3944" y="771"/>
                  </a:lnTo>
                  <a:lnTo>
                    <a:pt x="3944" y="776"/>
                  </a:lnTo>
                  <a:lnTo>
                    <a:pt x="3948" y="781"/>
                  </a:lnTo>
                  <a:lnTo>
                    <a:pt x="3953" y="781"/>
                  </a:lnTo>
                  <a:lnTo>
                    <a:pt x="3953" y="786"/>
                  </a:lnTo>
                  <a:lnTo>
                    <a:pt x="3958" y="786"/>
                  </a:lnTo>
                  <a:lnTo>
                    <a:pt x="3963" y="791"/>
                  </a:lnTo>
                  <a:lnTo>
                    <a:pt x="3968" y="791"/>
                  </a:lnTo>
                  <a:lnTo>
                    <a:pt x="3973" y="791"/>
                  </a:lnTo>
                  <a:lnTo>
                    <a:pt x="3973" y="796"/>
                  </a:lnTo>
                  <a:lnTo>
                    <a:pt x="3978" y="796"/>
                  </a:lnTo>
                  <a:lnTo>
                    <a:pt x="3978" y="801"/>
                  </a:lnTo>
                  <a:lnTo>
                    <a:pt x="3983" y="801"/>
                  </a:lnTo>
                  <a:lnTo>
                    <a:pt x="3987" y="801"/>
                  </a:lnTo>
                  <a:lnTo>
                    <a:pt x="3992" y="801"/>
                  </a:lnTo>
                  <a:lnTo>
                    <a:pt x="3997" y="801"/>
                  </a:lnTo>
                  <a:lnTo>
                    <a:pt x="4002" y="801"/>
                  </a:lnTo>
                  <a:lnTo>
                    <a:pt x="4007" y="801"/>
                  </a:lnTo>
                  <a:lnTo>
                    <a:pt x="4012" y="801"/>
                  </a:lnTo>
                  <a:lnTo>
                    <a:pt x="4017" y="801"/>
                  </a:lnTo>
                  <a:lnTo>
                    <a:pt x="4022" y="801"/>
                  </a:lnTo>
                  <a:lnTo>
                    <a:pt x="4027" y="801"/>
                  </a:lnTo>
                  <a:lnTo>
                    <a:pt x="4031" y="796"/>
                  </a:lnTo>
                  <a:lnTo>
                    <a:pt x="4036" y="796"/>
                  </a:lnTo>
                  <a:lnTo>
                    <a:pt x="4041" y="791"/>
                  </a:lnTo>
                  <a:lnTo>
                    <a:pt x="4046" y="791"/>
                  </a:lnTo>
                  <a:lnTo>
                    <a:pt x="4051" y="786"/>
                  </a:lnTo>
                  <a:lnTo>
                    <a:pt x="4051" y="781"/>
                  </a:lnTo>
                  <a:lnTo>
                    <a:pt x="4056" y="781"/>
                  </a:lnTo>
                  <a:lnTo>
                    <a:pt x="4056" y="776"/>
                  </a:lnTo>
                  <a:lnTo>
                    <a:pt x="4061" y="776"/>
                  </a:lnTo>
                  <a:lnTo>
                    <a:pt x="4066" y="776"/>
                  </a:lnTo>
                  <a:lnTo>
                    <a:pt x="4066" y="771"/>
                  </a:lnTo>
                  <a:lnTo>
                    <a:pt x="4070" y="771"/>
                  </a:lnTo>
                  <a:lnTo>
                    <a:pt x="4070" y="767"/>
                  </a:lnTo>
                  <a:lnTo>
                    <a:pt x="4075" y="767"/>
                  </a:lnTo>
                  <a:lnTo>
                    <a:pt x="4080" y="767"/>
                  </a:lnTo>
                  <a:lnTo>
                    <a:pt x="4085" y="762"/>
                  </a:lnTo>
                  <a:lnTo>
                    <a:pt x="4090" y="762"/>
                  </a:lnTo>
                  <a:lnTo>
                    <a:pt x="4095" y="762"/>
                  </a:lnTo>
                  <a:lnTo>
                    <a:pt x="4095" y="757"/>
                  </a:lnTo>
                  <a:lnTo>
                    <a:pt x="4100" y="757"/>
                  </a:lnTo>
                  <a:lnTo>
                    <a:pt x="4105" y="752"/>
                  </a:lnTo>
                  <a:lnTo>
                    <a:pt x="4109" y="752"/>
                  </a:lnTo>
                  <a:lnTo>
                    <a:pt x="4109" y="747"/>
                  </a:lnTo>
                  <a:lnTo>
                    <a:pt x="4114" y="747"/>
                  </a:lnTo>
                  <a:lnTo>
                    <a:pt x="4119" y="747"/>
                  </a:lnTo>
                  <a:lnTo>
                    <a:pt x="4124" y="752"/>
                  </a:lnTo>
                  <a:lnTo>
                    <a:pt x="4129" y="752"/>
                  </a:lnTo>
                  <a:lnTo>
                    <a:pt x="4134" y="752"/>
                  </a:lnTo>
                  <a:lnTo>
                    <a:pt x="4139" y="752"/>
                  </a:lnTo>
                  <a:lnTo>
                    <a:pt x="4144" y="752"/>
                  </a:lnTo>
                  <a:lnTo>
                    <a:pt x="4149" y="747"/>
                  </a:lnTo>
                  <a:lnTo>
                    <a:pt x="4153" y="747"/>
                  </a:lnTo>
                  <a:lnTo>
                    <a:pt x="4158" y="742"/>
                  </a:lnTo>
                  <a:lnTo>
                    <a:pt x="4163" y="742"/>
                  </a:lnTo>
                  <a:lnTo>
                    <a:pt x="4163" y="737"/>
                  </a:lnTo>
                  <a:lnTo>
                    <a:pt x="4168" y="737"/>
                  </a:lnTo>
                  <a:lnTo>
                    <a:pt x="4173" y="737"/>
                  </a:lnTo>
                  <a:lnTo>
                    <a:pt x="4178" y="737"/>
                  </a:lnTo>
                  <a:lnTo>
                    <a:pt x="4183" y="737"/>
                  </a:lnTo>
                  <a:lnTo>
                    <a:pt x="4183" y="742"/>
                  </a:lnTo>
                  <a:lnTo>
                    <a:pt x="4188" y="742"/>
                  </a:lnTo>
                  <a:lnTo>
                    <a:pt x="4192" y="742"/>
                  </a:lnTo>
                  <a:lnTo>
                    <a:pt x="4192" y="737"/>
                  </a:lnTo>
                  <a:lnTo>
                    <a:pt x="4197" y="742"/>
                  </a:lnTo>
                  <a:lnTo>
                    <a:pt x="4202" y="742"/>
                  </a:lnTo>
                  <a:lnTo>
                    <a:pt x="4207" y="742"/>
                  </a:lnTo>
                  <a:lnTo>
                    <a:pt x="4212" y="742"/>
                  </a:lnTo>
                  <a:lnTo>
                    <a:pt x="4217" y="737"/>
                  </a:lnTo>
                  <a:lnTo>
                    <a:pt x="4227" y="732"/>
                  </a:lnTo>
                  <a:lnTo>
                    <a:pt x="4231" y="732"/>
                  </a:lnTo>
                  <a:lnTo>
                    <a:pt x="4236" y="732"/>
                  </a:lnTo>
                  <a:lnTo>
                    <a:pt x="4241" y="728"/>
                  </a:lnTo>
                  <a:lnTo>
                    <a:pt x="4246" y="728"/>
                  </a:lnTo>
                  <a:lnTo>
                    <a:pt x="4251" y="728"/>
                  </a:lnTo>
                  <a:lnTo>
                    <a:pt x="4256" y="723"/>
                  </a:lnTo>
                  <a:lnTo>
                    <a:pt x="4256" y="718"/>
                  </a:lnTo>
                  <a:lnTo>
                    <a:pt x="4261" y="718"/>
                  </a:lnTo>
                  <a:lnTo>
                    <a:pt x="4266" y="713"/>
                  </a:lnTo>
                  <a:lnTo>
                    <a:pt x="4271" y="713"/>
                  </a:lnTo>
                  <a:lnTo>
                    <a:pt x="4275" y="713"/>
                  </a:lnTo>
                  <a:lnTo>
                    <a:pt x="4280" y="713"/>
                  </a:lnTo>
                  <a:lnTo>
                    <a:pt x="4285" y="708"/>
                  </a:lnTo>
                  <a:lnTo>
                    <a:pt x="4290" y="708"/>
                  </a:lnTo>
                  <a:lnTo>
                    <a:pt x="4295" y="708"/>
                  </a:lnTo>
                  <a:lnTo>
                    <a:pt x="4295" y="703"/>
                  </a:lnTo>
                  <a:lnTo>
                    <a:pt x="4300" y="703"/>
                  </a:lnTo>
                  <a:lnTo>
                    <a:pt x="4310" y="703"/>
                  </a:lnTo>
                  <a:lnTo>
                    <a:pt x="4314" y="703"/>
                  </a:lnTo>
                  <a:lnTo>
                    <a:pt x="4319" y="703"/>
                  </a:lnTo>
                  <a:lnTo>
                    <a:pt x="4324" y="708"/>
                  </a:lnTo>
                  <a:lnTo>
                    <a:pt x="4329" y="708"/>
                  </a:lnTo>
                  <a:lnTo>
                    <a:pt x="4334" y="708"/>
                  </a:lnTo>
                  <a:lnTo>
                    <a:pt x="4339" y="708"/>
                  </a:lnTo>
                  <a:lnTo>
                    <a:pt x="4344" y="708"/>
                  </a:lnTo>
                  <a:lnTo>
                    <a:pt x="4349" y="713"/>
                  </a:lnTo>
                  <a:lnTo>
                    <a:pt x="4354" y="713"/>
                  </a:lnTo>
                  <a:lnTo>
                    <a:pt x="4358" y="713"/>
                  </a:lnTo>
                  <a:lnTo>
                    <a:pt x="4363" y="708"/>
                  </a:lnTo>
                  <a:lnTo>
                    <a:pt x="4368" y="703"/>
                  </a:lnTo>
                  <a:lnTo>
                    <a:pt x="4373" y="703"/>
                  </a:lnTo>
                  <a:lnTo>
                    <a:pt x="4378" y="698"/>
                  </a:lnTo>
                  <a:lnTo>
                    <a:pt x="4383" y="693"/>
                  </a:lnTo>
                  <a:lnTo>
                    <a:pt x="4388" y="688"/>
                  </a:lnTo>
                  <a:lnTo>
                    <a:pt x="4393" y="688"/>
                  </a:lnTo>
                  <a:lnTo>
                    <a:pt x="4407" y="684"/>
                  </a:lnTo>
                  <a:lnTo>
                    <a:pt x="4412" y="684"/>
                  </a:lnTo>
                  <a:lnTo>
                    <a:pt x="4412" y="674"/>
                  </a:lnTo>
                  <a:lnTo>
                    <a:pt x="4412" y="669"/>
                  </a:lnTo>
                  <a:lnTo>
                    <a:pt x="4432" y="620"/>
                  </a:lnTo>
                  <a:lnTo>
                    <a:pt x="4436" y="620"/>
                  </a:lnTo>
                  <a:lnTo>
                    <a:pt x="4441" y="615"/>
                  </a:lnTo>
                  <a:lnTo>
                    <a:pt x="4451" y="615"/>
                  </a:lnTo>
                  <a:lnTo>
                    <a:pt x="4456" y="605"/>
                  </a:lnTo>
                  <a:lnTo>
                    <a:pt x="4466" y="601"/>
                  </a:lnTo>
                  <a:lnTo>
                    <a:pt x="4471" y="601"/>
                  </a:lnTo>
                  <a:lnTo>
                    <a:pt x="4476" y="601"/>
                  </a:lnTo>
                  <a:lnTo>
                    <a:pt x="4476" y="596"/>
                  </a:lnTo>
                  <a:lnTo>
                    <a:pt x="4480" y="591"/>
                  </a:lnTo>
                  <a:lnTo>
                    <a:pt x="4485" y="591"/>
                  </a:lnTo>
                  <a:lnTo>
                    <a:pt x="4490" y="591"/>
                  </a:lnTo>
                  <a:lnTo>
                    <a:pt x="4495" y="591"/>
                  </a:lnTo>
                  <a:lnTo>
                    <a:pt x="4500" y="591"/>
                  </a:lnTo>
                  <a:lnTo>
                    <a:pt x="4505" y="586"/>
                  </a:lnTo>
                  <a:lnTo>
                    <a:pt x="4510" y="581"/>
                  </a:lnTo>
                  <a:lnTo>
                    <a:pt x="4510" y="576"/>
                  </a:lnTo>
                  <a:lnTo>
                    <a:pt x="4515" y="571"/>
                  </a:lnTo>
                  <a:lnTo>
                    <a:pt x="4524" y="562"/>
                  </a:lnTo>
                  <a:lnTo>
                    <a:pt x="4534" y="557"/>
                  </a:lnTo>
                  <a:lnTo>
                    <a:pt x="4539" y="562"/>
                  </a:lnTo>
                  <a:lnTo>
                    <a:pt x="4554" y="552"/>
                  </a:lnTo>
                  <a:lnTo>
                    <a:pt x="4558" y="547"/>
                  </a:lnTo>
                  <a:lnTo>
                    <a:pt x="4563" y="542"/>
                  </a:lnTo>
                  <a:lnTo>
                    <a:pt x="4568" y="537"/>
                  </a:lnTo>
                  <a:lnTo>
                    <a:pt x="4573" y="537"/>
                  </a:lnTo>
                  <a:lnTo>
                    <a:pt x="4573" y="532"/>
                  </a:lnTo>
                  <a:lnTo>
                    <a:pt x="4578" y="532"/>
                  </a:lnTo>
                  <a:lnTo>
                    <a:pt x="4583" y="527"/>
                  </a:lnTo>
                  <a:lnTo>
                    <a:pt x="4588" y="527"/>
                  </a:lnTo>
                  <a:lnTo>
                    <a:pt x="4593" y="522"/>
                  </a:lnTo>
                  <a:lnTo>
                    <a:pt x="4598" y="522"/>
                  </a:lnTo>
                  <a:lnTo>
                    <a:pt x="4598" y="518"/>
                  </a:lnTo>
                  <a:lnTo>
                    <a:pt x="4612" y="513"/>
                  </a:lnTo>
                  <a:lnTo>
                    <a:pt x="4617" y="513"/>
                  </a:lnTo>
                  <a:lnTo>
                    <a:pt x="4622" y="508"/>
                  </a:lnTo>
                  <a:lnTo>
                    <a:pt x="4627" y="508"/>
                  </a:lnTo>
                  <a:lnTo>
                    <a:pt x="4637" y="513"/>
                  </a:lnTo>
                  <a:lnTo>
                    <a:pt x="4646" y="518"/>
                  </a:lnTo>
                  <a:lnTo>
                    <a:pt x="4656" y="522"/>
                  </a:lnTo>
                  <a:lnTo>
                    <a:pt x="4661" y="522"/>
                  </a:lnTo>
                  <a:lnTo>
                    <a:pt x="4671" y="518"/>
                  </a:lnTo>
                  <a:lnTo>
                    <a:pt x="4676" y="518"/>
                  </a:lnTo>
                  <a:lnTo>
                    <a:pt x="4681" y="518"/>
                  </a:lnTo>
                  <a:lnTo>
                    <a:pt x="4695" y="518"/>
                  </a:lnTo>
                  <a:lnTo>
                    <a:pt x="4700" y="522"/>
                  </a:lnTo>
                  <a:lnTo>
                    <a:pt x="4705" y="522"/>
                  </a:lnTo>
                  <a:lnTo>
                    <a:pt x="4710" y="522"/>
                  </a:lnTo>
                  <a:lnTo>
                    <a:pt x="4715" y="522"/>
                  </a:lnTo>
                  <a:lnTo>
                    <a:pt x="4724" y="527"/>
                  </a:lnTo>
                  <a:lnTo>
                    <a:pt x="4734" y="532"/>
                  </a:lnTo>
                  <a:lnTo>
                    <a:pt x="4739" y="537"/>
                  </a:lnTo>
                  <a:lnTo>
                    <a:pt x="4744" y="542"/>
                  </a:lnTo>
                  <a:lnTo>
                    <a:pt x="4749" y="542"/>
                  </a:lnTo>
                  <a:lnTo>
                    <a:pt x="4754" y="552"/>
                  </a:lnTo>
                  <a:lnTo>
                    <a:pt x="4754" y="557"/>
                  </a:lnTo>
                  <a:lnTo>
                    <a:pt x="4759" y="562"/>
                  </a:lnTo>
                  <a:lnTo>
                    <a:pt x="4768" y="566"/>
                  </a:lnTo>
                  <a:lnTo>
                    <a:pt x="4778" y="581"/>
                  </a:lnTo>
                  <a:lnTo>
                    <a:pt x="4788" y="586"/>
                  </a:lnTo>
                  <a:lnTo>
                    <a:pt x="4798" y="591"/>
                  </a:lnTo>
                  <a:lnTo>
                    <a:pt x="4803" y="596"/>
                  </a:lnTo>
                  <a:lnTo>
                    <a:pt x="4807" y="601"/>
                  </a:lnTo>
                  <a:lnTo>
                    <a:pt x="4807" y="605"/>
                  </a:lnTo>
                  <a:lnTo>
                    <a:pt x="4812" y="605"/>
                  </a:lnTo>
                  <a:lnTo>
                    <a:pt x="4817" y="605"/>
                  </a:lnTo>
                  <a:lnTo>
                    <a:pt x="4822" y="605"/>
                  </a:lnTo>
                  <a:lnTo>
                    <a:pt x="4832" y="605"/>
                  </a:lnTo>
                  <a:lnTo>
                    <a:pt x="4837" y="605"/>
                  </a:lnTo>
                  <a:lnTo>
                    <a:pt x="4846" y="605"/>
                  </a:lnTo>
                  <a:lnTo>
                    <a:pt x="4851" y="605"/>
                  </a:lnTo>
                  <a:lnTo>
                    <a:pt x="4856" y="610"/>
                  </a:lnTo>
                  <a:lnTo>
                    <a:pt x="4861" y="610"/>
                  </a:lnTo>
                  <a:lnTo>
                    <a:pt x="4866" y="610"/>
                  </a:lnTo>
                  <a:lnTo>
                    <a:pt x="4871" y="610"/>
                  </a:lnTo>
                  <a:lnTo>
                    <a:pt x="4876" y="610"/>
                  </a:lnTo>
                  <a:lnTo>
                    <a:pt x="4885" y="605"/>
                  </a:lnTo>
                  <a:lnTo>
                    <a:pt x="4890" y="601"/>
                  </a:lnTo>
                  <a:lnTo>
                    <a:pt x="4895" y="596"/>
                  </a:lnTo>
                  <a:lnTo>
                    <a:pt x="4905" y="591"/>
                  </a:lnTo>
                  <a:lnTo>
                    <a:pt x="4910" y="591"/>
                  </a:lnTo>
                  <a:lnTo>
                    <a:pt x="4920" y="586"/>
                  </a:lnTo>
                  <a:lnTo>
                    <a:pt x="4925" y="581"/>
                  </a:lnTo>
                  <a:lnTo>
                    <a:pt x="4929" y="576"/>
                  </a:lnTo>
                  <a:lnTo>
                    <a:pt x="4934" y="576"/>
                  </a:lnTo>
                  <a:lnTo>
                    <a:pt x="4939" y="571"/>
                  </a:lnTo>
                  <a:lnTo>
                    <a:pt x="4944" y="571"/>
                  </a:lnTo>
                  <a:lnTo>
                    <a:pt x="4954" y="571"/>
                  </a:lnTo>
                  <a:lnTo>
                    <a:pt x="4959" y="571"/>
                  </a:lnTo>
                  <a:lnTo>
                    <a:pt x="4968" y="576"/>
                  </a:lnTo>
                  <a:lnTo>
                    <a:pt x="4973" y="581"/>
                  </a:lnTo>
                  <a:lnTo>
                    <a:pt x="4978" y="581"/>
                  </a:lnTo>
                  <a:lnTo>
                    <a:pt x="4983" y="586"/>
                  </a:lnTo>
                  <a:lnTo>
                    <a:pt x="4998" y="586"/>
                  </a:lnTo>
                  <a:lnTo>
                    <a:pt x="5008" y="591"/>
                  </a:lnTo>
                  <a:lnTo>
                    <a:pt x="5012" y="596"/>
                  </a:lnTo>
                  <a:lnTo>
                    <a:pt x="5022" y="596"/>
                  </a:lnTo>
                  <a:lnTo>
                    <a:pt x="5027" y="596"/>
                  </a:lnTo>
                  <a:lnTo>
                    <a:pt x="5032" y="601"/>
                  </a:lnTo>
                  <a:lnTo>
                    <a:pt x="5037" y="610"/>
                  </a:lnTo>
                  <a:lnTo>
                    <a:pt x="5037" y="615"/>
                  </a:lnTo>
                  <a:lnTo>
                    <a:pt x="5042" y="620"/>
                  </a:lnTo>
                  <a:lnTo>
                    <a:pt x="5032" y="645"/>
                  </a:lnTo>
                  <a:lnTo>
                    <a:pt x="5008" y="688"/>
                  </a:lnTo>
                  <a:lnTo>
                    <a:pt x="4925" y="869"/>
                  </a:lnTo>
                  <a:lnTo>
                    <a:pt x="4929" y="884"/>
                  </a:lnTo>
                  <a:lnTo>
                    <a:pt x="4881" y="957"/>
                  </a:lnTo>
                  <a:lnTo>
                    <a:pt x="4885" y="1025"/>
                  </a:lnTo>
                  <a:lnTo>
                    <a:pt x="4837" y="1055"/>
                  </a:lnTo>
                  <a:lnTo>
                    <a:pt x="4842" y="1094"/>
                  </a:lnTo>
                  <a:lnTo>
                    <a:pt x="4842" y="1113"/>
                  </a:lnTo>
                  <a:lnTo>
                    <a:pt x="4905" y="1172"/>
                  </a:lnTo>
                  <a:lnTo>
                    <a:pt x="4910" y="1172"/>
                  </a:lnTo>
                  <a:lnTo>
                    <a:pt x="4939" y="1138"/>
                  </a:lnTo>
                  <a:lnTo>
                    <a:pt x="4964" y="1128"/>
                  </a:lnTo>
                  <a:lnTo>
                    <a:pt x="4973" y="1128"/>
                  </a:lnTo>
                  <a:lnTo>
                    <a:pt x="4998" y="1138"/>
                  </a:lnTo>
                  <a:lnTo>
                    <a:pt x="5017" y="1128"/>
                  </a:lnTo>
                  <a:lnTo>
                    <a:pt x="5027" y="1123"/>
                  </a:lnTo>
                  <a:lnTo>
                    <a:pt x="5032" y="1123"/>
                  </a:lnTo>
                  <a:lnTo>
                    <a:pt x="5042" y="1118"/>
                  </a:lnTo>
                  <a:lnTo>
                    <a:pt x="5047" y="1118"/>
                  </a:lnTo>
                  <a:lnTo>
                    <a:pt x="5056" y="1118"/>
                  </a:lnTo>
                  <a:lnTo>
                    <a:pt x="5066" y="1118"/>
                  </a:lnTo>
                  <a:lnTo>
                    <a:pt x="5071" y="1118"/>
                  </a:lnTo>
                  <a:lnTo>
                    <a:pt x="5076" y="1123"/>
                  </a:lnTo>
                  <a:lnTo>
                    <a:pt x="5086" y="1128"/>
                  </a:lnTo>
                  <a:lnTo>
                    <a:pt x="5090" y="1133"/>
                  </a:lnTo>
                  <a:lnTo>
                    <a:pt x="5105" y="1138"/>
                  </a:lnTo>
                  <a:lnTo>
                    <a:pt x="5159" y="1187"/>
                  </a:lnTo>
                  <a:lnTo>
                    <a:pt x="5173" y="1152"/>
                  </a:lnTo>
                  <a:lnTo>
                    <a:pt x="5178" y="1152"/>
                  </a:lnTo>
                  <a:lnTo>
                    <a:pt x="5183" y="1152"/>
                  </a:lnTo>
                  <a:lnTo>
                    <a:pt x="5183" y="1147"/>
                  </a:lnTo>
                  <a:lnTo>
                    <a:pt x="5222" y="1099"/>
                  </a:lnTo>
                  <a:lnTo>
                    <a:pt x="5227" y="1094"/>
                  </a:lnTo>
                  <a:lnTo>
                    <a:pt x="5232" y="1089"/>
                  </a:lnTo>
                  <a:lnTo>
                    <a:pt x="5237" y="1084"/>
                  </a:lnTo>
                  <a:lnTo>
                    <a:pt x="5242" y="1079"/>
                  </a:lnTo>
                  <a:lnTo>
                    <a:pt x="5247" y="1079"/>
                  </a:lnTo>
                  <a:lnTo>
                    <a:pt x="5261" y="1079"/>
                  </a:lnTo>
                  <a:lnTo>
                    <a:pt x="5266" y="1084"/>
                  </a:lnTo>
                  <a:lnTo>
                    <a:pt x="5266" y="1089"/>
                  </a:lnTo>
                  <a:lnTo>
                    <a:pt x="5271" y="1094"/>
                  </a:lnTo>
                  <a:lnTo>
                    <a:pt x="5271" y="1089"/>
                  </a:lnTo>
                  <a:lnTo>
                    <a:pt x="5276" y="1084"/>
                  </a:lnTo>
                  <a:lnTo>
                    <a:pt x="5281" y="1079"/>
                  </a:lnTo>
                  <a:lnTo>
                    <a:pt x="5286" y="1079"/>
                  </a:lnTo>
                  <a:lnTo>
                    <a:pt x="5295" y="1079"/>
                  </a:lnTo>
                  <a:lnTo>
                    <a:pt x="5300" y="1079"/>
                  </a:lnTo>
                  <a:lnTo>
                    <a:pt x="5305" y="1084"/>
                  </a:lnTo>
                  <a:lnTo>
                    <a:pt x="5305" y="1089"/>
                  </a:lnTo>
                  <a:lnTo>
                    <a:pt x="5310" y="1094"/>
                  </a:lnTo>
                  <a:lnTo>
                    <a:pt x="5315" y="1089"/>
                  </a:lnTo>
                  <a:lnTo>
                    <a:pt x="5320" y="1089"/>
                  </a:lnTo>
                  <a:lnTo>
                    <a:pt x="5325" y="1089"/>
                  </a:lnTo>
                  <a:lnTo>
                    <a:pt x="5330" y="1089"/>
                  </a:lnTo>
                  <a:lnTo>
                    <a:pt x="5334" y="1089"/>
                  </a:lnTo>
                  <a:lnTo>
                    <a:pt x="5339" y="1094"/>
                  </a:lnTo>
                  <a:lnTo>
                    <a:pt x="5344" y="1094"/>
                  </a:lnTo>
                  <a:lnTo>
                    <a:pt x="5349" y="1094"/>
                  </a:lnTo>
                  <a:lnTo>
                    <a:pt x="5359" y="1094"/>
                  </a:lnTo>
                  <a:lnTo>
                    <a:pt x="5364" y="1094"/>
                  </a:lnTo>
                  <a:lnTo>
                    <a:pt x="5398" y="1147"/>
                  </a:lnTo>
                  <a:lnTo>
                    <a:pt x="5461" y="1177"/>
                  </a:lnTo>
                  <a:lnTo>
                    <a:pt x="5466" y="1206"/>
                  </a:lnTo>
                  <a:lnTo>
                    <a:pt x="5466" y="1211"/>
                  </a:lnTo>
                  <a:lnTo>
                    <a:pt x="5505" y="1226"/>
                  </a:lnTo>
                  <a:lnTo>
                    <a:pt x="5500" y="1230"/>
                  </a:lnTo>
                  <a:lnTo>
                    <a:pt x="5496" y="1230"/>
                  </a:lnTo>
                  <a:lnTo>
                    <a:pt x="5496" y="1240"/>
                  </a:lnTo>
                  <a:lnTo>
                    <a:pt x="5496" y="1235"/>
                  </a:lnTo>
                  <a:lnTo>
                    <a:pt x="5500" y="1235"/>
                  </a:lnTo>
                  <a:lnTo>
                    <a:pt x="5505" y="1240"/>
                  </a:lnTo>
                  <a:lnTo>
                    <a:pt x="5505" y="1250"/>
                  </a:lnTo>
                  <a:lnTo>
                    <a:pt x="5510" y="1250"/>
                  </a:lnTo>
                  <a:lnTo>
                    <a:pt x="5515" y="1250"/>
                  </a:lnTo>
                  <a:lnTo>
                    <a:pt x="5515" y="1255"/>
                  </a:lnTo>
                  <a:lnTo>
                    <a:pt x="5520" y="1255"/>
                  </a:lnTo>
                  <a:lnTo>
                    <a:pt x="5520" y="1260"/>
                  </a:lnTo>
                  <a:lnTo>
                    <a:pt x="5520" y="1265"/>
                  </a:lnTo>
                  <a:lnTo>
                    <a:pt x="5525" y="1265"/>
                  </a:lnTo>
                  <a:lnTo>
                    <a:pt x="5530" y="1265"/>
                  </a:lnTo>
                  <a:lnTo>
                    <a:pt x="5530" y="1270"/>
                  </a:lnTo>
                  <a:lnTo>
                    <a:pt x="5535" y="1270"/>
                  </a:lnTo>
                  <a:lnTo>
                    <a:pt x="5535" y="1274"/>
                  </a:lnTo>
                  <a:lnTo>
                    <a:pt x="5535" y="1279"/>
                  </a:lnTo>
                  <a:lnTo>
                    <a:pt x="5539" y="1279"/>
                  </a:lnTo>
                  <a:lnTo>
                    <a:pt x="5539" y="1284"/>
                  </a:lnTo>
                  <a:lnTo>
                    <a:pt x="5544" y="1284"/>
                  </a:lnTo>
                  <a:lnTo>
                    <a:pt x="5549" y="1289"/>
                  </a:lnTo>
                  <a:lnTo>
                    <a:pt x="5554" y="1289"/>
                  </a:lnTo>
                  <a:lnTo>
                    <a:pt x="5559" y="1294"/>
                  </a:lnTo>
                  <a:lnTo>
                    <a:pt x="5564" y="1299"/>
                  </a:lnTo>
                  <a:lnTo>
                    <a:pt x="5564" y="1304"/>
                  </a:lnTo>
                  <a:lnTo>
                    <a:pt x="5569" y="1309"/>
                  </a:lnTo>
                  <a:lnTo>
                    <a:pt x="5569" y="1313"/>
                  </a:lnTo>
                  <a:lnTo>
                    <a:pt x="5574" y="1318"/>
                  </a:lnTo>
                  <a:lnTo>
                    <a:pt x="5579" y="1323"/>
                  </a:lnTo>
                  <a:lnTo>
                    <a:pt x="5579" y="1328"/>
                  </a:lnTo>
                  <a:lnTo>
                    <a:pt x="5579" y="1333"/>
                  </a:lnTo>
                  <a:lnTo>
                    <a:pt x="5579" y="1338"/>
                  </a:lnTo>
                  <a:lnTo>
                    <a:pt x="5579" y="1343"/>
                  </a:lnTo>
                  <a:lnTo>
                    <a:pt x="5579" y="1348"/>
                  </a:lnTo>
                  <a:lnTo>
                    <a:pt x="5583" y="1353"/>
                  </a:lnTo>
                  <a:lnTo>
                    <a:pt x="5588" y="1357"/>
                  </a:lnTo>
                  <a:lnTo>
                    <a:pt x="5593" y="1357"/>
                  </a:lnTo>
                  <a:lnTo>
                    <a:pt x="5588" y="1357"/>
                  </a:lnTo>
                  <a:lnTo>
                    <a:pt x="5588" y="1362"/>
                  </a:lnTo>
                  <a:lnTo>
                    <a:pt x="5588" y="1367"/>
                  </a:lnTo>
                  <a:lnTo>
                    <a:pt x="5593" y="1367"/>
                  </a:lnTo>
                  <a:lnTo>
                    <a:pt x="5593" y="1372"/>
                  </a:lnTo>
                  <a:lnTo>
                    <a:pt x="5598" y="1372"/>
                  </a:lnTo>
                  <a:lnTo>
                    <a:pt x="5598" y="1377"/>
                  </a:lnTo>
                  <a:lnTo>
                    <a:pt x="5598" y="1382"/>
                  </a:lnTo>
                  <a:lnTo>
                    <a:pt x="5598" y="1387"/>
                  </a:lnTo>
                  <a:lnTo>
                    <a:pt x="5603" y="1387"/>
                  </a:lnTo>
                  <a:lnTo>
                    <a:pt x="5603" y="1392"/>
                  </a:lnTo>
                  <a:lnTo>
                    <a:pt x="5603" y="1396"/>
                  </a:lnTo>
                  <a:lnTo>
                    <a:pt x="5603" y="1401"/>
                  </a:lnTo>
                  <a:lnTo>
                    <a:pt x="5598" y="1401"/>
                  </a:lnTo>
                  <a:lnTo>
                    <a:pt x="5598" y="1406"/>
                  </a:lnTo>
                  <a:lnTo>
                    <a:pt x="5598" y="1411"/>
                  </a:lnTo>
                  <a:lnTo>
                    <a:pt x="5598" y="1416"/>
                  </a:lnTo>
                  <a:lnTo>
                    <a:pt x="5603" y="1416"/>
                  </a:lnTo>
                  <a:lnTo>
                    <a:pt x="5603" y="1421"/>
                  </a:lnTo>
                  <a:lnTo>
                    <a:pt x="5598" y="1426"/>
                  </a:lnTo>
                  <a:lnTo>
                    <a:pt x="5598" y="1431"/>
                  </a:lnTo>
                  <a:lnTo>
                    <a:pt x="5593" y="1431"/>
                  </a:lnTo>
                  <a:lnTo>
                    <a:pt x="5588" y="1431"/>
                  </a:lnTo>
                  <a:lnTo>
                    <a:pt x="5583" y="1431"/>
                  </a:lnTo>
                  <a:lnTo>
                    <a:pt x="5579" y="1426"/>
                  </a:lnTo>
                  <a:lnTo>
                    <a:pt x="5579" y="1431"/>
                  </a:lnTo>
                  <a:lnTo>
                    <a:pt x="5579" y="1436"/>
                  </a:lnTo>
                  <a:lnTo>
                    <a:pt x="5579" y="1440"/>
                  </a:lnTo>
                  <a:lnTo>
                    <a:pt x="5574" y="1445"/>
                  </a:lnTo>
                  <a:lnTo>
                    <a:pt x="5569" y="1445"/>
                  </a:lnTo>
                  <a:lnTo>
                    <a:pt x="5564" y="1450"/>
                  </a:lnTo>
                  <a:lnTo>
                    <a:pt x="5559" y="1455"/>
                  </a:lnTo>
                  <a:lnTo>
                    <a:pt x="5559" y="1445"/>
                  </a:lnTo>
                  <a:lnTo>
                    <a:pt x="5554" y="1445"/>
                  </a:lnTo>
                  <a:lnTo>
                    <a:pt x="5549" y="1440"/>
                  </a:lnTo>
                  <a:lnTo>
                    <a:pt x="5544" y="1445"/>
                  </a:lnTo>
                  <a:lnTo>
                    <a:pt x="5539" y="1440"/>
                  </a:lnTo>
                  <a:lnTo>
                    <a:pt x="5535" y="1440"/>
                  </a:lnTo>
                  <a:lnTo>
                    <a:pt x="5530" y="1440"/>
                  </a:lnTo>
                  <a:lnTo>
                    <a:pt x="5525" y="1440"/>
                  </a:lnTo>
                  <a:lnTo>
                    <a:pt x="5520" y="1440"/>
                  </a:lnTo>
                  <a:lnTo>
                    <a:pt x="5515" y="1440"/>
                  </a:lnTo>
                  <a:lnTo>
                    <a:pt x="5510" y="1445"/>
                  </a:lnTo>
                  <a:lnTo>
                    <a:pt x="5505" y="1445"/>
                  </a:lnTo>
                  <a:lnTo>
                    <a:pt x="5505" y="1450"/>
                  </a:lnTo>
                  <a:lnTo>
                    <a:pt x="5505" y="1445"/>
                  </a:lnTo>
                  <a:lnTo>
                    <a:pt x="5500" y="1445"/>
                  </a:lnTo>
                  <a:lnTo>
                    <a:pt x="5496" y="1445"/>
                  </a:lnTo>
                  <a:lnTo>
                    <a:pt x="5491" y="1445"/>
                  </a:lnTo>
                  <a:lnTo>
                    <a:pt x="5486" y="1440"/>
                  </a:lnTo>
                  <a:lnTo>
                    <a:pt x="5481" y="1436"/>
                  </a:lnTo>
                  <a:lnTo>
                    <a:pt x="5476" y="1436"/>
                  </a:lnTo>
                  <a:lnTo>
                    <a:pt x="5471" y="1436"/>
                  </a:lnTo>
                  <a:lnTo>
                    <a:pt x="5466" y="1436"/>
                  </a:lnTo>
                  <a:lnTo>
                    <a:pt x="5461" y="1436"/>
                  </a:lnTo>
                  <a:lnTo>
                    <a:pt x="5457" y="1436"/>
                  </a:lnTo>
                  <a:lnTo>
                    <a:pt x="5452" y="1431"/>
                  </a:lnTo>
                  <a:lnTo>
                    <a:pt x="5452" y="1426"/>
                  </a:lnTo>
                  <a:lnTo>
                    <a:pt x="5447" y="1426"/>
                  </a:lnTo>
                  <a:lnTo>
                    <a:pt x="5447" y="1421"/>
                  </a:lnTo>
                  <a:lnTo>
                    <a:pt x="5442" y="1416"/>
                  </a:lnTo>
                  <a:lnTo>
                    <a:pt x="5442" y="1411"/>
                  </a:lnTo>
                  <a:lnTo>
                    <a:pt x="5437" y="1411"/>
                  </a:lnTo>
                  <a:lnTo>
                    <a:pt x="5437" y="1416"/>
                  </a:lnTo>
                  <a:lnTo>
                    <a:pt x="5432" y="1416"/>
                  </a:lnTo>
                  <a:lnTo>
                    <a:pt x="5427" y="1421"/>
                  </a:lnTo>
                  <a:lnTo>
                    <a:pt x="5427" y="1416"/>
                  </a:lnTo>
                  <a:lnTo>
                    <a:pt x="5422" y="1416"/>
                  </a:lnTo>
                  <a:lnTo>
                    <a:pt x="5427" y="1416"/>
                  </a:lnTo>
                  <a:lnTo>
                    <a:pt x="5427" y="1411"/>
                  </a:lnTo>
                  <a:lnTo>
                    <a:pt x="5427" y="1406"/>
                  </a:lnTo>
                  <a:lnTo>
                    <a:pt x="5422" y="1406"/>
                  </a:lnTo>
                  <a:lnTo>
                    <a:pt x="5413" y="1406"/>
                  </a:lnTo>
                  <a:lnTo>
                    <a:pt x="5408" y="1411"/>
                  </a:lnTo>
                  <a:lnTo>
                    <a:pt x="5408" y="1416"/>
                  </a:lnTo>
                  <a:lnTo>
                    <a:pt x="5403" y="1416"/>
                  </a:lnTo>
                  <a:lnTo>
                    <a:pt x="5403" y="1421"/>
                  </a:lnTo>
                  <a:lnTo>
                    <a:pt x="5403" y="1426"/>
                  </a:lnTo>
                  <a:lnTo>
                    <a:pt x="5398" y="1426"/>
                  </a:lnTo>
                  <a:lnTo>
                    <a:pt x="5393" y="1426"/>
                  </a:lnTo>
                  <a:lnTo>
                    <a:pt x="5383" y="1426"/>
                  </a:lnTo>
                  <a:lnTo>
                    <a:pt x="5383" y="1421"/>
                  </a:lnTo>
                  <a:lnTo>
                    <a:pt x="5378" y="1421"/>
                  </a:lnTo>
                  <a:lnTo>
                    <a:pt x="5374" y="1421"/>
                  </a:lnTo>
                  <a:lnTo>
                    <a:pt x="5369" y="1426"/>
                  </a:lnTo>
                  <a:lnTo>
                    <a:pt x="5359" y="1426"/>
                  </a:lnTo>
                  <a:lnTo>
                    <a:pt x="5354" y="1426"/>
                  </a:lnTo>
                  <a:lnTo>
                    <a:pt x="5344" y="1421"/>
                  </a:lnTo>
                  <a:lnTo>
                    <a:pt x="5339" y="1421"/>
                  </a:lnTo>
                  <a:lnTo>
                    <a:pt x="5339" y="1416"/>
                  </a:lnTo>
                  <a:lnTo>
                    <a:pt x="5334" y="1416"/>
                  </a:lnTo>
                  <a:lnTo>
                    <a:pt x="5330" y="1416"/>
                  </a:lnTo>
                  <a:lnTo>
                    <a:pt x="5325" y="1416"/>
                  </a:lnTo>
                  <a:lnTo>
                    <a:pt x="5320" y="1416"/>
                  </a:lnTo>
                  <a:lnTo>
                    <a:pt x="5315" y="1416"/>
                  </a:lnTo>
                  <a:lnTo>
                    <a:pt x="5315" y="1421"/>
                  </a:lnTo>
                  <a:lnTo>
                    <a:pt x="5310" y="1421"/>
                  </a:lnTo>
                  <a:lnTo>
                    <a:pt x="5305" y="1421"/>
                  </a:lnTo>
                  <a:lnTo>
                    <a:pt x="5305" y="1426"/>
                  </a:lnTo>
                  <a:lnTo>
                    <a:pt x="5300" y="1426"/>
                  </a:lnTo>
                  <a:lnTo>
                    <a:pt x="5300" y="1431"/>
                  </a:lnTo>
                  <a:lnTo>
                    <a:pt x="5295" y="1426"/>
                  </a:lnTo>
                  <a:lnTo>
                    <a:pt x="5291" y="1431"/>
                  </a:lnTo>
                  <a:lnTo>
                    <a:pt x="5286" y="1431"/>
                  </a:lnTo>
                  <a:lnTo>
                    <a:pt x="5281" y="1436"/>
                  </a:lnTo>
                  <a:lnTo>
                    <a:pt x="5276" y="1440"/>
                  </a:lnTo>
                  <a:lnTo>
                    <a:pt x="5271" y="1440"/>
                  </a:lnTo>
                  <a:lnTo>
                    <a:pt x="5266" y="1440"/>
                  </a:lnTo>
                  <a:lnTo>
                    <a:pt x="5266" y="1445"/>
                  </a:lnTo>
                  <a:lnTo>
                    <a:pt x="5261" y="1445"/>
                  </a:lnTo>
                  <a:lnTo>
                    <a:pt x="5256" y="1445"/>
                  </a:lnTo>
                  <a:lnTo>
                    <a:pt x="5252" y="1445"/>
                  </a:lnTo>
                  <a:lnTo>
                    <a:pt x="5252" y="1450"/>
                  </a:lnTo>
                  <a:lnTo>
                    <a:pt x="5247" y="1450"/>
                  </a:lnTo>
                  <a:lnTo>
                    <a:pt x="5247" y="1455"/>
                  </a:lnTo>
                  <a:lnTo>
                    <a:pt x="5242" y="1455"/>
                  </a:lnTo>
                  <a:lnTo>
                    <a:pt x="5242" y="1460"/>
                  </a:lnTo>
                  <a:lnTo>
                    <a:pt x="5242" y="1465"/>
                  </a:lnTo>
                  <a:lnTo>
                    <a:pt x="5237" y="1470"/>
                  </a:lnTo>
                  <a:lnTo>
                    <a:pt x="5232" y="1470"/>
                  </a:lnTo>
                  <a:lnTo>
                    <a:pt x="5227" y="1465"/>
                  </a:lnTo>
                  <a:lnTo>
                    <a:pt x="5222" y="1470"/>
                  </a:lnTo>
                  <a:lnTo>
                    <a:pt x="5217" y="1470"/>
                  </a:lnTo>
                  <a:lnTo>
                    <a:pt x="5212" y="1470"/>
                  </a:lnTo>
                  <a:lnTo>
                    <a:pt x="5203" y="1465"/>
                  </a:lnTo>
                  <a:lnTo>
                    <a:pt x="5203" y="1460"/>
                  </a:lnTo>
                  <a:lnTo>
                    <a:pt x="5203" y="1455"/>
                  </a:lnTo>
                  <a:lnTo>
                    <a:pt x="5203" y="1450"/>
                  </a:lnTo>
                  <a:lnTo>
                    <a:pt x="5198" y="1450"/>
                  </a:lnTo>
                  <a:lnTo>
                    <a:pt x="5193" y="1450"/>
                  </a:lnTo>
                  <a:lnTo>
                    <a:pt x="5188" y="1450"/>
                  </a:lnTo>
                  <a:lnTo>
                    <a:pt x="5183" y="1450"/>
                  </a:lnTo>
                  <a:lnTo>
                    <a:pt x="5178" y="1450"/>
                  </a:lnTo>
                  <a:lnTo>
                    <a:pt x="5173" y="1455"/>
                  </a:lnTo>
                  <a:lnTo>
                    <a:pt x="5164" y="1455"/>
                  </a:lnTo>
                  <a:lnTo>
                    <a:pt x="5169" y="1465"/>
                  </a:lnTo>
                  <a:lnTo>
                    <a:pt x="5169" y="1470"/>
                  </a:lnTo>
                  <a:lnTo>
                    <a:pt x="5164" y="1475"/>
                  </a:lnTo>
                  <a:lnTo>
                    <a:pt x="5164" y="1479"/>
                  </a:lnTo>
                  <a:lnTo>
                    <a:pt x="5159" y="1484"/>
                  </a:lnTo>
                  <a:lnTo>
                    <a:pt x="5159" y="1489"/>
                  </a:lnTo>
                  <a:lnTo>
                    <a:pt x="5159" y="1494"/>
                  </a:lnTo>
                  <a:lnTo>
                    <a:pt x="5159" y="1499"/>
                  </a:lnTo>
                  <a:lnTo>
                    <a:pt x="5159" y="1504"/>
                  </a:lnTo>
                  <a:lnTo>
                    <a:pt x="5159" y="1514"/>
                  </a:lnTo>
                  <a:lnTo>
                    <a:pt x="5144" y="1509"/>
                  </a:lnTo>
                  <a:lnTo>
                    <a:pt x="5139" y="1509"/>
                  </a:lnTo>
                  <a:lnTo>
                    <a:pt x="5130" y="1514"/>
                  </a:lnTo>
                  <a:lnTo>
                    <a:pt x="5120" y="1514"/>
                  </a:lnTo>
                  <a:lnTo>
                    <a:pt x="5110" y="1514"/>
                  </a:lnTo>
                  <a:lnTo>
                    <a:pt x="5105" y="1514"/>
                  </a:lnTo>
                  <a:lnTo>
                    <a:pt x="5095" y="1514"/>
                  </a:lnTo>
                  <a:lnTo>
                    <a:pt x="5090" y="1514"/>
                  </a:lnTo>
                  <a:lnTo>
                    <a:pt x="5076" y="1509"/>
                  </a:lnTo>
                  <a:lnTo>
                    <a:pt x="5071" y="1509"/>
                  </a:lnTo>
                  <a:lnTo>
                    <a:pt x="5066" y="1509"/>
                  </a:lnTo>
                  <a:lnTo>
                    <a:pt x="5061" y="1509"/>
                  </a:lnTo>
                  <a:lnTo>
                    <a:pt x="5056" y="1514"/>
                  </a:lnTo>
                  <a:lnTo>
                    <a:pt x="5056" y="1519"/>
                  </a:lnTo>
                  <a:lnTo>
                    <a:pt x="5051" y="1519"/>
                  </a:lnTo>
                  <a:lnTo>
                    <a:pt x="5051" y="1523"/>
                  </a:lnTo>
                  <a:lnTo>
                    <a:pt x="5032" y="1523"/>
                  </a:lnTo>
                  <a:lnTo>
                    <a:pt x="5027" y="1523"/>
                  </a:lnTo>
                  <a:lnTo>
                    <a:pt x="5022" y="1528"/>
                  </a:lnTo>
                  <a:lnTo>
                    <a:pt x="5022" y="1533"/>
                  </a:lnTo>
                  <a:lnTo>
                    <a:pt x="5017" y="1538"/>
                  </a:lnTo>
                  <a:lnTo>
                    <a:pt x="5017" y="1543"/>
                  </a:lnTo>
                  <a:lnTo>
                    <a:pt x="5008" y="1548"/>
                  </a:lnTo>
                  <a:lnTo>
                    <a:pt x="5008" y="1553"/>
                  </a:lnTo>
                  <a:lnTo>
                    <a:pt x="4993" y="1572"/>
                  </a:lnTo>
                  <a:lnTo>
                    <a:pt x="4988" y="1572"/>
                  </a:lnTo>
                  <a:lnTo>
                    <a:pt x="4983" y="1582"/>
                  </a:lnTo>
                  <a:lnTo>
                    <a:pt x="4978" y="1592"/>
                  </a:lnTo>
                  <a:lnTo>
                    <a:pt x="4973" y="1602"/>
                  </a:lnTo>
                  <a:lnTo>
                    <a:pt x="4968" y="1606"/>
                  </a:lnTo>
                  <a:lnTo>
                    <a:pt x="4964" y="1616"/>
                  </a:lnTo>
                  <a:lnTo>
                    <a:pt x="4964" y="1621"/>
                  </a:lnTo>
                  <a:lnTo>
                    <a:pt x="4964" y="1626"/>
                  </a:lnTo>
                  <a:lnTo>
                    <a:pt x="4959" y="1636"/>
                  </a:lnTo>
                  <a:lnTo>
                    <a:pt x="4959" y="1641"/>
                  </a:lnTo>
                  <a:lnTo>
                    <a:pt x="4964" y="1641"/>
                  </a:lnTo>
                  <a:lnTo>
                    <a:pt x="4964" y="1646"/>
                  </a:lnTo>
                  <a:lnTo>
                    <a:pt x="4968" y="1646"/>
                  </a:lnTo>
                  <a:lnTo>
                    <a:pt x="4968" y="1650"/>
                  </a:lnTo>
                  <a:lnTo>
                    <a:pt x="4968" y="1655"/>
                  </a:lnTo>
                  <a:lnTo>
                    <a:pt x="4968" y="1660"/>
                  </a:lnTo>
                  <a:lnTo>
                    <a:pt x="4968" y="1665"/>
                  </a:lnTo>
                  <a:lnTo>
                    <a:pt x="4964" y="1665"/>
                  </a:lnTo>
                  <a:lnTo>
                    <a:pt x="4954" y="1670"/>
                  </a:lnTo>
                  <a:lnTo>
                    <a:pt x="4954" y="1675"/>
                  </a:lnTo>
                  <a:lnTo>
                    <a:pt x="4954" y="1680"/>
                  </a:lnTo>
                  <a:lnTo>
                    <a:pt x="4949" y="1685"/>
                  </a:lnTo>
                  <a:lnTo>
                    <a:pt x="4944" y="1689"/>
                  </a:lnTo>
                  <a:lnTo>
                    <a:pt x="4939" y="1689"/>
                  </a:lnTo>
                  <a:lnTo>
                    <a:pt x="4934" y="1689"/>
                  </a:lnTo>
                  <a:lnTo>
                    <a:pt x="4929" y="1689"/>
                  </a:lnTo>
                  <a:lnTo>
                    <a:pt x="4925" y="1689"/>
                  </a:lnTo>
                  <a:lnTo>
                    <a:pt x="4920" y="1694"/>
                  </a:lnTo>
                  <a:lnTo>
                    <a:pt x="4915" y="1694"/>
                  </a:lnTo>
                  <a:lnTo>
                    <a:pt x="4910" y="1699"/>
                  </a:lnTo>
                  <a:lnTo>
                    <a:pt x="4905" y="1699"/>
                  </a:lnTo>
                  <a:lnTo>
                    <a:pt x="4905" y="1704"/>
                  </a:lnTo>
                  <a:lnTo>
                    <a:pt x="4881" y="1729"/>
                  </a:lnTo>
                  <a:lnTo>
                    <a:pt x="4866" y="1743"/>
                  </a:lnTo>
                  <a:lnTo>
                    <a:pt x="4856" y="1748"/>
                  </a:lnTo>
                  <a:lnTo>
                    <a:pt x="4846" y="1748"/>
                  </a:lnTo>
                  <a:lnTo>
                    <a:pt x="4842" y="1753"/>
                  </a:lnTo>
                  <a:lnTo>
                    <a:pt x="4827" y="1753"/>
                  </a:lnTo>
                  <a:lnTo>
                    <a:pt x="4812" y="1763"/>
                  </a:lnTo>
                  <a:lnTo>
                    <a:pt x="4807" y="1763"/>
                  </a:lnTo>
                  <a:lnTo>
                    <a:pt x="4798" y="1763"/>
                  </a:lnTo>
                  <a:lnTo>
                    <a:pt x="4793" y="1763"/>
                  </a:lnTo>
                  <a:lnTo>
                    <a:pt x="4783" y="1763"/>
                  </a:lnTo>
                  <a:lnTo>
                    <a:pt x="4773" y="1763"/>
                  </a:lnTo>
                  <a:lnTo>
                    <a:pt x="4768" y="1763"/>
                  </a:lnTo>
                  <a:lnTo>
                    <a:pt x="4759" y="1763"/>
                  </a:lnTo>
                  <a:lnTo>
                    <a:pt x="4749" y="1763"/>
                  </a:lnTo>
                  <a:lnTo>
                    <a:pt x="4744" y="1763"/>
                  </a:lnTo>
                  <a:lnTo>
                    <a:pt x="4744" y="1768"/>
                  </a:lnTo>
                  <a:lnTo>
                    <a:pt x="4739" y="1768"/>
                  </a:lnTo>
                  <a:lnTo>
                    <a:pt x="4729" y="1763"/>
                  </a:lnTo>
                  <a:lnTo>
                    <a:pt x="4700" y="1753"/>
                  </a:lnTo>
                  <a:lnTo>
                    <a:pt x="4690" y="1753"/>
                  </a:lnTo>
                  <a:lnTo>
                    <a:pt x="4685" y="1758"/>
                  </a:lnTo>
                  <a:lnTo>
                    <a:pt x="4681" y="1758"/>
                  </a:lnTo>
                  <a:lnTo>
                    <a:pt x="4671" y="1763"/>
                  </a:lnTo>
                  <a:lnTo>
                    <a:pt x="4666" y="1763"/>
                  </a:lnTo>
                  <a:lnTo>
                    <a:pt x="4661" y="1792"/>
                  </a:lnTo>
                  <a:lnTo>
                    <a:pt x="4656" y="1797"/>
                  </a:lnTo>
                  <a:lnTo>
                    <a:pt x="4651" y="1807"/>
                  </a:lnTo>
                  <a:lnTo>
                    <a:pt x="4651" y="1812"/>
                  </a:lnTo>
                  <a:lnTo>
                    <a:pt x="4641" y="1821"/>
                  </a:lnTo>
                  <a:lnTo>
                    <a:pt x="4632" y="1831"/>
                  </a:lnTo>
                  <a:lnTo>
                    <a:pt x="4627" y="1836"/>
                  </a:lnTo>
                  <a:lnTo>
                    <a:pt x="4622" y="1836"/>
                  </a:lnTo>
                  <a:lnTo>
                    <a:pt x="4622" y="1841"/>
                  </a:lnTo>
                  <a:lnTo>
                    <a:pt x="4617" y="1841"/>
                  </a:lnTo>
                  <a:lnTo>
                    <a:pt x="4612" y="1846"/>
                  </a:lnTo>
                  <a:lnTo>
                    <a:pt x="4607" y="1851"/>
                  </a:lnTo>
                  <a:lnTo>
                    <a:pt x="4602" y="1855"/>
                  </a:lnTo>
                  <a:lnTo>
                    <a:pt x="4598" y="1860"/>
                  </a:lnTo>
                  <a:lnTo>
                    <a:pt x="4598" y="1870"/>
                  </a:lnTo>
                  <a:lnTo>
                    <a:pt x="4588" y="1875"/>
                  </a:lnTo>
                  <a:lnTo>
                    <a:pt x="4583" y="1880"/>
                  </a:lnTo>
                  <a:lnTo>
                    <a:pt x="4573" y="1880"/>
                  </a:lnTo>
                  <a:lnTo>
                    <a:pt x="4568" y="1885"/>
                  </a:lnTo>
                  <a:lnTo>
                    <a:pt x="4563" y="1885"/>
                  </a:lnTo>
                  <a:lnTo>
                    <a:pt x="4554" y="1885"/>
                  </a:lnTo>
                  <a:lnTo>
                    <a:pt x="4554" y="1890"/>
                  </a:lnTo>
                  <a:lnTo>
                    <a:pt x="4549" y="1890"/>
                  </a:lnTo>
                  <a:lnTo>
                    <a:pt x="4549" y="1895"/>
                  </a:lnTo>
                  <a:lnTo>
                    <a:pt x="4549" y="1899"/>
                  </a:lnTo>
                  <a:lnTo>
                    <a:pt x="4544" y="1899"/>
                  </a:lnTo>
                  <a:lnTo>
                    <a:pt x="4539" y="1899"/>
                  </a:lnTo>
                  <a:lnTo>
                    <a:pt x="4539" y="1904"/>
                  </a:lnTo>
                  <a:lnTo>
                    <a:pt x="4529" y="1914"/>
                  </a:lnTo>
                  <a:lnTo>
                    <a:pt x="4519" y="1924"/>
                  </a:lnTo>
                  <a:lnTo>
                    <a:pt x="4519" y="1929"/>
                  </a:lnTo>
                  <a:lnTo>
                    <a:pt x="4515" y="1929"/>
                  </a:lnTo>
                  <a:lnTo>
                    <a:pt x="4510" y="1929"/>
                  </a:lnTo>
                  <a:lnTo>
                    <a:pt x="4505" y="1929"/>
                  </a:lnTo>
                  <a:lnTo>
                    <a:pt x="4500" y="1929"/>
                  </a:lnTo>
                  <a:lnTo>
                    <a:pt x="4495" y="1924"/>
                  </a:lnTo>
                  <a:lnTo>
                    <a:pt x="4490" y="1929"/>
                  </a:lnTo>
                  <a:lnTo>
                    <a:pt x="4485" y="1919"/>
                  </a:lnTo>
                  <a:lnTo>
                    <a:pt x="4461" y="1919"/>
                  </a:lnTo>
                  <a:lnTo>
                    <a:pt x="4441" y="1919"/>
                  </a:lnTo>
                  <a:lnTo>
                    <a:pt x="4417" y="1914"/>
                  </a:lnTo>
                  <a:lnTo>
                    <a:pt x="4402" y="1909"/>
                  </a:lnTo>
                  <a:lnTo>
                    <a:pt x="4397" y="1909"/>
                  </a:lnTo>
                  <a:lnTo>
                    <a:pt x="4393" y="1909"/>
                  </a:lnTo>
                  <a:lnTo>
                    <a:pt x="4388" y="1904"/>
                  </a:lnTo>
                  <a:lnTo>
                    <a:pt x="4383" y="1904"/>
                  </a:lnTo>
                  <a:lnTo>
                    <a:pt x="4368" y="1904"/>
                  </a:lnTo>
                  <a:lnTo>
                    <a:pt x="4358" y="1899"/>
                  </a:lnTo>
                  <a:lnTo>
                    <a:pt x="4354" y="1899"/>
                  </a:lnTo>
                  <a:lnTo>
                    <a:pt x="4344" y="1895"/>
                  </a:lnTo>
                  <a:lnTo>
                    <a:pt x="4324" y="1880"/>
                  </a:lnTo>
                  <a:lnTo>
                    <a:pt x="4319" y="1875"/>
                  </a:lnTo>
                  <a:lnTo>
                    <a:pt x="4319" y="1870"/>
                  </a:lnTo>
                  <a:lnTo>
                    <a:pt x="4314" y="1865"/>
                  </a:lnTo>
                  <a:lnTo>
                    <a:pt x="4310" y="1855"/>
                  </a:lnTo>
                  <a:lnTo>
                    <a:pt x="4295" y="1846"/>
                  </a:lnTo>
                  <a:lnTo>
                    <a:pt x="4290" y="1846"/>
                  </a:lnTo>
                  <a:lnTo>
                    <a:pt x="4256" y="1846"/>
                  </a:lnTo>
                  <a:lnTo>
                    <a:pt x="4241" y="1846"/>
                  </a:lnTo>
                  <a:lnTo>
                    <a:pt x="4236" y="1846"/>
                  </a:lnTo>
                  <a:lnTo>
                    <a:pt x="4231" y="1841"/>
                  </a:lnTo>
                  <a:lnTo>
                    <a:pt x="4222" y="1841"/>
                  </a:lnTo>
                  <a:lnTo>
                    <a:pt x="4217" y="1841"/>
                  </a:lnTo>
                  <a:lnTo>
                    <a:pt x="4212" y="1846"/>
                  </a:lnTo>
                  <a:lnTo>
                    <a:pt x="4202" y="1851"/>
                  </a:lnTo>
                  <a:lnTo>
                    <a:pt x="4197" y="1855"/>
                  </a:lnTo>
                  <a:lnTo>
                    <a:pt x="4192" y="1860"/>
                  </a:lnTo>
                  <a:lnTo>
                    <a:pt x="4188" y="1865"/>
                  </a:lnTo>
                  <a:lnTo>
                    <a:pt x="4183" y="1870"/>
                  </a:lnTo>
                  <a:lnTo>
                    <a:pt x="4178" y="1875"/>
                  </a:lnTo>
                  <a:lnTo>
                    <a:pt x="4173" y="1880"/>
                  </a:lnTo>
                  <a:lnTo>
                    <a:pt x="4173" y="1890"/>
                  </a:lnTo>
                  <a:lnTo>
                    <a:pt x="4168" y="1895"/>
                  </a:lnTo>
                  <a:lnTo>
                    <a:pt x="4168" y="1899"/>
                  </a:lnTo>
                  <a:lnTo>
                    <a:pt x="4163" y="1909"/>
                  </a:lnTo>
                  <a:lnTo>
                    <a:pt x="4158" y="1914"/>
                  </a:lnTo>
                  <a:lnTo>
                    <a:pt x="4158" y="1919"/>
                  </a:lnTo>
                  <a:lnTo>
                    <a:pt x="4149" y="1938"/>
                  </a:lnTo>
                  <a:lnTo>
                    <a:pt x="4149" y="1948"/>
                  </a:lnTo>
                  <a:lnTo>
                    <a:pt x="4144" y="1958"/>
                  </a:lnTo>
                  <a:lnTo>
                    <a:pt x="4144" y="1963"/>
                  </a:lnTo>
                  <a:lnTo>
                    <a:pt x="4144" y="1968"/>
                  </a:lnTo>
                  <a:lnTo>
                    <a:pt x="4144" y="1973"/>
                  </a:lnTo>
                  <a:lnTo>
                    <a:pt x="4144" y="1978"/>
                  </a:lnTo>
                  <a:lnTo>
                    <a:pt x="4139" y="1978"/>
                  </a:lnTo>
                  <a:lnTo>
                    <a:pt x="4139" y="1992"/>
                  </a:lnTo>
                  <a:lnTo>
                    <a:pt x="4134" y="1992"/>
                  </a:lnTo>
                  <a:lnTo>
                    <a:pt x="4129" y="1997"/>
                  </a:lnTo>
                  <a:lnTo>
                    <a:pt x="4124" y="2021"/>
                  </a:lnTo>
                  <a:lnTo>
                    <a:pt x="4119" y="2026"/>
                  </a:lnTo>
                  <a:lnTo>
                    <a:pt x="4119" y="2031"/>
                  </a:lnTo>
                  <a:lnTo>
                    <a:pt x="4119" y="2036"/>
                  </a:lnTo>
                  <a:lnTo>
                    <a:pt x="4124" y="2036"/>
                  </a:lnTo>
                  <a:lnTo>
                    <a:pt x="4124" y="2041"/>
                  </a:lnTo>
                  <a:lnTo>
                    <a:pt x="4129" y="2041"/>
                  </a:lnTo>
                  <a:lnTo>
                    <a:pt x="4134" y="2041"/>
                  </a:lnTo>
                  <a:lnTo>
                    <a:pt x="4134" y="2046"/>
                  </a:lnTo>
                  <a:lnTo>
                    <a:pt x="4139" y="2051"/>
                  </a:lnTo>
                  <a:lnTo>
                    <a:pt x="4139" y="2056"/>
                  </a:lnTo>
                  <a:lnTo>
                    <a:pt x="4139" y="2061"/>
                  </a:lnTo>
                  <a:lnTo>
                    <a:pt x="4144" y="2070"/>
                  </a:lnTo>
                  <a:lnTo>
                    <a:pt x="4144" y="2075"/>
                  </a:lnTo>
                  <a:lnTo>
                    <a:pt x="4144" y="2080"/>
                  </a:lnTo>
                  <a:lnTo>
                    <a:pt x="4149" y="2080"/>
                  </a:lnTo>
                  <a:lnTo>
                    <a:pt x="4153" y="2085"/>
                  </a:lnTo>
                  <a:lnTo>
                    <a:pt x="4153" y="2090"/>
                  </a:lnTo>
                  <a:lnTo>
                    <a:pt x="4158" y="2095"/>
                  </a:lnTo>
                  <a:lnTo>
                    <a:pt x="4158" y="2100"/>
                  </a:lnTo>
                  <a:lnTo>
                    <a:pt x="4163" y="2105"/>
                  </a:lnTo>
                  <a:lnTo>
                    <a:pt x="4168" y="2109"/>
                  </a:lnTo>
                  <a:lnTo>
                    <a:pt x="4173" y="2114"/>
                  </a:lnTo>
                  <a:lnTo>
                    <a:pt x="4178" y="2114"/>
                  </a:lnTo>
                  <a:lnTo>
                    <a:pt x="4178" y="2119"/>
                  </a:lnTo>
                  <a:lnTo>
                    <a:pt x="4183" y="2119"/>
                  </a:lnTo>
                  <a:lnTo>
                    <a:pt x="4188" y="2124"/>
                  </a:lnTo>
                  <a:lnTo>
                    <a:pt x="4192" y="2124"/>
                  </a:lnTo>
                  <a:lnTo>
                    <a:pt x="4197" y="2129"/>
                  </a:lnTo>
                  <a:lnTo>
                    <a:pt x="4197" y="2134"/>
                  </a:lnTo>
                  <a:lnTo>
                    <a:pt x="4207" y="2148"/>
                  </a:lnTo>
                  <a:lnTo>
                    <a:pt x="4212" y="2153"/>
                  </a:lnTo>
                  <a:lnTo>
                    <a:pt x="4212" y="2163"/>
                  </a:lnTo>
                  <a:lnTo>
                    <a:pt x="4217" y="2168"/>
                  </a:lnTo>
                  <a:lnTo>
                    <a:pt x="4217" y="2173"/>
                  </a:lnTo>
                  <a:lnTo>
                    <a:pt x="4217" y="2183"/>
                  </a:lnTo>
                  <a:lnTo>
                    <a:pt x="4217" y="2192"/>
                  </a:lnTo>
                  <a:lnTo>
                    <a:pt x="4212" y="2197"/>
                  </a:lnTo>
                  <a:lnTo>
                    <a:pt x="4212" y="2202"/>
                  </a:lnTo>
                  <a:lnTo>
                    <a:pt x="4202" y="2202"/>
                  </a:lnTo>
                  <a:lnTo>
                    <a:pt x="4188" y="2207"/>
                  </a:lnTo>
                  <a:lnTo>
                    <a:pt x="4163" y="2236"/>
                  </a:lnTo>
                  <a:lnTo>
                    <a:pt x="4153" y="2246"/>
                  </a:lnTo>
                  <a:lnTo>
                    <a:pt x="4149" y="2251"/>
                  </a:lnTo>
                  <a:lnTo>
                    <a:pt x="4144" y="2251"/>
                  </a:lnTo>
                  <a:lnTo>
                    <a:pt x="4129" y="2251"/>
                  </a:lnTo>
                  <a:lnTo>
                    <a:pt x="4119" y="2256"/>
                  </a:lnTo>
                  <a:lnTo>
                    <a:pt x="4114" y="2261"/>
                  </a:lnTo>
                  <a:lnTo>
                    <a:pt x="4109" y="2266"/>
                  </a:lnTo>
                  <a:lnTo>
                    <a:pt x="4100" y="2271"/>
                  </a:lnTo>
                  <a:lnTo>
                    <a:pt x="4090" y="2271"/>
                  </a:lnTo>
                  <a:lnTo>
                    <a:pt x="4085" y="2275"/>
                  </a:lnTo>
                  <a:lnTo>
                    <a:pt x="4075" y="2280"/>
                  </a:lnTo>
                  <a:lnTo>
                    <a:pt x="4070" y="2280"/>
                  </a:lnTo>
                  <a:lnTo>
                    <a:pt x="4061" y="2285"/>
                  </a:lnTo>
                  <a:lnTo>
                    <a:pt x="4056" y="2290"/>
                  </a:lnTo>
                  <a:lnTo>
                    <a:pt x="4051" y="2290"/>
                  </a:lnTo>
                  <a:lnTo>
                    <a:pt x="4051" y="2295"/>
                  </a:lnTo>
                  <a:lnTo>
                    <a:pt x="4041" y="2305"/>
                  </a:lnTo>
                  <a:lnTo>
                    <a:pt x="4031" y="2314"/>
                  </a:lnTo>
                  <a:lnTo>
                    <a:pt x="4022" y="2329"/>
                  </a:lnTo>
                  <a:lnTo>
                    <a:pt x="4012" y="2344"/>
                  </a:lnTo>
                  <a:lnTo>
                    <a:pt x="4007" y="2349"/>
                  </a:lnTo>
                  <a:lnTo>
                    <a:pt x="4007" y="2354"/>
                  </a:lnTo>
                  <a:lnTo>
                    <a:pt x="4002" y="2358"/>
                  </a:lnTo>
                  <a:lnTo>
                    <a:pt x="3992" y="2368"/>
                  </a:lnTo>
                  <a:lnTo>
                    <a:pt x="3997" y="2373"/>
                  </a:lnTo>
                  <a:lnTo>
                    <a:pt x="3992" y="2378"/>
                  </a:lnTo>
                  <a:lnTo>
                    <a:pt x="3983" y="2397"/>
                  </a:lnTo>
                  <a:lnTo>
                    <a:pt x="3978" y="2397"/>
                  </a:lnTo>
                  <a:lnTo>
                    <a:pt x="3973" y="2407"/>
                  </a:lnTo>
                  <a:lnTo>
                    <a:pt x="3963" y="2417"/>
                  </a:lnTo>
                  <a:lnTo>
                    <a:pt x="3958" y="2417"/>
                  </a:lnTo>
                  <a:lnTo>
                    <a:pt x="3953" y="2417"/>
                  </a:lnTo>
                  <a:lnTo>
                    <a:pt x="3953" y="2422"/>
                  </a:lnTo>
                  <a:lnTo>
                    <a:pt x="3948" y="2437"/>
                  </a:lnTo>
                  <a:lnTo>
                    <a:pt x="3934" y="2446"/>
                  </a:lnTo>
                  <a:lnTo>
                    <a:pt x="3900" y="2461"/>
                  </a:lnTo>
                  <a:lnTo>
                    <a:pt x="3895" y="2471"/>
                  </a:lnTo>
                  <a:lnTo>
                    <a:pt x="3885" y="2471"/>
                  </a:lnTo>
                  <a:lnTo>
                    <a:pt x="3870" y="2471"/>
                  </a:lnTo>
                  <a:lnTo>
                    <a:pt x="3856" y="2471"/>
                  </a:lnTo>
                  <a:lnTo>
                    <a:pt x="3836" y="2480"/>
                  </a:lnTo>
                  <a:lnTo>
                    <a:pt x="3817" y="2490"/>
                  </a:lnTo>
                  <a:lnTo>
                    <a:pt x="3817" y="2495"/>
                  </a:lnTo>
                  <a:lnTo>
                    <a:pt x="3792" y="2515"/>
                  </a:lnTo>
                  <a:lnTo>
                    <a:pt x="3787" y="2515"/>
                  </a:lnTo>
                  <a:lnTo>
                    <a:pt x="3782" y="2515"/>
                  </a:lnTo>
                  <a:lnTo>
                    <a:pt x="3778" y="2515"/>
                  </a:lnTo>
                  <a:lnTo>
                    <a:pt x="3753" y="2520"/>
                  </a:lnTo>
                  <a:lnTo>
                    <a:pt x="3739" y="2520"/>
                  </a:lnTo>
                  <a:lnTo>
                    <a:pt x="3709" y="2520"/>
                  </a:lnTo>
                  <a:lnTo>
                    <a:pt x="3704" y="2520"/>
                  </a:lnTo>
                  <a:lnTo>
                    <a:pt x="3700" y="2520"/>
                  </a:lnTo>
                  <a:lnTo>
                    <a:pt x="3670" y="2534"/>
                  </a:lnTo>
                  <a:lnTo>
                    <a:pt x="3670" y="2529"/>
                  </a:lnTo>
                  <a:lnTo>
                    <a:pt x="3641" y="2524"/>
                  </a:lnTo>
                  <a:lnTo>
                    <a:pt x="3621" y="2520"/>
                  </a:lnTo>
                  <a:lnTo>
                    <a:pt x="3612" y="2520"/>
                  </a:lnTo>
                  <a:lnTo>
                    <a:pt x="3607" y="2520"/>
                  </a:lnTo>
                  <a:lnTo>
                    <a:pt x="3578" y="2520"/>
                  </a:lnTo>
                  <a:lnTo>
                    <a:pt x="3568" y="2515"/>
                  </a:lnTo>
                  <a:lnTo>
                    <a:pt x="3538" y="2520"/>
                  </a:lnTo>
                  <a:lnTo>
                    <a:pt x="3534" y="2524"/>
                  </a:lnTo>
                  <a:lnTo>
                    <a:pt x="3529" y="2524"/>
                  </a:lnTo>
                  <a:lnTo>
                    <a:pt x="3524" y="2529"/>
                  </a:lnTo>
                  <a:lnTo>
                    <a:pt x="3519" y="2529"/>
                  </a:lnTo>
                  <a:lnTo>
                    <a:pt x="3514" y="2529"/>
                  </a:lnTo>
                  <a:lnTo>
                    <a:pt x="3490" y="2529"/>
                  </a:lnTo>
                  <a:lnTo>
                    <a:pt x="3475" y="2529"/>
                  </a:lnTo>
                  <a:lnTo>
                    <a:pt x="3451" y="2529"/>
                  </a:lnTo>
                  <a:lnTo>
                    <a:pt x="3441" y="2520"/>
                  </a:lnTo>
                  <a:lnTo>
                    <a:pt x="3436" y="2520"/>
                  </a:lnTo>
                  <a:lnTo>
                    <a:pt x="3436" y="2515"/>
                  </a:lnTo>
                  <a:lnTo>
                    <a:pt x="3402" y="2529"/>
                  </a:lnTo>
                  <a:lnTo>
                    <a:pt x="3402" y="2539"/>
                  </a:lnTo>
                  <a:lnTo>
                    <a:pt x="3358" y="2554"/>
                  </a:lnTo>
                  <a:lnTo>
                    <a:pt x="3353" y="2554"/>
                  </a:lnTo>
                  <a:lnTo>
                    <a:pt x="3314" y="2559"/>
                  </a:lnTo>
                  <a:lnTo>
                    <a:pt x="3299" y="2568"/>
                  </a:lnTo>
                  <a:lnTo>
                    <a:pt x="3285" y="2573"/>
                  </a:lnTo>
                  <a:lnTo>
                    <a:pt x="3192" y="2622"/>
                  </a:lnTo>
                  <a:lnTo>
                    <a:pt x="3168" y="2632"/>
                  </a:lnTo>
                  <a:lnTo>
                    <a:pt x="3163" y="2632"/>
                  </a:lnTo>
                  <a:lnTo>
                    <a:pt x="3148" y="2642"/>
                  </a:lnTo>
                  <a:lnTo>
                    <a:pt x="3138" y="2647"/>
                  </a:lnTo>
                  <a:lnTo>
                    <a:pt x="3133" y="2647"/>
                  </a:lnTo>
                  <a:lnTo>
                    <a:pt x="3119" y="2656"/>
                  </a:lnTo>
                  <a:lnTo>
                    <a:pt x="3109" y="2661"/>
                  </a:lnTo>
                  <a:lnTo>
                    <a:pt x="3099" y="2671"/>
                  </a:lnTo>
                  <a:lnTo>
                    <a:pt x="3089" y="2676"/>
                  </a:lnTo>
                  <a:lnTo>
                    <a:pt x="3085" y="2681"/>
                  </a:lnTo>
                  <a:lnTo>
                    <a:pt x="3075" y="2686"/>
                  </a:lnTo>
                  <a:lnTo>
                    <a:pt x="3070" y="2686"/>
                  </a:lnTo>
                  <a:lnTo>
                    <a:pt x="3070" y="2690"/>
                  </a:lnTo>
                  <a:lnTo>
                    <a:pt x="3065" y="2690"/>
                  </a:lnTo>
                  <a:lnTo>
                    <a:pt x="3060" y="2695"/>
                  </a:lnTo>
                  <a:lnTo>
                    <a:pt x="3055" y="2700"/>
                  </a:lnTo>
                  <a:lnTo>
                    <a:pt x="3046" y="2700"/>
                  </a:lnTo>
                  <a:lnTo>
                    <a:pt x="3026" y="2720"/>
                  </a:lnTo>
                  <a:lnTo>
                    <a:pt x="3002" y="2739"/>
                  </a:lnTo>
                  <a:lnTo>
                    <a:pt x="2992" y="2725"/>
                  </a:lnTo>
                  <a:lnTo>
                    <a:pt x="2977" y="2725"/>
                  </a:lnTo>
                  <a:lnTo>
                    <a:pt x="2967" y="2725"/>
                  </a:lnTo>
                  <a:lnTo>
                    <a:pt x="2958" y="2725"/>
                  </a:lnTo>
                  <a:lnTo>
                    <a:pt x="2953" y="2725"/>
                  </a:lnTo>
                  <a:lnTo>
                    <a:pt x="2948" y="2725"/>
                  </a:lnTo>
                  <a:lnTo>
                    <a:pt x="2943" y="2725"/>
                  </a:lnTo>
                  <a:lnTo>
                    <a:pt x="2933" y="2725"/>
                  </a:lnTo>
                  <a:lnTo>
                    <a:pt x="2919" y="2720"/>
                  </a:lnTo>
                  <a:lnTo>
                    <a:pt x="2924" y="2666"/>
                  </a:lnTo>
                  <a:lnTo>
                    <a:pt x="2884" y="2676"/>
                  </a:lnTo>
                  <a:lnTo>
                    <a:pt x="2865" y="2681"/>
                  </a:lnTo>
                  <a:lnTo>
                    <a:pt x="2850" y="2681"/>
                  </a:lnTo>
                  <a:lnTo>
                    <a:pt x="2845" y="2686"/>
                  </a:lnTo>
                  <a:lnTo>
                    <a:pt x="2841" y="2686"/>
                  </a:lnTo>
                  <a:lnTo>
                    <a:pt x="2836" y="2686"/>
                  </a:lnTo>
                  <a:lnTo>
                    <a:pt x="2831" y="2686"/>
                  </a:lnTo>
                  <a:lnTo>
                    <a:pt x="2806" y="2686"/>
                  </a:lnTo>
                  <a:lnTo>
                    <a:pt x="2802" y="2686"/>
                  </a:lnTo>
                  <a:lnTo>
                    <a:pt x="2777" y="2676"/>
                  </a:lnTo>
                  <a:lnTo>
                    <a:pt x="2728" y="2666"/>
                  </a:lnTo>
                  <a:lnTo>
                    <a:pt x="2670" y="2637"/>
                  </a:lnTo>
                  <a:lnTo>
                    <a:pt x="2655" y="2627"/>
                  </a:lnTo>
                  <a:lnTo>
                    <a:pt x="2655" y="2622"/>
                  </a:lnTo>
                  <a:lnTo>
                    <a:pt x="2655" y="2627"/>
                  </a:lnTo>
                  <a:lnTo>
                    <a:pt x="2611" y="2603"/>
                  </a:lnTo>
                  <a:lnTo>
                    <a:pt x="2611" y="2598"/>
                  </a:lnTo>
                  <a:lnTo>
                    <a:pt x="2606" y="2598"/>
                  </a:lnTo>
                  <a:lnTo>
                    <a:pt x="2592" y="2598"/>
                  </a:lnTo>
                  <a:lnTo>
                    <a:pt x="2577" y="2593"/>
                  </a:lnTo>
                  <a:lnTo>
                    <a:pt x="2562" y="2598"/>
                  </a:lnTo>
                  <a:lnTo>
                    <a:pt x="2494" y="2578"/>
                  </a:lnTo>
                  <a:lnTo>
                    <a:pt x="2479" y="2559"/>
                  </a:lnTo>
                  <a:lnTo>
                    <a:pt x="2445" y="2505"/>
                  </a:lnTo>
                  <a:lnTo>
                    <a:pt x="2406" y="2500"/>
                  </a:lnTo>
                  <a:lnTo>
                    <a:pt x="2279" y="2461"/>
                  </a:lnTo>
                  <a:lnTo>
                    <a:pt x="2187" y="2456"/>
                  </a:lnTo>
                  <a:lnTo>
                    <a:pt x="2177" y="2471"/>
                  </a:lnTo>
                  <a:lnTo>
                    <a:pt x="2128" y="2466"/>
                  </a:lnTo>
                  <a:lnTo>
                    <a:pt x="2069" y="2485"/>
                  </a:lnTo>
                  <a:lnTo>
                    <a:pt x="2050" y="2490"/>
                  </a:lnTo>
                  <a:lnTo>
                    <a:pt x="2045" y="2490"/>
                  </a:lnTo>
                  <a:lnTo>
                    <a:pt x="1957" y="2480"/>
                  </a:lnTo>
                  <a:lnTo>
                    <a:pt x="1947" y="2476"/>
                  </a:lnTo>
                  <a:lnTo>
                    <a:pt x="1943" y="2476"/>
                  </a:lnTo>
                  <a:lnTo>
                    <a:pt x="1899" y="2471"/>
                  </a:lnTo>
                  <a:lnTo>
                    <a:pt x="1894" y="2471"/>
                  </a:lnTo>
                  <a:lnTo>
                    <a:pt x="1825" y="2466"/>
                  </a:lnTo>
                  <a:lnTo>
                    <a:pt x="1816" y="2466"/>
                  </a:lnTo>
                  <a:lnTo>
                    <a:pt x="1762" y="2451"/>
                  </a:lnTo>
                  <a:lnTo>
                    <a:pt x="1698" y="2441"/>
                  </a:lnTo>
                  <a:lnTo>
                    <a:pt x="1674" y="2437"/>
                  </a:lnTo>
                  <a:lnTo>
                    <a:pt x="1669" y="2437"/>
                  </a:lnTo>
                  <a:lnTo>
                    <a:pt x="1645" y="2432"/>
                  </a:lnTo>
                  <a:lnTo>
                    <a:pt x="1616" y="2437"/>
                  </a:lnTo>
                  <a:lnTo>
                    <a:pt x="1606" y="2441"/>
                  </a:lnTo>
                  <a:lnTo>
                    <a:pt x="1601" y="2441"/>
                  </a:lnTo>
                  <a:lnTo>
                    <a:pt x="1572" y="2441"/>
                  </a:lnTo>
                  <a:lnTo>
                    <a:pt x="1547" y="2441"/>
                  </a:lnTo>
                  <a:lnTo>
                    <a:pt x="1523" y="2446"/>
                  </a:lnTo>
                  <a:lnTo>
                    <a:pt x="1503" y="2446"/>
                  </a:lnTo>
                  <a:lnTo>
                    <a:pt x="1498" y="2402"/>
                  </a:lnTo>
                  <a:lnTo>
                    <a:pt x="1435" y="2334"/>
                  </a:lnTo>
                  <a:lnTo>
                    <a:pt x="1430" y="2329"/>
                  </a:lnTo>
                  <a:lnTo>
                    <a:pt x="1420" y="2314"/>
                  </a:lnTo>
                  <a:lnTo>
                    <a:pt x="1415" y="2310"/>
                  </a:lnTo>
                  <a:lnTo>
                    <a:pt x="1415" y="2305"/>
                  </a:lnTo>
                  <a:lnTo>
                    <a:pt x="1415" y="2300"/>
                  </a:lnTo>
                  <a:lnTo>
                    <a:pt x="1411" y="2271"/>
                  </a:lnTo>
                  <a:lnTo>
                    <a:pt x="1401" y="2251"/>
                  </a:lnTo>
                  <a:lnTo>
                    <a:pt x="1391" y="2231"/>
                  </a:lnTo>
                  <a:lnTo>
                    <a:pt x="1386" y="2217"/>
                  </a:lnTo>
                  <a:lnTo>
                    <a:pt x="1376" y="2178"/>
                  </a:lnTo>
                  <a:lnTo>
                    <a:pt x="1372" y="2158"/>
                  </a:lnTo>
                  <a:lnTo>
                    <a:pt x="1352" y="2119"/>
                  </a:lnTo>
                  <a:lnTo>
                    <a:pt x="1342" y="2119"/>
                  </a:lnTo>
                  <a:lnTo>
                    <a:pt x="1337" y="2119"/>
                  </a:lnTo>
                  <a:lnTo>
                    <a:pt x="1332" y="2114"/>
                  </a:lnTo>
                  <a:lnTo>
                    <a:pt x="1328" y="2114"/>
                  </a:lnTo>
                  <a:lnTo>
                    <a:pt x="1323" y="2114"/>
                  </a:lnTo>
                  <a:lnTo>
                    <a:pt x="1318" y="2114"/>
                  </a:lnTo>
                  <a:lnTo>
                    <a:pt x="1318" y="2100"/>
                  </a:lnTo>
                  <a:lnTo>
                    <a:pt x="1323" y="2095"/>
                  </a:lnTo>
                  <a:lnTo>
                    <a:pt x="1323" y="2085"/>
                  </a:lnTo>
                  <a:lnTo>
                    <a:pt x="1323" y="2075"/>
                  </a:lnTo>
                  <a:lnTo>
                    <a:pt x="1323" y="2070"/>
                  </a:lnTo>
                  <a:lnTo>
                    <a:pt x="1328" y="2061"/>
                  </a:lnTo>
                  <a:lnTo>
                    <a:pt x="1332" y="2056"/>
                  </a:lnTo>
                  <a:lnTo>
                    <a:pt x="1337" y="2051"/>
                  </a:lnTo>
                  <a:lnTo>
                    <a:pt x="1337" y="2046"/>
                  </a:lnTo>
                  <a:lnTo>
                    <a:pt x="1332" y="2046"/>
                  </a:lnTo>
                  <a:lnTo>
                    <a:pt x="1308" y="2046"/>
                  </a:lnTo>
                  <a:lnTo>
                    <a:pt x="1298" y="2051"/>
                  </a:lnTo>
                  <a:lnTo>
                    <a:pt x="1284" y="2051"/>
                  </a:lnTo>
                  <a:lnTo>
                    <a:pt x="1274" y="2051"/>
                  </a:lnTo>
                  <a:lnTo>
                    <a:pt x="1269" y="2051"/>
                  </a:lnTo>
                  <a:lnTo>
                    <a:pt x="1264" y="2056"/>
                  </a:lnTo>
                  <a:lnTo>
                    <a:pt x="1259" y="2051"/>
                  </a:lnTo>
                  <a:lnTo>
                    <a:pt x="1249" y="2046"/>
                  </a:lnTo>
                  <a:lnTo>
                    <a:pt x="1249" y="2041"/>
                  </a:lnTo>
                  <a:lnTo>
                    <a:pt x="1245" y="2041"/>
                  </a:lnTo>
                  <a:lnTo>
                    <a:pt x="1240" y="2041"/>
                  </a:lnTo>
                  <a:lnTo>
                    <a:pt x="1240" y="2036"/>
                  </a:lnTo>
                  <a:lnTo>
                    <a:pt x="1230" y="2036"/>
                  </a:lnTo>
                  <a:lnTo>
                    <a:pt x="1225" y="2031"/>
                  </a:lnTo>
                  <a:lnTo>
                    <a:pt x="1220" y="2031"/>
                  </a:lnTo>
                  <a:lnTo>
                    <a:pt x="1215" y="2031"/>
                  </a:lnTo>
                  <a:lnTo>
                    <a:pt x="1210" y="2026"/>
                  </a:lnTo>
                  <a:lnTo>
                    <a:pt x="1201" y="2017"/>
                  </a:lnTo>
                  <a:lnTo>
                    <a:pt x="1196" y="2012"/>
                  </a:lnTo>
                  <a:lnTo>
                    <a:pt x="1191" y="2002"/>
                  </a:lnTo>
                  <a:lnTo>
                    <a:pt x="1186" y="2002"/>
                  </a:lnTo>
                  <a:lnTo>
                    <a:pt x="1181" y="1997"/>
                  </a:lnTo>
                  <a:lnTo>
                    <a:pt x="1171" y="1992"/>
                  </a:lnTo>
                  <a:lnTo>
                    <a:pt x="1171" y="1987"/>
                  </a:lnTo>
                  <a:lnTo>
                    <a:pt x="1162" y="1987"/>
                  </a:lnTo>
                  <a:lnTo>
                    <a:pt x="1157" y="1987"/>
                  </a:lnTo>
                  <a:lnTo>
                    <a:pt x="1152" y="1987"/>
                  </a:lnTo>
                  <a:lnTo>
                    <a:pt x="1147" y="1982"/>
                  </a:lnTo>
                  <a:lnTo>
                    <a:pt x="1147" y="1978"/>
                  </a:lnTo>
                  <a:lnTo>
                    <a:pt x="1147" y="1973"/>
                  </a:lnTo>
                  <a:lnTo>
                    <a:pt x="1142" y="1968"/>
                  </a:lnTo>
                  <a:lnTo>
                    <a:pt x="1137" y="1963"/>
                  </a:lnTo>
                  <a:lnTo>
                    <a:pt x="1132" y="1963"/>
                  </a:lnTo>
                  <a:lnTo>
                    <a:pt x="1132" y="1958"/>
                  </a:lnTo>
                  <a:lnTo>
                    <a:pt x="1127" y="1953"/>
                  </a:lnTo>
                  <a:lnTo>
                    <a:pt x="1123" y="1948"/>
                  </a:lnTo>
                  <a:lnTo>
                    <a:pt x="1123" y="1943"/>
                  </a:lnTo>
                  <a:lnTo>
                    <a:pt x="1113" y="1943"/>
                  </a:lnTo>
                  <a:lnTo>
                    <a:pt x="1108" y="1938"/>
                  </a:lnTo>
                  <a:lnTo>
                    <a:pt x="1098" y="1934"/>
                  </a:lnTo>
                  <a:lnTo>
                    <a:pt x="1093" y="1929"/>
                  </a:lnTo>
                  <a:lnTo>
                    <a:pt x="1079" y="1919"/>
                  </a:lnTo>
                  <a:lnTo>
                    <a:pt x="1064" y="1909"/>
                  </a:lnTo>
                  <a:lnTo>
                    <a:pt x="1054" y="1904"/>
                  </a:lnTo>
                  <a:lnTo>
                    <a:pt x="1049" y="1904"/>
                  </a:lnTo>
                  <a:lnTo>
                    <a:pt x="1040" y="1899"/>
                  </a:lnTo>
                  <a:lnTo>
                    <a:pt x="1040" y="1895"/>
                  </a:lnTo>
                  <a:lnTo>
                    <a:pt x="1040" y="1890"/>
                  </a:lnTo>
                  <a:lnTo>
                    <a:pt x="1035" y="1890"/>
                  </a:lnTo>
                  <a:lnTo>
                    <a:pt x="1030" y="1885"/>
                  </a:lnTo>
                  <a:lnTo>
                    <a:pt x="1025" y="1885"/>
                  </a:lnTo>
                  <a:lnTo>
                    <a:pt x="1025" y="1880"/>
                  </a:lnTo>
                  <a:lnTo>
                    <a:pt x="1015" y="1880"/>
                  </a:lnTo>
                  <a:lnTo>
                    <a:pt x="1010" y="1875"/>
                  </a:lnTo>
                  <a:lnTo>
                    <a:pt x="1005" y="1875"/>
                  </a:lnTo>
                  <a:lnTo>
                    <a:pt x="1001" y="1870"/>
                  </a:lnTo>
                  <a:lnTo>
                    <a:pt x="1001" y="1875"/>
                  </a:lnTo>
                  <a:lnTo>
                    <a:pt x="996" y="1875"/>
                  </a:lnTo>
                  <a:lnTo>
                    <a:pt x="991" y="1875"/>
                  </a:lnTo>
                  <a:lnTo>
                    <a:pt x="986" y="1870"/>
                  </a:lnTo>
                  <a:lnTo>
                    <a:pt x="981" y="1870"/>
                  </a:lnTo>
                  <a:lnTo>
                    <a:pt x="976" y="1865"/>
                  </a:lnTo>
                  <a:lnTo>
                    <a:pt x="971" y="1865"/>
                  </a:lnTo>
                  <a:lnTo>
                    <a:pt x="966" y="1865"/>
                  </a:lnTo>
                  <a:lnTo>
                    <a:pt x="962" y="1865"/>
                  </a:lnTo>
                  <a:lnTo>
                    <a:pt x="957" y="1865"/>
                  </a:lnTo>
                  <a:lnTo>
                    <a:pt x="952" y="1860"/>
                  </a:lnTo>
                  <a:lnTo>
                    <a:pt x="947" y="1860"/>
                  </a:lnTo>
                  <a:lnTo>
                    <a:pt x="942" y="1860"/>
                  </a:lnTo>
                  <a:lnTo>
                    <a:pt x="937" y="1860"/>
                  </a:lnTo>
                  <a:lnTo>
                    <a:pt x="932" y="1860"/>
                  </a:lnTo>
                  <a:lnTo>
                    <a:pt x="927" y="1860"/>
                  </a:lnTo>
                  <a:lnTo>
                    <a:pt x="922" y="1860"/>
                  </a:lnTo>
                  <a:lnTo>
                    <a:pt x="913" y="1860"/>
                  </a:lnTo>
                  <a:lnTo>
                    <a:pt x="908" y="1860"/>
                  </a:lnTo>
                  <a:lnTo>
                    <a:pt x="903" y="1860"/>
                  </a:lnTo>
                  <a:lnTo>
                    <a:pt x="903" y="1855"/>
                  </a:lnTo>
                  <a:lnTo>
                    <a:pt x="898" y="1851"/>
                  </a:lnTo>
                  <a:lnTo>
                    <a:pt x="893" y="1851"/>
                  </a:lnTo>
                  <a:lnTo>
                    <a:pt x="888" y="1851"/>
                  </a:lnTo>
                  <a:lnTo>
                    <a:pt x="879" y="1851"/>
                  </a:lnTo>
                  <a:lnTo>
                    <a:pt x="874" y="1851"/>
                  </a:lnTo>
                  <a:lnTo>
                    <a:pt x="869" y="1851"/>
                  </a:lnTo>
                  <a:lnTo>
                    <a:pt x="864" y="1855"/>
                  </a:lnTo>
                  <a:lnTo>
                    <a:pt x="859" y="1855"/>
                  </a:lnTo>
                  <a:lnTo>
                    <a:pt x="854" y="1855"/>
                  </a:lnTo>
                  <a:lnTo>
                    <a:pt x="844" y="1860"/>
                  </a:lnTo>
                  <a:lnTo>
                    <a:pt x="840" y="1855"/>
                  </a:lnTo>
                  <a:lnTo>
                    <a:pt x="835" y="1860"/>
                  </a:lnTo>
                  <a:lnTo>
                    <a:pt x="830" y="1860"/>
                  </a:lnTo>
                  <a:lnTo>
                    <a:pt x="825" y="1860"/>
                  </a:lnTo>
                  <a:lnTo>
                    <a:pt x="820" y="1860"/>
                  </a:lnTo>
                  <a:lnTo>
                    <a:pt x="815" y="1860"/>
                  </a:lnTo>
                  <a:lnTo>
                    <a:pt x="810" y="1860"/>
                  </a:lnTo>
                  <a:lnTo>
                    <a:pt x="805" y="1860"/>
                  </a:lnTo>
                  <a:lnTo>
                    <a:pt x="800" y="1860"/>
                  </a:lnTo>
                  <a:lnTo>
                    <a:pt x="796" y="1855"/>
                  </a:lnTo>
                  <a:lnTo>
                    <a:pt x="791" y="1855"/>
                  </a:lnTo>
                  <a:lnTo>
                    <a:pt x="781" y="1860"/>
                  </a:lnTo>
                  <a:lnTo>
                    <a:pt x="781" y="1855"/>
                  </a:lnTo>
                  <a:lnTo>
                    <a:pt x="771" y="1851"/>
                  </a:lnTo>
                  <a:lnTo>
                    <a:pt x="766" y="1846"/>
                  </a:lnTo>
                  <a:lnTo>
                    <a:pt x="757" y="1841"/>
                  </a:lnTo>
                  <a:lnTo>
                    <a:pt x="752" y="1841"/>
                  </a:lnTo>
                  <a:lnTo>
                    <a:pt x="742" y="1841"/>
                  </a:lnTo>
                  <a:lnTo>
                    <a:pt x="752" y="1841"/>
                  </a:lnTo>
                  <a:lnTo>
                    <a:pt x="737" y="1841"/>
                  </a:lnTo>
                  <a:lnTo>
                    <a:pt x="718" y="1841"/>
                  </a:lnTo>
                  <a:lnTo>
                    <a:pt x="708" y="1841"/>
                  </a:lnTo>
                  <a:lnTo>
                    <a:pt x="703" y="1841"/>
                  </a:lnTo>
                  <a:lnTo>
                    <a:pt x="698" y="1841"/>
                  </a:lnTo>
                  <a:lnTo>
                    <a:pt x="693" y="1846"/>
                  </a:lnTo>
                  <a:lnTo>
                    <a:pt x="688" y="1846"/>
                  </a:lnTo>
                  <a:lnTo>
                    <a:pt x="683" y="1846"/>
                  </a:lnTo>
                  <a:lnTo>
                    <a:pt x="678" y="1846"/>
                  </a:lnTo>
                  <a:lnTo>
                    <a:pt x="674" y="1846"/>
                  </a:lnTo>
                  <a:lnTo>
                    <a:pt x="669" y="1841"/>
                  </a:lnTo>
                  <a:lnTo>
                    <a:pt x="664" y="1846"/>
                  </a:lnTo>
                  <a:lnTo>
                    <a:pt x="664" y="1841"/>
                  </a:lnTo>
                  <a:lnTo>
                    <a:pt x="659" y="1841"/>
                  </a:lnTo>
                  <a:lnTo>
                    <a:pt x="654" y="1836"/>
                  </a:lnTo>
                  <a:lnTo>
                    <a:pt x="649" y="1831"/>
                  </a:lnTo>
                  <a:lnTo>
                    <a:pt x="649" y="1826"/>
                  </a:lnTo>
                  <a:lnTo>
                    <a:pt x="644" y="1821"/>
                  </a:lnTo>
                  <a:lnTo>
                    <a:pt x="639" y="1821"/>
                  </a:lnTo>
                  <a:lnTo>
                    <a:pt x="639" y="1826"/>
                  </a:lnTo>
                  <a:lnTo>
                    <a:pt x="635" y="1826"/>
                  </a:lnTo>
                  <a:lnTo>
                    <a:pt x="635" y="1831"/>
                  </a:lnTo>
                  <a:lnTo>
                    <a:pt x="635" y="1836"/>
                  </a:lnTo>
                  <a:lnTo>
                    <a:pt x="630" y="1831"/>
                  </a:lnTo>
                  <a:lnTo>
                    <a:pt x="625" y="1831"/>
                  </a:lnTo>
                  <a:lnTo>
                    <a:pt x="620" y="1831"/>
                  </a:lnTo>
                  <a:lnTo>
                    <a:pt x="615" y="1826"/>
                  </a:lnTo>
                  <a:lnTo>
                    <a:pt x="610" y="1826"/>
                  </a:lnTo>
                  <a:lnTo>
                    <a:pt x="605" y="1826"/>
                  </a:lnTo>
                  <a:lnTo>
                    <a:pt x="605" y="1821"/>
                  </a:lnTo>
                  <a:lnTo>
                    <a:pt x="600" y="1821"/>
                  </a:lnTo>
                  <a:lnTo>
                    <a:pt x="595" y="1816"/>
                  </a:lnTo>
                  <a:lnTo>
                    <a:pt x="595" y="1812"/>
                  </a:lnTo>
                  <a:lnTo>
                    <a:pt x="591" y="1807"/>
                  </a:lnTo>
                  <a:lnTo>
                    <a:pt x="586" y="1807"/>
                  </a:lnTo>
                  <a:lnTo>
                    <a:pt x="581" y="1807"/>
                  </a:lnTo>
                  <a:lnTo>
                    <a:pt x="576" y="1812"/>
                  </a:lnTo>
                  <a:lnTo>
                    <a:pt x="566" y="1807"/>
                  </a:lnTo>
                  <a:lnTo>
                    <a:pt x="561" y="1812"/>
                  </a:lnTo>
                  <a:lnTo>
                    <a:pt x="556" y="1812"/>
                  </a:lnTo>
                  <a:lnTo>
                    <a:pt x="552" y="1812"/>
                  </a:lnTo>
                  <a:lnTo>
                    <a:pt x="547" y="1812"/>
                  </a:lnTo>
                  <a:lnTo>
                    <a:pt x="542" y="1812"/>
                  </a:lnTo>
                  <a:lnTo>
                    <a:pt x="547" y="1807"/>
                  </a:lnTo>
                  <a:lnTo>
                    <a:pt x="547" y="1802"/>
                  </a:lnTo>
                  <a:lnTo>
                    <a:pt x="547" y="1792"/>
                  </a:lnTo>
                  <a:lnTo>
                    <a:pt x="542" y="1787"/>
                  </a:lnTo>
                  <a:lnTo>
                    <a:pt x="537" y="1787"/>
                  </a:lnTo>
                  <a:lnTo>
                    <a:pt x="532" y="1787"/>
                  </a:lnTo>
                  <a:lnTo>
                    <a:pt x="532" y="1777"/>
                  </a:lnTo>
                  <a:lnTo>
                    <a:pt x="532" y="1772"/>
                  </a:lnTo>
                  <a:lnTo>
                    <a:pt x="527" y="1763"/>
                  </a:lnTo>
                  <a:lnTo>
                    <a:pt x="527" y="1758"/>
                  </a:lnTo>
                  <a:lnTo>
                    <a:pt x="527" y="1753"/>
                  </a:lnTo>
                  <a:lnTo>
                    <a:pt x="522" y="1743"/>
                  </a:lnTo>
                  <a:lnTo>
                    <a:pt x="517" y="1743"/>
                  </a:lnTo>
                  <a:lnTo>
                    <a:pt x="513" y="1743"/>
                  </a:lnTo>
                  <a:lnTo>
                    <a:pt x="508" y="1743"/>
                  </a:lnTo>
                  <a:lnTo>
                    <a:pt x="508" y="1733"/>
                  </a:lnTo>
                  <a:lnTo>
                    <a:pt x="508" y="1729"/>
                  </a:lnTo>
                  <a:lnTo>
                    <a:pt x="508" y="1724"/>
                  </a:lnTo>
                  <a:lnTo>
                    <a:pt x="513" y="1714"/>
                  </a:lnTo>
                  <a:lnTo>
                    <a:pt x="513" y="1709"/>
                  </a:lnTo>
                  <a:lnTo>
                    <a:pt x="513" y="1704"/>
                  </a:lnTo>
                  <a:lnTo>
                    <a:pt x="513" y="1689"/>
                  </a:lnTo>
                  <a:lnTo>
                    <a:pt x="517" y="1680"/>
                  </a:lnTo>
                  <a:lnTo>
                    <a:pt x="517" y="1675"/>
                  </a:lnTo>
                  <a:lnTo>
                    <a:pt x="522" y="1665"/>
                  </a:lnTo>
                  <a:lnTo>
                    <a:pt x="532" y="1650"/>
                  </a:lnTo>
                  <a:lnTo>
                    <a:pt x="532" y="1646"/>
                  </a:lnTo>
                  <a:lnTo>
                    <a:pt x="537" y="1636"/>
                  </a:lnTo>
                  <a:lnTo>
                    <a:pt x="542" y="1631"/>
                  </a:lnTo>
                  <a:lnTo>
                    <a:pt x="547" y="1626"/>
                  </a:lnTo>
                  <a:lnTo>
                    <a:pt x="556" y="1616"/>
                  </a:lnTo>
                  <a:lnTo>
                    <a:pt x="561" y="1611"/>
                  </a:lnTo>
                  <a:lnTo>
                    <a:pt x="566" y="1606"/>
                  </a:lnTo>
                  <a:lnTo>
                    <a:pt x="571" y="1602"/>
                  </a:lnTo>
                  <a:lnTo>
                    <a:pt x="571" y="1597"/>
                  </a:lnTo>
                  <a:lnTo>
                    <a:pt x="571" y="1592"/>
                  </a:lnTo>
                  <a:lnTo>
                    <a:pt x="566" y="1587"/>
                  </a:lnTo>
                  <a:lnTo>
                    <a:pt x="571" y="1582"/>
                  </a:lnTo>
                  <a:lnTo>
                    <a:pt x="566" y="1582"/>
                  </a:lnTo>
                  <a:lnTo>
                    <a:pt x="566" y="1577"/>
                  </a:lnTo>
                  <a:lnTo>
                    <a:pt x="566" y="1572"/>
                  </a:lnTo>
                  <a:lnTo>
                    <a:pt x="566" y="1567"/>
                  </a:lnTo>
                  <a:lnTo>
                    <a:pt x="561" y="1563"/>
                  </a:lnTo>
                  <a:lnTo>
                    <a:pt x="561" y="1558"/>
                  </a:lnTo>
                  <a:lnTo>
                    <a:pt x="556" y="1553"/>
                  </a:lnTo>
                  <a:lnTo>
                    <a:pt x="556" y="1548"/>
                  </a:lnTo>
                  <a:lnTo>
                    <a:pt x="556" y="1543"/>
                  </a:lnTo>
                  <a:lnTo>
                    <a:pt x="552" y="1538"/>
                  </a:lnTo>
                  <a:lnTo>
                    <a:pt x="552" y="1533"/>
                  </a:lnTo>
                  <a:lnTo>
                    <a:pt x="547" y="1528"/>
                  </a:lnTo>
                  <a:lnTo>
                    <a:pt x="552" y="1523"/>
                  </a:lnTo>
                  <a:lnTo>
                    <a:pt x="556" y="1519"/>
                  </a:lnTo>
                  <a:lnTo>
                    <a:pt x="561" y="1514"/>
                  </a:lnTo>
                  <a:lnTo>
                    <a:pt x="561" y="1509"/>
                  </a:lnTo>
                  <a:lnTo>
                    <a:pt x="561" y="1504"/>
                  </a:lnTo>
                  <a:lnTo>
                    <a:pt x="566" y="1499"/>
                  </a:lnTo>
                  <a:lnTo>
                    <a:pt x="566" y="1494"/>
                  </a:lnTo>
                  <a:lnTo>
                    <a:pt x="566" y="1489"/>
                  </a:lnTo>
                  <a:lnTo>
                    <a:pt x="571" y="1484"/>
                  </a:lnTo>
                  <a:lnTo>
                    <a:pt x="571" y="1479"/>
                  </a:lnTo>
                  <a:lnTo>
                    <a:pt x="571" y="1475"/>
                  </a:lnTo>
                  <a:lnTo>
                    <a:pt x="576" y="1475"/>
                  </a:lnTo>
                  <a:lnTo>
                    <a:pt x="576" y="1470"/>
                  </a:lnTo>
                  <a:lnTo>
                    <a:pt x="576" y="1465"/>
                  </a:lnTo>
                  <a:lnTo>
                    <a:pt x="581" y="1465"/>
                  </a:lnTo>
                  <a:lnTo>
                    <a:pt x="581" y="1460"/>
                  </a:lnTo>
                  <a:lnTo>
                    <a:pt x="576" y="1460"/>
                  </a:lnTo>
                  <a:lnTo>
                    <a:pt x="576" y="1455"/>
                  </a:lnTo>
                  <a:lnTo>
                    <a:pt x="571" y="1455"/>
                  </a:lnTo>
                  <a:lnTo>
                    <a:pt x="571" y="1445"/>
                  </a:lnTo>
                  <a:lnTo>
                    <a:pt x="571" y="1436"/>
                  </a:lnTo>
                  <a:lnTo>
                    <a:pt x="576" y="1426"/>
                  </a:lnTo>
                  <a:lnTo>
                    <a:pt x="576" y="1421"/>
                  </a:lnTo>
                  <a:lnTo>
                    <a:pt x="571" y="1416"/>
                  </a:lnTo>
                  <a:lnTo>
                    <a:pt x="566" y="1416"/>
                  </a:lnTo>
                  <a:lnTo>
                    <a:pt x="571" y="1416"/>
                  </a:lnTo>
                  <a:lnTo>
                    <a:pt x="571" y="1411"/>
                  </a:lnTo>
                  <a:lnTo>
                    <a:pt x="566" y="1411"/>
                  </a:lnTo>
                  <a:lnTo>
                    <a:pt x="566" y="1406"/>
                  </a:lnTo>
                  <a:lnTo>
                    <a:pt x="566" y="1401"/>
                  </a:lnTo>
                  <a:lnTo>
                    <a:pt x="561" y="1401"/>
                  </a:lnTo>
                  <a:lnTo>
                    <a:pt x="561" y="1396"/>
                  </a:lnTo>
                  <a:lnTo>
                    <a:pt x="556" y="1396"/>
                  </a:lnTo>
                  <a:lnTo>
                    <a:pt x="556" y="1392"/>
                  </a:lnTo>
                  <a:lnTo>
                    <a:pt x="561" y="1387"/>
                  </a:lnTo>
                  <a:lnTo>
                    <a:pt x="561" y="1382"/>
                  </a:lnTo>
                  <a:lnTo>
                    <a:pt x="556" y="1382"/>
                  </a:lnTo>
                  <a:lnTo>
                    <a:pt x="556" y="1377"/>
                  </a:lnTo>
                  <a:lnTo>
                    <a:pt x="552" y="1372"/>
                  </a:lnTo>
                  <a:lnTo>
                    <a:pt x="552" y="1367"/>
                  </a:lnTo>
                  <a:lnTo>
                    <a:pt x="552" y="1362"/>
                  </a:lnTo>
                  <a:lnTo>
                    <a:pt x="547" y="1357"/>
                  </a:lnTo>
                  <a:lnTo>
                    <a:pt x="542" y="1357"/>
                  </a:lnTo>
                  <a:lnTo>
                    <a:pt x="542" y="1353"/>
                  </a:lnTo>
                  <a:lnTo>
                    <a:pt x="537" y="1353"/>
                  </a:lnTo>
                  <a:lnTo>
                    <a:pt x="532" y="1353"/>
                  </a:lnTo>
                  <a:lnTo>
                    <a:pt x="527" y="1353"/>
                  </a:lnTo>
                  <a:lnTo>
                    <a:pt x="527" y="1348"/>
                  </a:lnTo>
                  <a:lnTo>
                    <a:pt x="522" y="1348"/>
                  </a:lnTo>
                  <a:lnTo>
                    <a:pt x="522" y="1343"/>
                  </a:lnTo>
                  <a:lnTo>
                    <a:pt x="517" y="1338"/>
                  </a:lnTo>
                  <a:lnTo>
                    <a:pt x="517" y="1333"/>
                  </a:lnTo>
                  <a:lnTo>
                    <a:pt x="513" y="1328"/>
                  </a:lnTo>
                  <a:lnTo>
                    <a:pt x="508" y="1323"/>
                  </a:lnTo>
                  <a:lnTo>
                    <a:pt x="508" y="1318"/>
                  </a:lnTo>
                  <a:lnTo>
                    <a:pt x="503" y="1313"/>
                  </a:lnTo>
                  <a:lnTo>
                    <a:pt x="503" y="1309"/>
                  </a:lnTo>
                  <a:lnTo>
                    <a:pt x="498" y="1304"/>
                  </a:lnTo>
                  <a:lnTo>
                    <a:pt x="498" y="1299"/>
                  </a:lnTo>
                  <a:lnTo>
                    <a:pt x="493" y="1299"/>
                  </a:lnTo>
                  <a:lnTo>
                    <a:pt x="488" y="1294"/>
                  </a:lnTo>
                  <a:lnTo>
                    <a:pt x="488" y="1289"/>
                  </a:lnTo>
                  <a:lnTo>
                    <a:pt x="488" y="1284"/>
                  </a:lnTo>
                  <a:lnTo>
                    <a:pt x="483" y="1279"/>
                  </a:lnTo>
                  <a:lnTo>
                    <a:pt x="483" y="1274"/>
                  </a:lnTo>
                  <a:lnTo>
                    <a:pt x="478" y="1270"/>
                  </a:lnTo>
                  <a:lnTo>
                    <a:pt x="478" y="1265"/>
                  </a:lnTo>
                  <a:lnTo>
                    <a:pt x="483" y="1260"/>
                  </a:lnTo>
                  <a:lnTo>
                    <a:pt x="478" y="1260"/>
                  </a:lnTo>
                  <a:lnTo>
                    <a:pt x="483" y="1255"/>
                  </a:lnTo>
                  <a:lnTo>
                    <a:pt x="483" y="1250"/>
                  </a:lnTo>
                  <a:lnTo>
                    <a:pt x="483" y="1245"/>
                  </a:lnTo>
                  <a:lnTo>
                    <a:pt x="478" y="1245"/>
                  </a:lnTo>
                  <a:lnTo>
                    <a:pt x="473" y="1245"/>
                  </a:lnTo>
                  <a:lnTo>
                    <a:pt x="473" y="1240"/>
                  </a:lnTo>
                  <a:lnTo>
                    <a:pt x="473" y="1235"/>
                  </a:lnTo>
                  <a:lnTo>
                    <a:pt x="473" y="1230"/>
                  </a:lnTo>
                  <a:lnTo>
                    <a:pt x="473" y="1226"/>
                  </a:lnTo>
                  <a:lnTo>
                    <a:pt x="473" y="1221"/>
                  </a:lnTo>
                  <a:lnTo>
                    <a:pt x="473" y="1216"/>
                  </a:lnTo>
                  <a:lnTo>
                    <a:pt x="469" y="1216"/>
                  </a:lnTo>
                  <a:lnTo>
                    <a:pt x="464" y="1211"/>
                  </a:lnTo>
                  <a:lnTo>
                    <a:pt x="464" y="1206"/>
                  </a:lnTo>
                  <a:lnTo>
                    <a:pt x="459" y="1201"/>
                  </a:lnTo>
                  <a:lnTo>
                    <a:pt x="459" y="1196"/>
                  </a:lnTo>
                  <a:lnTo>
                    <a:pt x="454" y="1191"/>
                  </a:lnTo>
                  <a:lnTo>
                    <a:pt x="454" y="1187"/>
                  </a:lnTo>
                  <a:lnTo>
                    <a:pt x="454" y="1182"/>
                  </a:lnTo>
                  <a:lnTo>
                    <a:pt x="459" y="1182"/>
                  </a:lnTo>
                  <a:lnTo>
                    <a:pt x="454" y="1177"/>
                  </a:lnTo>
                  <a:lnTo>
                    <a:pt x="449" y="1177"/>
                  </a:lnTo>
                  <a:lnTo>
                    <a:pt x="444" y="1172"/>
                  </a:lnTo>
                  <a:lnTo>
                    <a:pt x="439" y="1167"/>
                  </a:lnTo>
                  <a:lnTo>
                    <a:pt x="434" y="1167"/>
                  </a:lnTo>
                  <a:lnTo>
                    <a:pt x="430" y="1167"/>
                  </a:lnTo>
                  <a:lnTo>
                    <a:pt x="430" y="1162"/>
                  </a:lnTo>
                  <a:lnTo>
                    <a:pt x="425" y="1162"/>
                  </a:lnTo>
                  <a:lnTo>
                    <a:pt x="420" y="1162"/>
                  </a:lnTo>
                  <a:lnTo>
                    <a:pt x="415" y="1162"/>
                  </a:lnTo>
                  <a:lnTo>
                    <a:pt x="415" y="1157"/>
                  </a:lnTo>
                  <a:lnTo>
                    <a:pt x="410" y="1157"/>
                  </a:lnTo>
                  <a:lnTo>
                    <a:pt x="410" y="1152"/>
                  </a:lnTo>
                  <a:lnTo>
                    <a:pt x="405" y="1147"/>
                  </a:lnTo>
                  <a:lnTo>
                    <a:pt x="405" y="1143"/>
                  </a:lnTo>
                  <a:lnTo>
                    <a:pt x="405" y="1138"/>
                  </a:lnTo>
                  <a:lnTo>
                    <a:pt x="405" y="1133"/>
                  </a:lnTo>
                  <a:lnTo>
                    <a:pt x="405" y="1128"/>
                  </a:lnTo>
                  <a:lnTo>
                    <a:pt x="410" y="1128"/>
                  </a:lnTo>
                  <a:lnTo>
                    <a:pt x="405" y="1128"/>
                  </a:lnTo>
                  <a:lnTo>
                    <a:pt x="405" y="1123"/>
                  </a:lnTo>
                  <a:lnTo>
                    <a:pt x="400" y="1123"/>
                  </a:lnTo>
                  <a:lnTo>
                    <a:pt x="395" y="1123"/>
                  </a:lnTo>
                  <a:lnTo>
                    <a:pt x="391" y="1123"/>
                  </a:lnTo>
                  <a:lnTo>
                    <a:pt x="386" y="1123"/>
                  </a:lnTo>
                  <a:lnTo>
                    <a:pt x="386" y="1128"/>
                  </a:lnTo>
                  <a:lnTo>
                    <a:pt x="386" y="1133"/>
                  </a:lnTo>
                  <a:lnTo>
                    <a:pt x="386" y="1138"/>
                  </a:lnTo>
                  <a:lnTo>
                    <a:pt x="381" y="1133"/>
                  </a:lnTo>
                  <a:lnTo>
                    <a:pt x="376" y="1133"/>
                  </a:lnTo>
                  <a:lnTo>
                    <a:pt x="371" y="1133"/>
                  </a:lnTo>
                  <a:lnTo>
                    <a:pt x="371" y="1138"/>
                  </a:lnTo>
                  <a:lnTo>
                    <a:pt x="366" y="1138"/>
                  </a:lnTo>
                  <a:lnTo>
                    <a:pt x="361" y="1138"/>
                  </a:lnTo>
                  <a:lnTo>
                    <a:pt x="356" y="1138"/>
                  </a:lnTo>
                  <a:lnTo>
                    <a:pt x="351" y="1138"/>
                  </a:lnTo>
                  <a:lnTo>
                    <a:pt x="351" y="1133"/>
                  </a:lnTo>
                  <a:lnTo>
                    <a:pt x="347" y="1128"/>
                  </a:lnTo>
                  <a:lnTo>
                    <a:pt x="347" y="1123"/>
                  </a:lnTo>
                  <a:lnTo>
                    <a:pt x="351" y="1123"/>
                  </a:lnTo>
                  <a:lnTo>
                    <a:pt x="347" y="1118"/>
                  </a:lnTo>
                  <a:lnTo>
                    <a:pt x="342" y="1118"/>
                  </a:lnTo>
                  <a:lnTo>
                    <a:pt x="337" y="1118"/>
                  </a:lnTo>
                  <a:lnTo>
                    <a:pt x="332" y="1118"/>
                  </a:lnTo>
                  <a:lnTo>
                    <a:pt x="332" y="1113"/>
                  </a:lnTo>
                  <a:lnTo>
                    <a:pt x="332" y="1108"/>
                  </a:lnTo>
                  <a:lnTo>
                    <a:pt x="327" y="1104"/>
                  </a:lnTo>
                  <a:lnTo>
                    <a:pt x="322" y="1099"/>
                  </a:lnTo>
                  <a:lnTo>
                    <a:pt x="322" y="1094"/>
                  </a:lnTo>
                  <a:lnTo>
                    <a:pt x="317" y="1094"/>
                  </a:lnTo>
                  <a:lnTo>
                    <a:pt x="322" y="1089"/>
                  </a:lnTo>
                  <a:lnTo>
                    <a:pt x="322" y="1084"/>
                  </a:lnTo>
                  <a:lnTo>
                    <a:pt x="317" y="1084"/>
                  </a:lnTo>
                  <a:lnTo>
                    <a:pt x="312" y="1084"/>
                  </a:lnTo>
                  <a:lnTo>
                    <a:pt x="308" y="1084"/>
                  </a:lnTo>
                  <a:lnTo>
                    <a:pt x="303" y="1084"/>
                  </a:lnTo>
                  <a:lnTo>
                    <a:pt x="298" y="1084"/>
                  </a:lnTo>
                  <a:lnTo>
                    <a:pt x="293" y="1084"/>
                  </a:lnTo>
                  <a:lnTo>
                    <a:pt x="288" y="1084"/>
                  </a:lnTo>
                  <a:lnTo>
                    <a:pt x="288" y="1079"/>
                  </a:lnTo>
                  <a:lnTo>
                    <a:pt x="283" y="1079"/>
                  </a:lnTo>
                  <a:lnTo>
                    <a:pt x="283" y="1084"/>
                  </a:lnTo>
                  <a:lnTo>
                    <a:pt x="278" y="1089"/>
                  </a:lnTo>
                  <a:lnTo>
                    <a:pt x="278" y="1084"/>
                  </a:lnTo>
                  <a:lnTo>
                    <a:pt x="273" y="1089"/>
                  </a:lnTo>
                  <a:lnTo>
                    <a:pt x="269" y="1094"/>
                  </a:lnTo>
                  <a:lnTo>
                    <a:pt x="264" y="1094"/>
                  </a:lnTo>
                  <a:lnTo>
                    <a:pt x="259" y="1099"/>
                  </a:lnTo>
                  <a:lnTo>
                    <a:pt x="254" y="1099"/>
                  </a:lnTo>
                  <a:lnTo>
                    <a:pt x="249" y="1094"/>
                  </a:lnTo>
                  <a:lnTo>
                    <a:pt x="244" y="1094"/>
                  </a:lnTo>
                  <a:lnTo>
                    <a:pt x="239" y="1094"/>
                  </a:lnTo>
                  <a:lnTo>
                    <a:pt x="234" y="1094"/>
                  </a:lnTo>
                  <a:lnTo>
                    <a:pt x="229" y="1094"/>
                  </a:lnTo>
                  <a:lnTo>
                    <a:pt x="229" y="1089"/>
                  </a:lnTo>
                  <a:lnTo>
                    <a:pt x="220" y="1079"/>
                  </a:lnTo>
                  <a:lnTo>
                    <a:pt x="220" y="1074"/>
                  </a:lnTo>
                  <a:lnTo>
                    <a:pt x="215" y="1074"/>
                  </a:lnTo>
                  <a:lnTo>
                    <a:pt x="210" y="1069"/>
                  </a:lnTo>
                  <a:lnTo>
                    <a:pt x="210" y="1064"/>
                  </a:lnTo>
                  <a:lnTo>
                    <a:pt x="205" y="1064"/>
                  </a:lnTo>
                  <a:lnTo>
                    <a:pt x="200" y="1064"/>
                  </a:lnTo>
                  <a:lnTo>
                    <a:pt x="195" y="1064"/>
                  </a:lnTo>
                  <a:lnTo>
                    <a:pt x="190" y="1064"/>
                  </a:lnTo>
                  <a:lnTo>
                    <a:pt x="186" y="1064"/>
                  </a:lnTo>
                  <a:lnTo>
                    <a:pt x="186" y="1060"/>
                  </a:lnTo>
                  <a:lnTo>
                    <a:pt x="181" y="1060"/>
                  </a:lnTo>
                  <a:lnTo>
                    <a:pt x="176" y="1055"/>
                  </a:lnTo>
                  <a:lnTo>
                    <a:pt x="171" y="1055"/>
                  </a:lnTo>
                  <a:lnTo>
                    <a:pt x="171" y="1050"/>
                  </a:lnTo>
                  <a:lnTo>
                    <a:pt x="171" y="1045"/>
                  </a:lnTo>
                  <a:lnTo>
                    <a:pt x="166" y="1045"/>
                  </a:lnTo>
                  <a:lnTo>
                    <a:pt x="161" y="1050"/>
                  </a:lnTo>
                  <a:lnTo>
                    <a:pt x="156" y="1050"/>
                  </a:lnTo>
                  <a:lnTo>
                    <a:pt x="156" y="1045"/>
                  </a:lnTo>
                  <a:lnTo>
                    <a:pt x="156" y="1040"/>
                  </a:lnTo>
                  <a:lnTo>
                    <a:pt x="156" y="1035"/>
                  </a:lnTo>
                  <a:lnTo>
                    <a:pt x="146" y="1035"/>
                  </a:lnTo>
                  <a:lnTo>
                    <a:pt x="151" y="1035"/>
                  </a:lnTo>
                  <a:lnTo>
                    <a:pt x="151" y="1025"/>
                  </a:lnTo>
                  <a:lnTo>
                    <a:pt x="146" y="1020"/>
                  </a:lnTo>
                  <a:lnTo>
                    <a:pt x="146" y="1016"/>
                  </a:lnTo>
                  <a:lnTo>
                    <a:pt x="151" y="1006"/>
                  </a:lnTo>
                  <a:lnTo>
                    <a:pt x="146" y="1001"/>
                  </a:lnTo>
                  <a:lnTo>
                    <a:pt x="142" y="996"/>
                  </a:lnTo>
                  <a:lnTo>
                    <a:pt x="137" y="996"/>
                  </a:lnTo>
                  <a:lnTo>
                    <a:pt x="137" y="991"/>
                  </a:lnTo>
                  <a:lnTo>
                    <a:pt x="137" y="986"/>
                  </a:lnTo>
                  <a:lnTo>
                    <a:pt x="132" y="986"/>
                  </a:lnTo>
                  <a:lnTo>
                    <a:pt x="127" y="991"/>
                  </a:lnTo>
                  <a:lnTo>
                    <a:pt x="122" y="991"/>
                  </a:lnTo>
                  <a:lnTo>
                    <a:pt x="117" y="986"/>
                  </a:lnTo>
                  <a:lnTo>
                    <a:pt x="112" y="981"/>
                  </a:lnTo>
                  <a:lnTo>
                    <a:pt x="107" y="981"/>
                  </a:lnTo>
                  <a:lnTo>
                    <a:pt x="107" y="977"/>
                  </a:lnTo>
                  <a:lnTo>
                    <a:pt x="107" y="972"/>
                  </a:lnTo>
                  <a:lnTo>
                    <a:pt x="103" y="972"/>
                  </a:lnTo>
                  <a:lnTo>
                    <a:pt x="98" y="967"/>
                  </a:lnTo>
                  <a:lnTo>
                    <a:pt x="93" y="967"/>
                  </a:lnTo>
                  <a:lnTo>
                    <a:pt x="88" y="962"/>
                  </a:lnTo>
                  <a:lnTo>
                    <a:pt x="83" y="962"/>
                  </a:lnTo>
                  <a:lnTo>
                    <a:pt x="78" y="962"/>
                  </a:lnTo>
                  <a:lnTo>
                    <a:pt x="73" y="957"/>
                  </a:lnTo>
                  <a:lnTo>
                    <a:pt x="68" y="957"/>
                  </a:lnTo>
                  <a:lnTo>
                    <a:pt x="64" y="957"/>
                  </a:lnTo>
                  <a:lnTo>
                    <a:pt x="59" y="952"/>
                  </a:lnTo>
                  <a:lnTo>
                    <a:pt x="54" y="952"/>
                  </a:lnTo>
                  <a:lnTo>
                    <a:pt x="49" y="947"/>
                  </a:lnTo>
                  <a:lnTo>
                    <a:pt x="44" y="942"/>
                  </a:lnTo>
                  <a:lnTo>
                    <a:pt x="39" y="942"/>
                  </a:lnTo>
                  <a:lnTo>
                    <a:pt x="39" y="937"/>
                  </a:lnTo>
                  <a:lnTo>
                    <a:pt x="44" y="933"/>
                  </a:lnTo>
                  <a:lnTo>
                    <a:pt x="49" y="933"/>
                  </a:lnTo>
                  <a:lnTo>
                    <a:pt x="49" y="928"/>
                  </a:lnTo>
                  <a:lnTo>
                    <a:pt x="49" y="923"/>
                  </a:lnTo>
                  <a:lnTo>
                    <a:pt x="59" y="918"/>
                  </a:lnTo>
                  <a:lnTo>
                    <a:pt x="59" y="913"/>
                  </a:lnTo>
                  <a:lnTo>
                    <a:pt x="64" y="908"/>
                  </a:lnTo>
                  <a:lnTo>
                    <a:pt x="59" y="908"/>
                  </a:lnTo>
                  <a:lnTo>
                    <a:pt x="54" y="908"/>
                  </a:lnTo>
                  <a:lnTo>
                    <a:pt x="54" y="903"/>
                  </a:lnTo>
                  <a:lnTo>
                    <a:pt x="49" y="898"/>
                  </a:lnTo>
                  <a:lnTo>
                    <a:pt x="44" y="898"/>
                  </a:lnTo>
                  <a:lnTo>
                    <a:pt x="39" y="894"/>
                  </a:lnTo>
                  <a:lnTo>
                    <a:pt x="34" y="898"/>
                  </a:lnTo>
                  <a:lnTo>
                    <a:pt x="29" y="894"/>
                  </a:lnTo>
                  <a:lnTo>
                    <a:pt x="24" y="889"/>
                  </a:lnTo>
                  <a:lnTo>
                    <a:pt x="20" y="889"/>
                  </a:lnTo>
                  <a:lnTo>
                    <a:pt x="15" y="884"/>
                  </a:lnTo>
                  <a:lnTo>
                    <a:pt x="15" y="879"/>
                  </a:lnTo>
                  <a:lnTo>
                    <a:pt x="10" y="879"/>
                  </a:lnTo>
                  <a:lnTo>
                    <a:pt x="15" y="879"/>
                  </a:lnTo>
                  <a:lnTo>
                    <a:pt x="15" y="874"/>
                  </a:lnTo>
                  <a:lnTo>
                    <a:pt x="10" y="874"/>
                  </a:lnTo>
                  <a:lnTo>
                    <a:pt x="10" y="869"/>
                  </a:lnTo>
                  <a:lnTo>
                    <a:pt x="5" y="869"/>
                  </a:lnTo>
                  <a:lnTo>
                    <a:pt x="0" y="864"/>
                  </a:lnTo>
                  <a:lnTo>
                    <a:pt x="5" y="859"/>
                  </a:lnTo>
                  <a:lnTo>
                    <a:pt x="5" y="854"/>
                  </a:lnTo>
                  <a:lnTo>
                    <a:pt x="5" y="850"/>
                  </a:lnTo>
                  <a:lnTo>
                    <a:pt x="10" y="850"/>
                  </a:lnTo>
                  <a:lnTo>
                    <a:pt x="15" y="850"/>
                  </a:lnTo>
                  <a:lnTo>
                    <a:pt x="15" y="845"/>
                  </a:lnTo>
                  <a:lnTo>
                    <a:pt x="24" y="845"/>
                  </a:lnTo>
                  <a:lnTo>
                    <a:pt x="29" y="840"/>
                  </a:lnTo>
                  <a:lnTo>
                    <a:pt x="29" y="835"/>
                  </a:lnTo>
                  <a:lnTo>
                    <a:pt x="24" y="835"/>
                  </a:lnTo>
                  <a:lnTo>
                    <a:pt x="24" y="830"/>
                  </a:lnTo>
                  <a:lnTo>
                    <a:pt x="24" y="825"/>
                  </a:lnTo>
                  <a:lnTo>
                    <a:pt x="20" y="825"/>
                  </a:lnTo>
                  <a:lnTo>
                    <a:pt x="20" y="820"/>
                  </a:lnTo>
                  <a:lnTo>
                    <a:pt x="24" y="820"/>
                  </a:lnTo>
                  <a:lnTo>
                    <a:pt x="24" y="815"/>
                  </a:lnTo>
                  <a:lnTo>
                    <a:pt x="24" y="811"/>
                  </a:lnTo>
                  <a:lnTo>
                    <a:pt x="20" y="811"/>
                  </a:lnTo>
                  <a:lnTo>
                    <a:pt x="20" y="806"/>
                  </a:lnTo>
                  <a:lnTo>
                    <a:pt x="24" y="806"/>
                  </a:lnTo>
                  <a:lnTo>
                    <a:pt x="20" y="806"/>
                  </a:lnTo>
                  <a:lnTo>
                    <a:pt x="20" y="801"/>
                  </a:lnTo>
                  <a:lnTo>
                    <a:pt x="15" y="796"/>
                  </a:lnTo>
                  <a:lnTo>
                    <a:pt x="15" y="791"/>
                  </a:lnTo>
                  <a:lnTo>
                    <a:pt x="20" y="791"/>
                  </a:lnTo>
                  <a:lnTo>
                    <a:pt x="24" y="791"/>
                  </a:lnTo>
                  <a:lnTo>
                    <a:pt x="29" y="791"/>
                  </a:lnTo>
                  <a:lnTo>
                    <a:pt x="34" y="791"/>
                  </a:lnTo>
                  <a:lnTo>
                    <a:pt x="34" y="786"/>
                  </a:lnTo>
                  <a:lnTo>
                    <a:pt x="39" y="786"/>
                  </a:lnTo>
                  <a:lnTo>
                    <a:pt x="44" y="786"/>
                  </a:lnTo>
                  <a:lnTo>
                    <a:pt x="49" y="786"/>
                  </a:lnTo>
                  <a:lnTo>
                    <a:pt x="49" y="781"/>
                  </a:lnTo>
                  <a:lnTo>
                    <a:pt x="49" y="776"/>
                  </a:lnTo>
                  <a:lnTo>
                    <a:pt x="54" y="776"/>
                  </a:lnTo>
                  <a:lnTo>
                    <a:pt x="54" y="771"/>
                  </a:lnTo>
                  <a:lnTo>
                    <a:pt x="59" y="767"/>
                  </a:lnTo>
                  <a:lnTo>
                    <a:pt x="64" y="767"/>
                  </a:lnTo>
                  <a:lnTo>
                    <a:pt x="68" y="767"/>
                  </a:lnTo>
                  <a:lnTo>
                    <a:pt x="68" y="762"/>
                  </a:lnTo>
                  <a:lnTo>
                    <a:pt x="73" y="762"/>
                  </a:lnTo>
                  <a:lnTo>
                    <a:pt x="78" y="762"/>
                  </a:lnTo>
                  <a:lnTo>
                    <a:pt x="78" y="757"/>
                  </a:lnTo>
                  <a:lnTo>
                    <a:pt x="73" y="747"/>
                  </a:lnTo>
                  <a:lnTo>
                    <a:pt x="73" y="742"/>
                  </a:lnTo>
                  <a:lnTo>
                    <a:pt x="68" y="737"/>
                  </a:lnTo>
                  <a:lnTo>
                    <a:pt x="68" y="732"/>
                  </a:lnTo>
                  <a:lnTo>
                    <a:pt x="73" y="732"/>
                  </a:lnTo>
                  <a:lnTo>
                    <a:pt x="78" y="728"/>
                  </a:lnTo>
                  <a:lnTo>
                    <a:pt x="78" y="723"/>
                  </a:lnTo>
                  <a:lnTo>
                    <a:pt x="78" y="718"/>
                  </a:lnTo>
                  <a:lnTo>
                    <a:pt x="83" y="718"/>
                  </a:lnTo>
                  <a:lnTo>
                    <a:pt x="83" y="713"/>
                  </a:lnTo>
                  <a:lnTo>
                    <a:pt x="88" y="713"/>
                  </a:lnTo>
                  <a:lnTo>
                    <a:pt x="93" y="713"/>
                  </a:lnTo>
                  <a:lnTo>
                    <a:pt x="98" y="713"/>
                  </a:lnTo>
                  <a:lnTo>
                    <a:pt x="103" y="713"/>
                  </a:lnTo>
                  <a:lnTo>
                    <a:pt x="103" y="708"/>
                  </a:lnTo>
                  <a:lnTo>
                    <a:pt x="107" y="708"/>
                  </a:lnTo>
                  <a:lnTo>
                    <a:pt x="107" y="713"/>
                  </a:lnTo>
                  <a:lnTo>
                    <a:pt x="112" y="713"/>
                  </a:lnTo>
                  <a:lnTo>
                    <a:pt x="117" y="708"/>
                  </a:lnTo>
                  <a:lnTo>
                    <a:pt x="122" y="713"/>
                  </a:lnTo>
                  <a:lnTo>
                    <a:pt x="127" y="713"/>
                  </a:lnTo>
                  <a:lnTo>
                    <a:pt x="132" y="713"/>
                  </a:lnTo>
                  <a:lnTo>
                    <a:pt x="137" y="713"/>
                  </a:lnTo>
                  <a:lnTo>
                    <a:pt x="137" y="708"/>
                  </a:lnTo>
                  <a:lnTo>
                    <a:pt x="142" y="713"/>
                  </a:lnTo>
                  <a:lnTo>
                    <a:pt x="142" y="708"/>
                  </a:lnTo>
                  <a:lnTo>
                    <a:pt x="146" y="708"/>
                  </a:lnTo>
                  <a:lnTo>
                    <a:pt x="151" y="708"/>
                  </a:lnTo>
                  <a:lnTo>
                    <a:pt x="156" y="708"/>
                  </a:lnTo>
                  <a:lnTo>
                    <a:pt x="161" y="713"/>
                  </a:lnTo>
                  <a:lnTo>
                    <a:pt x="166" y="718"/>
                  </a:lnTo>
                  <a:lnTo>
                    <a:pt x="171" y="718"/>
                  </a:lnTo>
                  <a:lnTo>
                    <a:pt x="176" y="718"/>
                  </a:lnTo>
                  <a:lnTo>
                    <a:pt x="181" y="718"/>
                  </a:lnTo>
                  <a:lnTo>
                    <a:pt x="186" y="718"/>
                  </a:lnTo>
                  <a:lnTo>
                    <a:pt x="190" y="718"/>
                  </a:lnTo>
                  <a:lnTo>
                    <a:pt x="190" y="723"/>
                  </a:lnTo>
                  <a:lnTo>
                    <a:pt x="195" y="723"/>
                  </a:lnTo>
                  <a:lnTo>
                    <a:pt x="195" y="718"/>
                  </a:lnTo>
                  <a:lnTo>
                    <a:pt x="200" y="713"/>
                  </a:lnTo>
                  <a:lnTo>
                    <a:pt x="195" y="713"/>
                  </a:lnTo>
                  <a:lnTo>
                    <a:pt x="195" y="708"/>
                  </a:lnTo>
                  <a:lnTo>
                    <a:pt x="200" y="708"/>
                  </a:lnTo>
                  <a:lnTo>
                    <a:pt x="200" y="703"/>
                  </a:lnTo>
                  <a:lnTo>
                    <a:pt x="200" y="698"/>
                  </a:lnTo>
                  <a:lnTo>
                    <a:pt x="200" y="693"/>
                  </a:lnTo>
                  <a:lnTo>
                    <a:pt x="205" y="693"/>
                  </a:lnTo>
                  <a:lnTo>
                    <a:pt x="205" y="698"/>
                  </a:lnTo>
                  <a:lnTo>
                    <a:pt x="205" y="693"/>
                  </a:lnTo>
                  <a:lnTo>
                    <a:pt x="210" y="698"/>
                  </a:lnTo>
                  <a:lnTo>
                    <a:pt x="210" y="703"/>
                  </a:lnTo>
                  <a:lnTo>
                    <a:pt x="210" y="708"/>
                  </a:lnTo>
                  <a:lnTo>
                    <a:pt x="215" y="708"/>
                  </a:lnTo>
                  <a:lnTo>
                    <a:pt x="215" y="713"/>
                  </a:lnTo>
                  <a:lnTo>
                    <a:pt x="215" y="718"/>
                  </a:lnTo>
                  <a:lnTo>
                    <a:pt x="220" y="718"/>
                  </a:lnTo>
                  <a:lnTo>
                    <a:pt x="220" y="713"/>
                  </a:lnTo>
                  <a:lnTo>
                    <a:pt x="225" y="718"/>
                  </a:lnTo>
                  <a:lnTo>
                    <a:pt x="225" y="713"/>
                  </a:lnTo>
                  <a:lnTo>
                    <a:pt x="225" y="708"/>
                  </a:lnTo>
                  <a:lnTo>
                    <a:pt x="229" y="713"/>
                  </a:lnTo>
                  <a:lnTo>
                    <a:pt x="234" y="713"/>
                  </a:lnTo>
                  <a:lnTo>
                    <a:pt x="239" y="708"/>
                  </a:lnTo>
                  <a:lnTo>
                    <a:pt x="244" y="708"/>
                  </a:lnTo>
                  <a:lnTo>
                    <a:pt x="249" y="703"/>
                  </a:lnTo>
                  <a:lnTo>
                    <a:pt x="254" y="703"/>
                  </a:lnTo>
                  <a:lnTo>
                    <a:pt x="254" y="698"/>
                  </a:lnTo>
                  <a:lnTo>
                    <a:pt x="259" y="698"/>
                  </a:lnTo>
                  <a:lnTo>
                    <a:pt x="259" y="693"/>
                  </a:lnTo>
                  <a:lnTo>
                    <a:pt x="259" y="688"/>
                  </a:lnTo>
                  <a:lnTo>
                    <a:pt x="254" y="688"/>
                  </a:lnTo>
                  <a:lnTo>
                    <a:pt x="254" y="684"/>
                  </a:lnTo>
                  <a:lnTo>
                    <a:pt x="254" y="679"/>
                  </a:lnTo>
                  <a:lnTo>
                    <a:pt x="254" y="674"/>
                  </a:lnTo>
                  <a:lnTo>
                    <a:pt x="259" y="674"/>
                  </a:lnTo>
                  <a:lnTo>
                    <a:pt x="259" y="669"/>
                  </a:lnTo>
                  <a:lnTo>
                    <a:pt x="264" y="669"/>
                  </a:lnTo>
                  <a:lnTo>
                    <a:pt x="264" y="674"/>
                  </a:lnTo>
                  <a:lnTo>
                    <a:pt x="269" y="674"/>
                  </a:lnTo>
                  <a:lnTo>
                    <a:pt x="269" y="679"/>
                  </a:lnTo>
                  <a:lnTo>
                    <a:pt x="273" y="679"/>
                  </a:lnTo>
                  <a:lnTo>
                    <a:pt x="278" y="679"/>
                  </a:lnTo>
                  <a:lnTo>
                    <a:pt x="278" y="684"/>
                  </a:lnTo>
                  <a:lnTo>
                    <a:pt x="283" y="684"/>
                  </a:lnTo>
                  <a:lnTo>
                    <a:pt x="278" y="688"/>
                  </a:lnTo>
                  <a:lnTo>
                    <a:pt x="283" y="688"/>
                  </a:lnTo>
                  <a:lnTo>
                    <a:pt x="283" y="684"/>
                  </a:lnTo>
                  <a:lnTo>
                    <a:pt x="288" y="684"/>
                  </a:lnTo>
                  <a:lnTo>
                    <a:pt x="288" y="679"/>
                  </a:lnTo>
                  <a:lnTo>
                    <a:pt x="293" y="679"/>
                  </a:lnTo>
                  <a:lnTo>
                    <a:pt x="298" y="674"/>
                  </a:lnTo>
                  <a:lnTo>
                    <a:pt x="298" y="669"/>
                  </a:lnTo>
                  <a:lnTo>
                    <a:pt x="298" y="664"/>
                  </a:lnTo>
                  <a:lnTo>
                    <a:pt x="303" y="664"/>
                  </a:lnTo>
                  <a:lnTo>
                    <a:pt x="303" y="669"/>
                  </a:lnTo>
                  <a:lnTo>
                    <a:pt x="308" y="669"/>
                  </a:lnTo>
                  <a:lnTo>
                    <a:pt x="308" y="664"/>
                  </a:lnTo>
                  <a:lnTo>
                    <a:pt x="312" y="664"/>
                  </a:lnTo>
                  <a:lnTo>
                    <a:pt x="312" y="659"/>
                  </a:lnTo>
                  <a:lnTo>
                    <a:pt x="317" y="659"/>
                  </a:lnTo>
                  <a:lnTo>
                    <a:pt x="322" y="659"/>
                  </a:lnTo>
                  <a:lnTo>
                    <a:pt x="327" y="659"/>
                  </a:lnTo>
                  <a:lnTo>
                    <a:pt x="332" y="659"/>
                  </a:lnTo>
                  <a:lnTo>
                    <a:pt x="332" y="654"/>
                  </a:lnTo>
                  <a:lnTo>
                    <a:pt x="337" y="654"/>
                  </a:lnTo>
                  <a:lnTo>
                    <a:pt x="342" y="649"/>
                  </a:lnTo>
                  <a:lnTo>
                    <a:pt x="347" y="649"/>
                  </a:lnTo>
                  <a:lnTo>
                    <a:pt x="347" y="645"/>
                  </a:lnTo>
                  <a:lnTo>
                    <a:pt x="347" y="640"/>
                  </a:lnTo>
                  <a:lnTo>
                    <a:pt x="347" y="635"/>
                  </a:lnTo>
                  <a:lnTo>
                    <a:pt x="342" y="635"/>
                  </a:lnTo>
                  <a:lnTo>
                    <a:pt x="337" y="635"/>
                  </a:lnTo>
                  <a:lnTo>
                    <a:pt x="337" y="630"/>
                  </a:lnTo>
                  <a:lnTo>
                    <a:pt x="332" y="630"/>
                  </a:lnTo>
                  <a:lnTo>
                    <a:pt x="332" y="625"/>
                  </a:lnTo>
                  <a:lnTo>
                    <a:pt x="332" y="620"/>
                  </a:lnTo>
                  <a:lnTo>
                    <a:pt x="327" y="615"/>
                  </a:lnTo>
                  <a:lnTo>
                    <a:pt x="327" y="610"/>
                  </a:lnTo>
                  <a:lnTo>
                    <a:pt x="332" y="605"/>
                  </a:lnTo>
                  <a:lnTo>
                    <a:pt x="327" y="605"/>
                  </a:lnTo>
                  <a:lnTo>
                    <a:pt x="327" y="601"/>
                  </a:lnTo>
                  <a:lnTo>
                    <a:pt x="322" y="601"/>
                  </a:lnTo>
                  <a:lnTo>
                    <a:pt x="327" y="601"/>
                  </a:lnTo>
                  <a:lnTo>
                    <a:pt x="332" y="601"/>
                  </a:lnTo>
                  <a:lnTo>
                    <a:pt x="337" y="596"/>
                  </a:lnTo>
                  <a:lnTo>
                    <a:pt x="342" y="596"/>
                  </a:lnTo>
                  <a:lnTo>
                    <a:pt x="347" y="596"/>
                  </a:lnTo>
                  <a:lnTo>
                    <a:pt x="351" y="596"/>
                  </a:lnTo>
                  <a:lnTo>
                    <a:pt x="356" y="591"/>
                  </a:lnTo>
                  <a:lnTo>
                    <a:pt x="361" y="591"/>
                  </a:lnTo>
                  <a:lnTo>
                    <a:pt x="366" y="591"/>
                  </a:lnTo>
                  <a:lnTo>
                    <a:pt x="371" y="591"/>
                  </a:lnTo>
                  <a:lnTo>
                    <a:pt x="376" y="591"/>
                  </a:lnTo>
                  <a:lnTo>
                    <a:pt x="381" y="591"/>
                  </a:lnTo>
                  <a:lnTo>
                    <a:pt x="386" y="586"/>
                  </a:lnTo>
                  <a:lnTo>
                    <a:pt x="391" y="586"/>
                  </a:lnTo>
                  <a:lnTo>
                    <a:pt x="391" y="581"/>
                  </a:lnTo>
                  <a:lnTo>
                    <a:pt x="395" y="581"/>
                  </a:lnTo>
                  <a:lnTo>
                    <a:pt x="395" y="586"/>
                  </a:lnTo>
                  <a:lnTo>
                    <a:pt x="400" y="581"/>
                  </a:lnTo>
                  <a:lnTo>
                    <a:pt x="400" y="576"/>
                  </a:lnTo>
                  <a:lnTo>
                    <a:pt x="400" y="571"/>
                  </a:lnTo>
                  <a:lnTo>
                    <a:pt x="395" y="571"/>
                  </a:lnTo>
                  <a:lnTo>
                    <a:pt x="395" y="566"/>
                  </a:lnTo>
                  <a:lnTo>
                    <a:pt x="400" y="562"/>
                  </a:lnTo>
                  <a:lnTo>
                    <a:pt x="405" y="562"/>
                  </a:lnTo>
                  <a:lnTo>
                    <a:pt x="405" y="557"/>
                  </a:lnTo>
                  <a:lnTo>
                    <a:pt x="410" y="557"/>
                  </a:lnTo>
                  <a:lnTo>
                    <a:pt x="415" y="552"/>
                  </a:lnTo>
                  <a:lnTo>
                    <a:pt x="420" y="552"/>
                  </a:lnTo>
                  <a:lnTo>
                    <a:pt x="425" y="552"/>
                  </a:lnTo>
                  <a:lnTo>
                    <a:pt x="430" y="552"/>
                  </a:lnTo>
                  <a:lnTo>
                    <a:pt x="434" y="552"/>
                  </a:lnTo>
                  <a:lnTo>
                    <a:pt x="439" y="552"/>
                  </a:lnTo>
                  <a:lnTo>
                    <a:pt x="444" y="552"/>
                  </a:lnTo>
                  <a:lnTo>
                    <a:pt x="444" y="547"/>
                  </a:lnTo>
                  <a:lnTo>
                    <a:pt x="449" y="547"/>
                  </a:lnTo>
                  <a:lnTo>
                    <a:pt x="449" y="542"/>
                  </a:lnTo>
                  <a:lnTo>
                    <a:pt x="454" y="537"/>
                  </a:lnTo>
                  <a:lnTo>
                    <a:pt x="464" y="527"/>
                  </a:lnTo>
                  <a:lnTo>
                    <a:pt x="469" y="527"/>
                  </a:lnTo>
                  <a:lnTo>
                    <a:pt x="473" y="527"/>
                  </a:lnTo>
                  <a:lnTo>
                    <a:pt x="483" y="537"/>
                  </a:lnTo>
                  <a:lnTo>
                    <a:pt x="473" y="527"/>
                  </a:lnTo>
                  <a:lnTo>
                    <a:pt x="478" y="527"/>
                  </a:lnTo>
                  <a:lnTo>
                    <a:pt x="478" y="522"/>
                  </a:lnTo>
                  <a:lnTo>
                    <a:pt x="483" y="518"/>
                  </a:lnTo>
                  <a:lnTo>
                    <a:pt x="488" y="518"/>
                  </a:lnTo>
                  <a:lnTo>
                    <a:pt x="493" y="518"/>
                  </a:lnTo>
                  <a:lnTo>
                    <a:pt x="498" y="518"/>
                  </a:lnTo>
                  <a:lnTo>
                    <a:pt x="503" y="522"/>
                  </a:lnTo>
                  <a:lnTo>
                    <a:pt x="508" y="522"/>
                  </a:lnTo>
                  <a:lnTo>
                    <a:pt x="513" y="522"/>
                  </a:lnTo>
                  <a:lnTo>
                    <a:pt x="513" y="527"/>
                  </a:lnTo>
                  <a:lnTo>
                    <a:pt x="517" y="522"/>
                  </a:lnTo>
                  <a:lnTo>
                    <a:pt x="522" y="518"/>
                  </a:lnTo>
                  <a:lnTo>
                    <a:pt x="522" y="508"/>
                  </a:lnTo>
                  <a:lnTo>
                    <a:pt x="517" y="498"/>
                  </a:lnTo>
                  <a:lnTo>
                    <a:pt x="522" y="498"/>
                  </a:lnTo>
                  <a:lnTo>
                    <a:pt x="527" y="498"/>
                  </a:lnTo>
                  <a:lnTo>
                    <a:pt x="527" y="493"/>
                  </a:lnTo>
                  <a:lnTo>
                    <a:pt x="532" y="493"/>
                  </a:lnTo>
                  <a:lnTo>
                    <a:pt x="537" y="493"/>
                  </a:lnTo>
                  <a:lnTo>
                    <a:pt x="537" y="488"/>
                  </a:lnTo>
                  <a:lnTo>
                    <a:pt x="542" y="488"/>
                  </a:lnTo>
                  <a:lnTo>
                    <a:pt x="542" y="493"/>
                  </a:lnTo>
                  <a:lnTo>
                    <a:pt x="547" y="493"/>
                  </a:lnTo>
                  <a:lnTo>
                    <a:pt x="547" y="488"/>
                  </a:lnTo>
                  <a:lnTo>
                    <a:pt x="552" y="488"/>
                  </a:lnTo>
                  <a:lnTo>
                    <a:pt x="552" y="493"/>
                  </a:lnTo>
                  <a:lnTo>
                    <a:pt x="552" y="488"/>
                  </a:lnTo>
                  <a:lnTo>
                    <a:pt x="556" y="483"/>
                  </a:lnTo>
                  <a:lnTo>
                    <a:pt x="552" y="474"/>
                  </a:lnTo>
                  <a:lnTo>
                    <a:pt x="556" y="474"/>
                  </a:lnTo>
                  <a:lnTo>
                    <a:pt x="561" y="474"/>
                  </a:lnTo>
                  <a:lnTo>
                    <a:pt x="566" y="469"/>
                  </a:lnTo>
                  <a:lnTo>
                    <a:pt x="571" y="469"/>
                  </a:lnTo>
                  <a:lnTo>
                    <a:pt x="576" y="469"/>
                  </a:lnTo>
                  <a:lnTo>
                    <a:pt x="581" y="469"/>
                  </a:lnTo>
                  <a:lnTo>
                    <a:pt x="586" y="469"/>
                  </a:lnTo>
                  <a:lnTo>
                    <a:pt x="591" y="469"/>
                  </a:lnTo>
                  <a:lnTo>
                    <a:pt x="595" y="474"/>
                  </a:lnTo>
                  <a:lnTo>
                    <a:pt x="600" y="474"/>
                  </a:lnTo>
                  <a:lnTo>
                    <a:pt x="600" y="469"/>
                  </a:lnTo>
                  <a:lnTo>
                    <a:pt x="605" y="469"/>
                  </a:lnTo>
                  <a:lnTo>
                    <a:pt x="605" y="464"/>
                  </a:lnTo>
                  <a:lnTo>
                    <a:pt x="610" y="464"/>
                  </a:lnTo>
                  <a:lnTo>
                    <a:pt x="615" y="464"/>
                  </a:lnTo>
                  <a:lnTo>
                    <a:pt x="620" y="459"/>
                  </a:lnTo>
                  <a:lnTo>
                    <a:pt x="625" y="459"/>
                  </a:lnTo>
                  <a:lnTo>
                    <a:pt x="630" y="459"/>
                  </a:lnTo>
                  <a:lnTo>
                    <a:pt x="635" y="459"/>
                  </a:lnTo>
                  <a:lnTo>
                    <a:pt x="635" y="464"/>
                  </a:lnTo>
                  <a:lnTo>
                    <a:pt x="639" y="464"/>
                  </a:lnTo>
                  <a:lnTo>
                    <a:pt x="639" y="459"/>
                  </a:lnTo>
                  <a:lnTo>
                    <a:pt x="639" y="454"/>
                  </a:lnTo>
                  <a:lnTo>
                    <a:pt x="644" y="454"/>
                  </a:lnTo>
                  <a:lnTo>
                    <a:pt x="649" y="454"/>
                  </a:lnTo>
                  <a:lnTo>
                    <a:pt x="649" y="449"/>
                  </a:lnTo>
                  <a:lnTo>
                    <a:pt x="649" y="444"/>
                  </a:lnTo>
                  <a:lnTo>
                    <a:pt x="649" y="439"/>
                  </a:lnTo>
                  <a:lnTo>
                    <a:pt x="659" y="439"/>
                  </a:lnTo>
                  <a:lnTo>
                    <a:pt x="659" y="435"/>
                  </a:lnTo>
                  <a:lnTo>
                    <a:pt x="664" y="430"/>
                  </a:lnTo>
                  <a:lnTo>
                    <a:pt x="674" y="430"/>
                  </a:lnTo>
                  <a:lnTo>
                    <a:pt x="683" y="430"/>
                  </a:lnTo>
                  <a:lnTo>
                    <a:pt x="683" y="420"/>
                  </a:lnTo>
                  <a:lnTo>
                    <a:pt x="683" y="415"/>
                  </a:lnTo>
                  <a:lnTo>
                    <a:pt x="688" y="410"/>
                  </a:lnTo>
                  <a:lnTo>
                    <a:pt x="693" y="405"/>
                  </a:lnTo>
                  <a:lnTo>
                    <a:pt x="693" y="400"/>
                  </a:lnTo>
                  <a:lnTo>
                    <a:pt x="698" y="400"/>
                  </a:lnTo>
                  <a:lnTo>
                    <a:pt x="703" y="400"/>
                  </a:lnTo>
                  <a:lnTo>
                    <a:pt x="703" y="395"/>
                  </a:lnTo>
                  <a:lnTo>
                    <a:pt x="708" y="395"/>
                  </a:lnTo>
                  <a:lnTo>
                    <a:pt x="713" y="395"/>
                  </a:lnTo>
                  <a:lnTo>
                    <a:pt x="713" y="391"/>
                  </a:lnTo>
                  <a:lnTo>
                    <a:pt x="718" y="391"/>
                  </a:lnTo>
                  <a:lnTo>
                    <a:pt x="727" y="395"/>
                  </a:lnTo>
                  <a:lnTo>
                    <a:pt x="737" y="395"/>
                  </a:lnTo>
                  <a:lnTo>
                    <a:pt x="742" y="395"/>
                  </a:lnTo>
                  <a:lnTo>
                    <a:pt x="747" y="400"/>
                  </a:lnTo>
                  <a:lnTo>
                    <a:pt x="757" y="400"/>
                  </a:lnTo>
                  <a:lnTo>
                    <a:pt x="761" y="400"/>
                  </a:lnTo>
                  <a:lnTo>
                    <a:pt x="771" y="400"/>
                  </a:lnTo>
                  <a:lnTo>
                    <a:pt x="776" y="395"/>
                  </a:lnTo>
                  <a:lnTo>
                    <a:pt x="781" y="395"/>
                  </a:lnTo>
                  <a:lnTo>
                    <a:pt x="786" y="395"/>
                  </a:lnTo>
                  <a:lnTo>
                    <a:pt x="791" y="391"/>
                  </a:lnTo>
                  <a:lnTo>
                    <a:pt x="796" y="386"/>
                  </a:lnTo>
                  <a:lnTo>
                    <a:pt x="800" y="386"/>
                  </a:lnTo>
                  <a:lnTo>
                    <a:pt x="800" y="381"/>
                  </a:lnTo>
                  <a:lnTo>
                    <a:pt x="796" y="376"/>
                  </a:lnTo>
                  <a:lnTo>
                    <a:pt x="796" y="371"/>
                  </a:lnTo>
                  <a:lnTo>
                    <a:pt x="800" y="366"/>
                  </a:lnTo>
                  <a:lnTo>
                    <a:pt x="800" y="361"/>
                  </a:lnTo>
                  <a:lnTo>
                    <a:pt x="796" y="356"/>
                  </a:lnTo>
                  <a:lnTo>
                    <a:pt x="800" y="356"/>
                  </a:lnTo>
                  <a:lnTo>
                    <a:pt x="800" y="352"/>
                  </a:lnTo>
                  <a:lnTo>
                    <a:pt x="805" y="352"/>
                  </a:lnTo>
                  <a:lnTo>
                    <a:pt x="805" y="356"/>
                  </a:lnTo>
                  <a:lnTo>
                    <a:pt x="810" y="356"/>
                  </a:lnTo>
                  <a:lnTo>
                    <a:pt x="815" y="361"/>
                  </a:lnTo>
                  <a:lnTo>
                    <a:pt x="815" y="366"/>
                  </a:lnTo>
                  <a:lnTo>
                    <a:pt x="815" y="371"/>
                  </a:lnTo>
                  <a:lnTo>
                    <a:pt x="815" y="376"/>
                  </a:lnTo>
                  <a:lnTo>
                    <a:pt x="820" y="376"/>
                  </a:lnTo>
                  <a:lnTo>
                    <a:pt x="825" y="376"/>
                  </a:lnTo>
                  <a:lnTo>
                    <a:pt x="830" y="381"/>
                  </a:lnTo>
                  <a:lnTo>
                    <a:pt x="835" y="381"/>
                  </a:lnTo>
                  <a:lnTo>
                    <a:pt x="835" y="376"/>
                  </a:lnTo>
                  <a:lnTo>
                    <a:pt x="840" y="376"/>
                  </a:lnTo>
                  <a:lnTo>
                    <a:pt x="844" y="376"/>
                  </a:lnTo>
                  <a:lnTo>
                    <a:pt x="849" y="381"/>
                  </a:lnTo>
                  <a:lnTo>
                    <a:pt x="849" y="386"/>
                  </a:lnTo>
                  <a:lnTo>
                    <a:pt x="849" y="391"/>
                  </a:lnTo>
                  <a:lnTo>
                    <a:pt x="849" y="395"/>
                  </a:lnTo>
                  <a:lnTo>
                    <a:pt x="854" y="400"/>
                  </a:lnTo>
                  <a:lnTo>
                    <a:pt x="859" y="400"/>
                  </a:lnTo>
                  <a:lnTo>
                    <a:pt x="864" y="400"/>
                  </a:lnTo>
                  <a:lnTo>
                    <a:pt x="869" y="395"/>
                  </a:lnTo>
                  <a:lnTo>
                    <a:pt x="874" y="395"/>
                  </a:lnTo>
                  <a:lnTo>
                    <a:pt x="879" y="391"/>
                  </a:lnTo>
                  <a:lnTo>
                    <a:pt x="879" y="386"/>
                  </a:lnTo>
                  <a:lnTo>
                    <a:pt x="874" y="386"/>
                  </a:lnTo>
                  <a:lnTo>
                    <a:pt x="874" y="381"/>
                  </a:lnTo>
                  <a:lnTo>
                    <a:pt x="879" y="381"/>
                  </a:lnTo>
                  <a:lnTo>
                    <a:pt x="879" y="376"/>
                  </a:lnTo>
                  <a:lnTo>
                    <a:pt x="883" y="376"/>
                  </a:lnTo>
                  <a:lnTo>
                    <a:pt x="883" y="371"/>
                  </a:lnTo>
                  <a:lnTo>
                    <a:pt x="888" y="371"/>
                  </a:lnTo>
                  <a:lnTo>
                    <a:pt x="893" y="371"/>
                  </a:lnTo>
                  <a:lnTo>
                    <a:pt x="898" y="376"/>
                  </a:lnTo>
                  <a:lnTo>
                    <a:pt x="903" y="376"/>
                  </a:lnTo>
                  <a:lnTo>
                    <a:pt x="908" y="376"/>
                  </a:lnTo>
                  <a:lnTo>
                    <a:pt x="913" y="376"/>
                  </a:lnTo>
                  <a:lnTo>
                    <a:pt x="918" y="376"/>
                  </a:lnTo>
                  <a:lnTo>
                    <a:pt x="922" y="381"/>
                  </a:lnTo>
                  <a:lnTo>
                    <a:pt x="922" y="386"/>
                  </a:lnTo>
                  <a:lnTo>
                    <a:pt x="922" y="391"/>
                  </a:lnTo>
                  <a:lnTo>
                    <a:pt x="922" y="395"/>
                  </a:lnTo>
                  <a:lnTo>
                    <a:pt x="918" y="400"/>
                  </a:lnTo>
                  <a:lnTo>
                    <a:pt x="913" y="410"/>
                  </a:lnTo>
                  <a:lnTo>
                    <a:pt x="918" y="420"/>
                  </a:lnTo>
                  <a:lnTo>
                    <a:pt x="918" y="425"/>
                  </a:lnTo>
                  <a:lnTo>
                    <a:pt x="922" y="425"/>
                  </a:lnTo>
                  <a:lnTo>
                    <a:pt x="927" y="425"/>
                  </a:lnTo>
                  <a:lnTo>
                    <a:pt x="932" y="425"/>
                  </a:lnTo>
                  <a:lnTo>
                    <a:pt x="937" y="430"/>
                  </a:lnTo>
                  <a:lnTo>
                    <a:pt x="942" y="430"/>
                  </a:lnTo>
                  <a:lnTo>
                    <a:pt x="942" y="425"/>
                  </a:lnTo>
                  <a:lnTo>
                    <a:pt x="947" y="425"/>
                  </a:lnTo>
                  <a:lnTo>
                    <a:pt x="952" y="425"/>
                  </a:lnTo>
                  <a:lnTo>
                    <a:pt x="952" y="430"/>
                  </a:lnTo>
                  <a:lnTo>
                    <a:pt x="957" y="430"/>
                  </a:lnTo>
                  <a:lnTo>
                    <a:pt x="962" y="430"/>
                  </a:lnTo>
                  <a:lnTo>
                    <a:pt x="962" y="425"/>
                  </a:lnTo>
                  <a:lnTo>
                    <a:pt x="966" y="425"/>
                  </a:lnTo>
                  <a:lnTo>
                    <a:pt x="971" y="425"/>
                  </a:lnTo>
                  <a:lnTo>
                    <a:pt x="976" y="425"/>
                  </a:lnTo>
                  <a:lnTo>
                    <a:pt x="981" y="425"/>
                  </a:lnTo>
                  <a:lnTo>
                    <a:pt x="981" y="420"/>
                  </a:lnTo>
                  <a:lnTo>
                    <a:pt x="986" y="420"/>
                  </a:lnTo>
                  <a:lnTo>
                    <a:pt x="991" y="420"/>
                  </a:lnTo>
                  <a:lnTo>
                    <a:pt x="996" y="420"/>
                  </a:lnTo>
                  <a:lnTo>
                    <a:pt x="1001" y="420"/>
                  </a:lnTo>
                  <a:lnTo>
                    <a:pt x="1005" y="425"/>
                  </a:lnTo>
                  <a:lnTo>
                    <a:pt x="1010" y="425"/>
                  </a:lnTo>
                  <a:lnTo>
                    <a:pt x="1015" y="425"/>
                  </a:lnTo>
                  <a:lnTo>
                    <a:pt x="1020" y="425"/>
                  </a:lnTo>
                  <a:lnTo>
                    <a:pt x="1025" y="425"/>
                  </a:lnTo>
                  <a:lnTo>
                    <a:pt x="1030" y="425"/>
                  </a:lnTo>
                  <a:lnTo>
                    <a:pt x="1030" y="430"/>
                  </a:lnTo>
                  <a:lnTo>
                    <a:pt x="1035" y="430"/>
                  </a:lnTo>
                  <a:lnTo>
                    <a:pt x="1040" y="430"/>
                  </a:lnTo>
                  <a:lnTo>
                    <a:pt x="1045" y="430"/>
                  </a:lnTo>
                  <a:lnTo>
                    <a:pt x="1049" y="430"/>
                  </a:lnTo>
                  <a:lnTo>
                    <a:pt x="1054" y="430"/>
                  </a:lnTo>
                  <a:lnTo>
                    <a:pt x="1059" y="430"/>
                  </a:lnTo>
                  <a:lnTo>
                    <a:pt x="1064" y="430"/>
                  </a:lnTo>
                  <a:lnTo>
                    <a:pt x="1069" y="430"/>
                  </a:lnTo>
                  <a:lnTo>
                    <a:pt x="1074" y="430"/>
                  </a:lnTo>
                  <a:lnTo>
                    <a:pt x="1079" y="430"/>
                  </a:lnTo>
                  <a:lnTo>
                    <a:pt x="1084" y="430"/>
                  </a:lnTo>
                  <a:lnTo>
                    <a:pt x="1088" y="430"/>
                  </a:lnTo>
                  <a:lnTo>
                    <a:pt x="1088" y="425"/>
                  </a:lnTo>
                  <a:lnTo>
                    <a:pt x="1093" y="425"/>
                  </a:lnTo>
                  <a:lnTo>
                    <a:pt x="1093" y="430"/>
                  </a:lnTo>
                  <a:lnTo>
                    <a:pt x="1098" y="430"/>
                  </a:lnTo>
                  <a:lnTo>
                    <a:pt x="1103" y="430"/>
                  </a:lnTo>
                  <a:lnTo>
                    <a:pt x="1108" y="430"/>
                  </a:lnTo>
                  <a:lnTo>
                    <a:pt x="1113" y="430"/>
                  </a:lnTo>
                  <a:lnTo>
                    <a:pt x="1127" y="430"/>
                  </a:lnTo>
                  <a:lnTo>
                    <a:pt x="1132" y="430"/>
                  </a:lnTo>
                  <a:lnTo>
                    <a:pt x="1137" y="435"/>
                  </a:lnTo>
                  <a:lnTo>
                    <a:pt x="1142" y="435"/>
                  </a:lnTo>
                  <a:lnTo>
                    <a:pt x="1142" y="439"/>
                  </a:lnTo>
                  <a:lnTo>
                    <a:pt x="1142" y="444"/>
                  </a:lnTo>
                  <a:lnTo>
                    <a:pt x="1147" y="449"/>
                  </a:lnTo>
                  <a:lnTo>
                    <a:pt x="1147" y="454"/>
                  </a:lnTo>
                  <a:lnTo>
                    <a:pt x="1152" y="454"/>
                  </a:lnTo>
                  <a:lnTo>
                    <a:pt x="1152" y="459"/>
                  </a:lnTo>
                  <a:lnTo>
                    <a:pt x="1152" y="464"/>
                  </a:lnTo>
                  <a:lnTo>
                    <a:pt x="1152" y="474"/>
                  </a:lnTo>
                  <a:lnTo>
                    <a:pt x="1152" y="478"/>
                  </a:lnTo>
                  <a:lnTo>
                    <a:pt x="1152" y="488"/>
                  </a:lnTo>
                  <a:lnTo>
                    <a:pt x="1157" y="493"/>
                  </a:lnTo>
                  <a:lnTo>
                    <a:pt x="1157" y="498"/>
                  </a:lnTo>
                  <a:lnTo>
                    <a:pt x="1157" y="508"/>
                  </a:lnTo>
                  <a:lnTo>
                    <a:pt x="1157" y="513"/>
                  </a:lnTo>
                  <a:lnTo>
                    <a:pt x="1157" y="518"/>
                  </a:lnTo>
                  <a:lnTo>
                    <a:pt x="1157" y="522"/>
                  </a:lnTo>
                  <a:lnTo>
                    <a:pt x="1157" y="527"/>
                  </a:lnTo>
                  <a:lnTo>
                    <a:pt x="1162" y="527"/>
                  </a:lnTo>
                  <a:lnTo>
                    <a:pt x="1162" y="532"/>
                  </a:lnTo>
                  <a:lnTo>
                    <a:pt x="1167" y="532"/>
                  </a:lnTo>
                  <a:lnTo>
                    <a:pt x="1171" y="532"/>
                  </a:lnTo>
                  <a:lnTo>
                    <a:pt x="1176" y="532"/>
                  </a:lnTo>
                  <a:lnTo>
                    <a:pt x="1176" y="537"/>
                  </a:lnTo>
                  <a:lnTo>
                    <a:pt x="1181" y="547"/>
                  </a:lnTo>
                  <a:lnTo>
                    <a:pt x="1181" y="552"/>
                  </a:lnTo>
                  <a:lnTo>
                    <a:pt x="1186" y="552"/>
                  </a:lnTo>
                  <a:lnTo>
                    <a:pt x="1186" y="557"/>
                  </a:lnTo>
                  <a:lnTo>
                    <a:pt x="1191" y="557"/>
                  </a:lnTo>
                  <a:lnTo>
                    <a:pt x="1191" y="562"/>
                  </a:lnTo>
                  <a:lnTo>
                    <a:pt x="1191" y="566"/>
                  </a:lnTo>
                  <a:lnTo>
                    <a:pt x="1196" y="571"/>
                  </a:lnTo>
                  <a:lnTo>
                    <a:pt x="1201" y="571"/>
                  </a:lnTo>
                  <a:lnTo>
                    <a:pt x="1206" y="571"/>
                  </a:lnTo>
                  <a:lnTo>
                    <a:pt x="1215" y="571"/>
                  </a:lnTo>
                  <a:lnTo>
                    <a:pt x="1220" y="566"/>
                  </a:lnTo>
                  <a:lnTo>
                    <a:pt x="1230" y="566"/>
                  </a:lnTo>
                  <a:lnTo>
                    <a:pt x="1240" y="566"/>
                  </a:lnTo>
                  <a:lnTo>
                    <a:pt x="1249" y="571"/>
                  </a:lnTo>
                  <a:lnTo>
                    <a:pt x="1254" y="571"/>
                  </a:lnTo>
                  <a:lnTo>
                    <a:pt x="1259" y="571"/>
                  </a:lnTo>
                  <a:lnTo>
                    <a:pt x="1264" y="571"/>
                  </a:lnTo>
                  <a:lnTo>
                    <a:pt x="1264" y="581"/>
                  </a:lnTo>
                  <a:lnTo>
                    <a:pt x="1264" y="586"/>
                  </a:lnTo>
                  <a:lnTo>
                    <a:pt x="1269" y="586"/>
                  </a:lnTo>
                  <a:lnTo>
                    <a:pt x="1274" y="586"/>
                  </a:lnTo>
                  <a:lnTo>
                    <a:pt x="1274" y="591"/>
                  </a:lnTo>
                  <a:lnTo>
                    <a:pt x="1284" y="591"/>
                  </a:lnTo>
                  <a:lnTo>
                    <a:pt x="1293" y="591"/>
                  </a:lnTo>
                  <a:lnTo>
                    <a:pt x="1298" y="591"/>
                  </a:lnTo>
                  <a:lnTo>
                    <a:pt x="1308" y="591"/>
                  </a:lnTo>
                  <a:lnTo>
                    <a:pt x="1313" y="591"/>
                  </a:lnTo>
                  <a:lnTo>
                    <a:pt x="1332" y="591"/>
                  </a:lnTo>
                  <a:lnTo>
                    <a:pt x="1337" y="591"/>
                  </a:lnTo>
                  <a:lnTo>
                    <a:pt x="1342" y="596"/>
                  </a:lnTo>
                  <a:lnTo>
                    <a:pt x="1352" y="601"/>
                  </a:lnTo>
                  <a:lnTo>
                    <a:pt x="1357" y="605"/>
                  </a:lnTo>
                  <a:lnTo>
                    <a:pt x="1362" y="605"/>
                  </a:lnTo>
                  <a:lnTo>
                    <a:pt x="1362" y="601"/>
                  </a:lnTo>
                  <a:lnTo>
                    <a:pt x="1362" y="596"/>
                  </a:lnTo>
                  <a:lnTo>
                    <a:pt x="1367" y="596"/>
                  </a:lnTo>
                  <a:lnTo>
                    <a:pt x="1367" y="591"/>
                  </a:lnTo>
                  <a:lnTo>
                    <a:pt x="1376" y="591"/>
                  </a:lnTo>
                  <a:lnTo>
                    <a:pt x="1381" y="591"/>
                  </a:lnTo>
                  <a:lnTo>
                    <a:pt x="1386" y="591"/>
                  </a:lnTo>
                  <a:lnTo>
                    <a:pt x="1391" y="591"/>
                  </a:lnTo>
                  <a:lnTo>
                    <a:pt x="1396" y="591"/>
                  </a:lnTo>
                  <a:lnTo>
                    <a:pt x="1401" y="591"/>
                  </a:lnTo>
                  <a:lnTo>
                    <a:pt x="1406" y="591"/>
                  </a:lnTo>
                  <a:lnTo>
                    <a:pt x="1406" y="586"/>
                  </a:lnTo>
                  <a:lnTo>
                    <a:pt x="1401" y="586"/>
                  </a:lnTo>
                  <a:lnTo>
                    <a:pt x="1396" y="581"/>
                  </a:lnTo>
                  <a:lnTo>
                    <a:pt x="1396" y="576"/>
                  </a:lnTo>
                  <a:lnTo>
                    <a:pt x="1401" y="576"/>
                  </a:lnTo>
                  <a:lnTo>
                    <a:pt x="1401" y="571"/>
                  </a:lnTo>
                  <a:lnTo>
                    <a:pt x="1406" y="571"/>
                  </a:lnTo>
                  <a:lnTo>
                    <a:pt x="1411" y="571"/>
                  </a:lnTo>
                  <a:lnTo>
                    <a:pt x="1415" y="571"/>
                  </a:lnTo>
                  <a:lnTo>
                    <a:pt x="1420" y="571"/>
                  </a:lnTo>
                  <a:lnTo>
                    <a:pt x="1420" y="576"/>
                  </a:lnTo>
                  <a:lnTo>
                    <a:pt x="1425" y="576"/>
                  </a:lnTo>
                  <a:lnTo>
                    <a:pt x="1425" y="581"/>
                  </a:lnTo>
                  <a:lnTo>
                    <a:pt x="1425" y="586"/>
                  </a:lnTo>
                  <a:lnTo>
                    <a:pt x="1430" y="586"/>
                  </a:lnTo>
                  <a:lnTo>
                    <a:pt x="1430" y="591"/>
                  </a:lnTo>
                  <a:lnTo>
                    <a:pt x="1435" y="591"/>
                  </a:lnTo>
                  <a:lnTo>
                    <a:pt x="1440" y="591"/>
                  </a:lnTo>
                  <a:lnTo>
                    <a:pt x="1440" y="586"/>
                  </a:lnTo>
                  <a:lnTo>
                    <a:pt x="1445" y="581"/>
                  </a:lnTo>
                  <a:lnTo>
                    <a:pt x="1454" y="581"/>
                  </a:lnTo>
                  <a:lnTo>
                    <a:pt x="1459" y="586"/>
                  </a:lnTo>
                  <a:lnTo>
                    <a:pt x="1464" y="586"/>
                  </a:lnTo>
                  <a:lnTo>
                    <a:pt x="1469" y="586"/>
                  </a:lnTo>
                  <a:lnTo>
                    <a:pt x="1479" y="586"/>
                  </a:lnTo>
                  <a:lnTo>
                    <a:pt x="1484" y="586"/>
                  </a:lnTo>
                  <a:lnTo>
                    <a:pt x="1484" y="591"/>
                  </a:lnTo>
                  <a:lnTo>
                    <a:pt x="1489" y="591"/>
                  </a:lnTo>
                  <a:lnTo>
                    <a:pt x="1489" y="596"/>
                  </a:lnTo>
                  <a:lnTo>
                    <a:pt x="1498" y="605"/>
                  </a:lnTo>
                  <a:lnTo>
                    <a:pt x="1503" y="605"/>
                  </a:lnTo>
                  <a:lnTo>
                    <a:pt x="1508" y="610"/>
                  </a:lnTo>
                  <a:lnTo>
                    <a:pt x="1508" y="615"/>
                  </a:lnTo>
                  <a:lnTo>
                    <a:pt x="1513" y="615"/>
                  </a:lnTo>
                  <a:lnTo>
                    <a:pt x="1513" y="610"/>
                  </a:lnTo>
                  <a:lnTo>
                    <a:pt x="1518" y="610"/>
                  </a:lnTo>
                  <a:lnTo>
                    <a:pt x="1518" y="605"/>
                  </a:lnTo>
                  <a:lnTo>
                    <a:pt x="1523" y="605"/>
                  </a:lnTo>
                  <a:lnTo>
                    <a:pt x="1523" y="601"/>
                  </a:lnTo>
                  <a:lnTo>
                    <a:pt x="1528" y="601"/>
                  </a:lnTo>
                  <a:lnTo>
                    <a:pt x="1528" y="596"/>
                  </a:lnTo>
                  <a:lnTo>
                    <a:pt x="1533" y="596"/>
                  </a:lnTo>
                  <a:lnTo>
                    <a:pt x="1537" y="596"/>
                  </a:lnTo>
                  <a:lnTo>
                    <a:pt x="1537" y="601"/>
                  </a:lnTo>
                  <a:lnTo>
                    <a:pt x="1537" y="605"/>
                  </a:lnTo>
                  <a:lnTo>
                    <a:pt x="1542" y="610"/>
                  </a:lnTo>
                  <a:lnTo>
                    <a:pt x="1542" y="615"/>
                  </a:lnTo>
                  <a:lnTo>
                    <a:pt x="1552" y="605"/>
                  </a:lnTo>
                  <a:lnTo>
                    <a:pt x="1557" y="601"/>
                  </a:lnTo>
                  <a:lnTo>
                    <a:pt x="1562" y="601"/>
                  </a:lnTo>
                  <a:lnTo>
                    <a:pt x="1567" y="601"/>
                  </a:lnTo>
                  <a:lnTo>
                    <a:pt x="1567" y="605"/>
                  </a:lnTo>
                  <a:lnTo>
                    <a:pt x="1572" y="605"/>
                  </a:lnTo>
                  <a:lnTo>
                    <a:pt x="1576" y="605"/>
                  </a:lnTo>
                  <a:lnTo>
                    <a:pt x="1581" y="605"/>
                  </a:lnTo>
                  <a:lnTo>
                    <a:pt x="1586" y="605"/>
                  </a:lnTo>
                  <a:lnTo>
                    <a:pt x="1591" y="610"/>
                  </a:lnTo>
                  <a:lnTo>
                    <a:pt x="1596" y="610"/>
                  </a:lnTo>
                  <a:lnTo>
                    <a:pt x="1606" y="610"/>
                  </a:lnTo>
                  <a:lnTo>
                    <a:pt x="1611" y="610"/>
                  </a:lnTo>
                  <a:lnTo>
                    <a:pt x="1616" y="615"/>
                  </a:lnTo>
                  <a:lnTo>
                    <a:pt x="1611" y="615"/>
                  </a:lnTo>
                  <a:lnTo>
                    <a:pt x="1611" y="620"/>
                  </a:lnTo>
                  <a:lnTo>
                    <a:pt x="1616" y="625"/>
                  </a:lnTo>
                  <a:lnTo>
                    <a:pt x="1620" y="625"/>
                  </a:lnTo>
                  <a:lnTo>
                    <a:pt x="1625" y="630"/>
                  </a:lnTo>
                  <a:lnTo>
                    <a:pt x="1635" y="630"/>
                  </a:lnTo>
                  <a:lnTo>
                    <a:pt x="1635" y="635"/>
                  </a:lnTo>
                  <a:lnTo>
                    <a:pt x="1645" y="640"/>
                  </a:lnTo>
                  <a:lnTo>
                    <a:pt x="1645" y="645"/>
                  </a:lnTo>
                  <a:lnTo>
                    <a:pt x="1650" y="645"/>
                  </a:lnTo>
                  <a:lnTo>
                    <a:pt x="1650" y="649"/>
                  </a:lnTo>
                  <a:lnTo>
                    <a:pt x="1655" y="645"/>
                  </a:lnTo>
                  <a:lnTo>
                    <a:pt x="1664" y="645"/>
                  </a:lnTo>
                  <a:lnTo>
                    <a:pt x="1669" y="645"/>
                  </a:lnTo>
                  <a:lnTo>
                    <a:pt x="1674" y="640"/>
                  </a:lnTo>
                  <a:lnTo>
                    <a:pt x="1679" y="640"/>
                  </a:lnTo>
                  <a:lnTo>
                    <a:pt x="1679" y="635"/>
                  </a:lnTo>
                  <a:lnTo>
                    <a:pt x="1684" y="635"/>
                  </a:lnTo>
                  <a:lnTo>
                    <a:pt x="1684" y="640"/>
                  </a:lnTo>
                  <a:lnTo>
                    <a:pt x="1689" y="635"/>
                  </a:lnTo>
                  <a:lnTo>
                    <a:pt x="1694" y="635"/>
                  </a:lnTo>
                  <a:lnTo>
                    <a:pt x="1698" y="635"/>
                  </a:lnTo>
                  <a:lnTo>
                    <a:pt x="1698" y="630"/>
                  </a:lnTo>
                  <a:lnTo>
                    <a:pt x="1703" y="625"/>
                  </a:lnTo>
                  <a:lnTo>
                    <a:pt x="1708" y="625"/>
                  </a:lnTo>
                  <a:lnTo>
                    <a:pt x="1708" y="620"/>
                  </a:lnTo>
                  <a:lnTo>
                    <a:pt x="1713" y="620"/>
                  </a:lnTo>
                  <a:lnTo>
                    <a:pt x="1713" y="615"/>
                  </a:lnTo>
                  <a:lnTo>
                    <a:pt x="1713" y="610"/>
                  </a:lnTo>
                  <a:lnTo>
                    <a:pt x="1713" y="605"/>
                  </a:lnTo>
                  <a:lnTo>
                    <a:pt x="1708" y="605"/>
                  </a:lnTo>
                  <a:lnTo>
                    <a:pt x="1708" y="601"/>
                  </a:lnTo>
                  <a:lnTo>
                    <a:pt x="1713" y="601"/>
                  </a:lnTo>
                  <a:lnTo>
                    <a:pt x="1718" y="601"/>
                  </a:lnTo>
                  <a:lnTo>
                    <a:pt x="1723" y="596"/>
                  </a:lnTo>
                  <a:lnTo>
                    <a:pt x="1728" y="596"/>
                  </a:lnTo>
                  <a:lnTo>
                    <a:pt x="1728" y="591"/>
                  </a:lnTo>
                  <a:lnTo>
                    <a:pt x="1733" y="591"/>
                  </a:lnTo>
                  <a:lnTo>
                    <a:pt x="1738" y="591"/>
                  </a:lnTo>
                  <a:lnTo>
                    <a:pt x="1742" y="586"/>
                  </a:lnTo>
                  <a:lnTo>
                    <a:pt x="1747" y="586"/>
                  </a:lnTo>
                  <a:lnTo>
                    <a:pt x="1752" y="586"/>
                  </a:lnTo>
                  <a:lnTo>
                    <a:pt x="1747" y="586"/>
                  </a:lnTo>
                  <a:lnTo>
                    <a:pt x="1747" y="591"/>
                  </a:lnTo>
                  <a:lnTo>
                    <a:pt x="1752" y="596"/>
                  </a:lnTo>
                  <a:lnTo>
                    <a:pt x="1752" y="601"/>
                  </a:lnTo>
                  <a:lnTo>
                    <a:pt x="1757" y="601"/>
                  </a:lnTo>
                  <a:lnTo>
                    <a:pt x="1762" y="605"/>
                  </a:lnTo>
                  <a:lnTo>
                    <a:pt x="1762" y="601"/>
                  </a:lnTo>
                  <a:lnTo>
                    <a:pt x="1767" y="601"/>
                  </a:lnTo>
                  <a:lnTo>
                    <a:pt x="1767" y="596"/>
                  </a:lnTo>
                  <a:lnTo>
                    <a:pt x="1762" y="596"/>
                  </a:lnTo>
                  <a:lnTo>
                    <a:pt x="1762" y="591"/>
                  </a:lnTo>
                  <a:lnTo>
                    <a:pt x="1767" y="591"/>
                  </a:lnTo>
                  <a:lnTo>
                    <a:pt x="1767" y="586"/>
                  </a:lnTo>
                  <a:lnTo>
                    <a:pt x="1772" y="586"/>
                  </a:lnTo>
                  <a:lnTo>
                    <a:pt x="1777" y="591"/>
                  </a:lnTo>
                  <a:lnTo>
                    <a:pt x="1777" y="586"/>
                  </a:lnTo>
                  <a:lnTo>
                    <a:pt x="1781" y="586"/>
                  </a:lnTo>
                  <a:lnTo>
                    <a:pt x="1781" y="581"/>
                  </a:lnTo>
                  <a:lnTo>
                    <a:pt x="1786" y="576"/>
                  </a:lnTo>
                  <a:lnTo>
                    <a:pt x="1791" y="576"/>
                  </a:lnTo>
                  <a:lnTo>
                    <a:pt x="1796" y="571"/>
                  </a:lnTo>
                  <a:lnTo>
                    <a:pt x="1801" y="571"/>
                  </a:lnTo>
                  <a:lnTo>
                    <a:pt x="1801" y="566"/>
                  </a:lnTo>
                  <a:lnTo>
                    <a:pt x="1801" y="562"/>
                  </a:lnTo>
                  <a:lnTo>
                    <a:pt x="1806" y="562"/>
                  </a:lnTo>
                  <a:lnTo>
                    <a:pt x="1806" y="557"/>
                  </a:lnTo>
                  <a:lnTo>
                    <a:pt x="1811" y="557"/>
                  </a:lnTo>
                  <a:lnTo>
                    <a:pt x="1806" y="552"/>
                  </a:lnTo>
                  <a:lnTo>
                    <a:pt x="1806" y="547"/>
                  </a:lnTo>
                  <a:lnTo>
                    <a:pt x="1811" y="547"/>
                  </a:lnTo>
                  <a:lnTo>
                    <a:pt x="1816" y="547"/>
                  </a:lnTo>
                  <a:lnTo>
                    <a:pt x="1816" y="542"/>
                  </a:lnTo>
                  <a:lnTo>
                    <a:pt x="1821" y="542"/>
                  </a:lnTo>
                  <a:lnTo>
                    <a:pt x="1821" y="537"/>
                  </a:lnTo>
                  <a:lnTo>
                    <a:pt x="1816" y="537"/>
                  </a:lnTo>
                  <a:lnTo>
                    <a:pt x="1816" y="532"/>
                  </a:lnTo>
                  <a:lnTo>
                    <a:pt x="1816" y="527"/>
                  </a:lnTo>
                  <a:lnTo>
                    <a:pt x="1821" y="527"/>
                  </a:lnTo>
                  <a:lnTo>
                    <a:pt x="1825" y="527"/>
                  </a:lnTo>
                  <a:lnTo>
                    <a:pt x="1825" y="522"/>
                  </a:lnTo>
                  <a:lnTo>
                    <a:pt x="1825" y="518"/>
                  </a:lnTo>
                  <a:lnTo>
                    <a:pt x="1830" y="513"/>
                  </a:lnTo>
                  <a:lnTo>
                    <a:pt x="1835" y="508"/>
                  </a:lnTo>
                  <a:lnTo>
                    <a:pt x="1835" y="503"/>
                  </a:lnTo>
                  <a:lnTo>
                    <a:pt x="1840" y="498"/>
                  </a:lnTo>
                  <a:lnTo>
                    <a:pt x="1840" y="493"/>
                  </a:lnTo>
                  <a:lnTo>
                    <a:pt x="1835" y="488"/>
                  </a:lnTo>
                  <a:lnTo>
                    <a:pt x="1835" y="483"/>
                  </a:lnTo>
                  <a:lnTo>
                    <a:pt x="1835" y="478"/>
                  </a:lnTo>
                  <a:lnTo>
                    <a:pt x="1835" y="474"/>
                  </a:lnTo>
                  <a:lnTo>
                    <a:pt x="1840" y="474"/>
                  </a:lnTo>
                  <a:lnTo>
                    <a:pt x="1840" y="469"/>
                  </a:lnTo>
                  <a:lnTo>
                    <a:pt x="1840" y="464"/>
                  </a:lnTo>
                  <a:lnTo>
                    <a:pt x="1840" y="459"/>
                  </a:lnTo>
                  <a:lnTo>
                    <a:pt x="1845" y="459"/>
                  </a:lnTo>
                  <a:lnTo>
                    <a:pt x="1845" y="454"/>
                  </a:lnTo>
                  <a:lnTo>
                    <a:pt x="1840" y="454"/>
                  </a:lnTo>
                  <a:lnTo>
                    <a:pt x="1840" y="449"/>
                  </a:lnTo>
                  <a:lnTo>
                    <a:pt x="1835" y="444"/>
                  </a:lnTo>
                  <a:lnTo>
                    <a:pt x="1830" y="439"/>
                  </a:lnTo>
                  <a:lnTo>
                    <a:pt x="1825" y="439"/>
                  </a:lnTo>
                  <a:lnTo>
                    <a:pt x="1821" y="439"/>
                  </a:lnTo>
                  <a:lnTo>
                    <a:pt x="1816" y="435"/>
                  </a:lnTo>
                  <a:lnTo>
                    <a:pt x="1811" y="435"/>
                  </a:lnTo>
                  <a:lnTo>
                    <a:pt x="1811" y="430"/>
                  </a:lnTo>
                  <a:lnTo>
                    <a:pt x="1806" y="430"/>
                  </a:lnTo>
                  <a:lnTo>
                    <a:pt x="1806" y="425"/>
                  </a:lnTo>
                  <a:lnTo>
                    <a:pt x="1801" y="425"/>
                  </a:lnTo>
                  <a:lnTo>
                    <a:pt x="1796" y="420"/>
                  </a:lnTo>
                  <a:lnTo>
                    <a:pt x="1796" y="415"/>
                  </a:lnTo>
                  <a:lnTo>
                    <a:pt x="1791" y="415"/>
                  </a:lnTo>
                  <a:lnTo>
                    <a:pt x="1791" y="410"/>
                  </a:lnTo>
                  <a:lnTo>
                    <a:pt x="1786" y="405"/>
                  </a:lnTo>
                  <a:lnTo>
                    <a:pt x="1791" y="405"/>
                  </a:lnTo>
                  <a:lnTo>
                    <a:pt x="1786" y="400"/>
                  </a:lnTo>
                  <a:lnTo>
                    <a:pt x="1786" y="395"/>
                  </a:lnTo>
                  <a:lnTo>
                    <a:pt x="1781" y="391"/>
                  </a:lnTo>
                  <a:lnTo>
                    <a:pt x="1781" y="386"/>
                  </a:lnTo>
                  <a:lnTo>
                    <a:pt x="1781" y="381"/>
                  </a:lnTo>
                  <a:lnTo>
                    <a:pt x="1781" y="376"/>
                  </a:lnTo>
                  <a:lnTo>
                    <a:pt x="1781" y="371"/>
                  </a:lnTo>
                  <a:lnTo>
                    <a:pt x="1786" y="371"/>
                  </a:lnTo>
                  <a:lnTo>
                    <a:pt x="1786" y="366"/>
                  </a:lnTo>
                  <a:lnTo>
                    <a:pt x="1791" y="366"/>
                  </a:lnTo>
                  <a:lnTo>
                    <a:pt x="1791" y="361"/>
                  </a:lnTo>
                  <a:lnTo>
                    <a:pt x="1791" y="356"/>
                  </a:lnTo>
                  <a:lnTo>
                    <a:pt x="1786" y="356"/>
                  </a:lnTo>
                  <a:lnTo>
                    <a:pt x="1777" y="352"/>
                  </a:lnTo>
                  <a:lnTo>
                    <a:pt x="1777" y="347"/>
                  </a:lnTo>
                  <a:lnTo>
                    <a:pt x="1772" y="347"/>
                  </a:lnTo>
                  <a:lnTo>
                    <a:pt x="1772" y="342"/>
                  </a:lnTo>
                  <a:lnTo>
                    <a:pt x="1767" y="337"/>
                  </a:lnTo>
                  <a:lnTo>
                    <a:pt x="1762" y="337"/>
                  </a:lnTo>
                  <a:lnTo>
                    <a:pt x="1762" y="332"/>
                  </a:lnTo>
                  <a:lnTo>
                    <a:pt x="1762" y="327"/>
                  </a:lnTo>
                  <a:lnTo>
                    <a:pt x="1757" y="322"/>
                  </a:lnTo>
                  <a:lnTo>
                    <a:pt x="1762" y="317"/>
                  </a:lnTo>
                  <a:lnTo>
                    <a:pt x="1762" y="312"/>
                  </a:lnTo>
                  <a:lnTo>
                    <a:pt x="1762" y="308"/>
                  </a:lnTo>
                  <a:lnTo>
                    <a:pt x="1767" y="303"/>
                  </a:lnTo>
                  <a:lnTo>
                    <a:pt x="1767" y="298"/>
                  </a:lnTo>
                  <a:lnTo>
                    <a:pt x="1767" y="293"/>
                  </a:lnTo>
                  <a:lnTo>
                    <a:pt x="1767" y="288"/>
                  </a:lnTo>
                  <a:lnTo>
                    <a:pt x="1772" y="288"/>
                  </a:lnTo>
                  <a:lnTo>
                    <a:pt x="1772" y="278"/>
                  </a:lnTo>
                  <a:lnTo>
                    <a:pt x="1777" y="273"/>
                  </a:lnTo>
                  <a:lnTo>
                    <a:pt x="1777" y="269"/>
                  </a:lnTo>
                  <a:lnTo>
                    <a:pt x="1781" y="264"/>
                  </a:lnTo>
                  <a:lnTo>
                    <a:pt x="1777" y="259"/>
                  </a:lnTo>
                  <a:lnTo>
                    <a:pt x="1781" y="249"/>
                  </a:lnTo>
                  <a:lnTo>
                    <a:pt x="1781" y="244"/>
                  </a:lnTo>
                  <a:lnTo>
                    <a:pt x="1781" y="239"/>
                  </a:lnTo>
                  <a:lnTo>
                    <a:pt x="1781" y="234"/>
                  </a:lnTo>
                  <a:lnTo>
                    <a:pt x="1786" y="229"/>
                  </a:lnTo>
                  <a:lnTo>
                    <a:pt x="1786" y="225"/>
                  </a:lnTo>
                  <a:lnTo>
                    <a:pt x="1791" y="220"/>
                  </a:lnTo>
                  <a:lnTo>
                    <a:pt x="1791" y="215"/>
                  </a:lnTo>
                  <a:lnTo>
                    <a:pt x="1796" y="215"/>
                  </a:lnTo>
                  <a:lnTo>
                    <a:pt x="1796" y="210"/>
                  </a:lnTo>
                  <a:lnTo>
                    <a:pt x="1801" y="210"/>
                  </a:lnTo>
                  <a:lnTo>
                    <a:pt x="1801" y="205"/>
                  </a:lnTo>
                  <a:lnTo>
                    <a:pt x="1806" y="205"/>
                  </a:lnTo>
                  <a:lnTo>
                    <a:pt x="1811" y="205"/>
                  </a:lnTo>
                  <a:lnTo>
                    <a:pt x="1816" y="205"/>
                  </a:lnTo>
                  <a:lnTo>
                    <a:pt x="1821" y="210"/>
                  </a:lnTo>
                  <a:lnTo>
                    <a:pt x="1825" y="210"/>
                  </a:lnTo>
                  <a:lnTo>
                    <a:pt x="1825" y="205"/>
                  </a:lnTo>
                  <a:lnTo>
                    <a:pt x="1825" y="200"/>
                  </a:lnTo>
                  <a:lnTo>
                    <a:pt x="1830" y="200"/>
                  </a:lnTo>
                  <a:lnTo>
                    <a:pt x="1830" y="195"/>
                  </a:lnTo>
                  <a:lnTo>
                    <a:pt x="1830" y="190"/>
                  </a:lnTo>
                  <a:lnTo>
                    <a:pt x="1830" y="186"/>
                  </a:lnTo>
                  <a:lnTo>
                    <a:pt x="1825" y="186"/>
                  </a:lnTo>
                  <a:lnTo>
                    <a:pt x="1825" y="181"/>
                  </a:lnTo>
                  <a:lnTo>
                    <a:pt x="1830" y="176"/>
                  </a:lnTo>
                  <a:lnTo>
                    <a:pt x="1830" y="171"/>
                  </a:lnTo>
                  <a:lnTo>
                    <a:pt x="1835" y="166"/>
                  </a:lnTo>
                  <a:lnTo>
                    <a:pt x="1840" y="161"/>
                  </a:lnTo>
                  <a:lnTo>
                    <a:pt x="1840" y="156"/>
                  </a:lnTo>
                  <a:lnTo>
                    <a:pt x="1840" y="151"/>
                  </a:lnTo>
                  <a:lnTo>
                    <a:pt x="1845" y="151"/>
                  </a:lnTo>
                  <a:lnTo>
                    <a:pt x="1845" y="146"/>
                  </a:lnTo>
                  <a:lnTo>
                    <a:pt x="1850" y="146"/>
                  </a:lnTo>
                  <a:lnTo>
                    <a:pt x="1850" y="142"/>
                  </a:lnTo>
                  <a:lnTo>
                    <a:pt x="1850" y="137"/>
                  </a:lnTo>
                  <a:lnTo>
                    <a:pt x="1855" y="137"/>
                  </a:lnTo>
                  <a:lnTo>
                    <a:pt x="1860" y="137"/>
                  </a:lnTo>
                  <a:lnTo>
                    <a:pt x="1864" y="137"/>
                  </a:lnTo>
                  <a:lnTo>
                    <a:pt x="1869" y="137"/>
                  </a:lnTo>
                  <a:lnTo>
                    <a:pt x="1869" y="132"/>
                  </a:lnTo>
                  <a:lnTo>
                    <a:pt x="1874" y="127"/>
                  </a:lnTo>
                  <a:lnTo>
                    <a:pt x="1879" y="127"/>
                  </a:lnTo>
                  <a:lnTo>
                    <a:pt x="1879" y="122"/>
                  </a:lnTo>
                  <a:lnTo>
                    <a:pt x="1884" y="122"/>
                  </a:lnTo>
                  <a:lnTo>
                    <a:pt x="1889" y="122"/>
                  </a:lnTo>
                  <a:lnTo>
                    <a:pt x="1899" y="122"/>
                  </a:lnTo>
                  <a:lnTo>
                    <a:pt x="1899" y="117"/>
                  </a:lnTo>
                  <a:lnTo>
                    <a:pt x="1903" y="112"/>
                  </a:lnTo>
                  <a:lnTo>
                    <a:pt x="1908" y="112"/>
                  </a:lnTo>
                  <a:lnTo>
                    <a:pt x="1913" y="107"/>
                  </a:lnTo>
                  <a:lnTo>
                    <a:pt x="1918" y="107"/>
                  </a:lnTo>
                  <a:lnTo>
                    <a:pt x="1923" y="103"/>
                  </a:lnTo>
                  <a:lnTo>
                    <a:pt x="1923" y="98"/>
                  </a:lnTo>
                  <a:lnTo>
                    <a:pt x="1923" y="93"/>
                  </a:lnTo>
                  <a:lnTo>
                    <a:pt x="1923" y="88"/>
                  </a:lnTo>
                  <a:lnTo>
                    <a:pt x="1923" y="83"/>
                  </a:lnTo>
                  <a:lnTo>
                    <a:pt x="1928" y="78"/>
                  </a:lnTo>
                  <a:lnTo>
                    <a:pt x="1928" y="73"/>
                  </a:lnTo>
                  <a:lnTo>
                    <a:pt x="1928" y="68"/>
                  </a:lnTo>
                  <a:lnTo>
                    <a:pt x="1928" y="63"/>
                  </a:lnTo>
                  <a:lnTo>
                    <a:pt x="1923" y="59"/>
                  </a:lnTo>
                  <a:lnTo>
                    <a:pt x="1928" y="44"/>
                  </a:lnTo>
                  <a:lnTo>
                    <a:pt x="1923" y="24"/>
                  </a:lnTo>
                  <a:lnTo>
                    <a:pt x="1923" y="19"/>
                  </a:lnTo>
                  <a:lnTo>
                    <a:pt x="1933" y="0"/>
                  </a:lnTo>
                  <a:lnTo>
                    <a:pt x="1943" y="5"/>
                  </a:lnTo>
                  <a:lnTo>
                    <a:pt x="1952" y="15"/>
                  </a:lnTo>
                  <a:lnTo>
                    <a:pt x="1952" y="29"/>
                  </a:lnTo>
                  <a:lnTo>
                    <a:pt x="1957" y="39"/>
                  </a:lnTo>
                  <a:lnTo>
                    <a:pt x="1962" y="39"/>
                  </a:lnTo>
                  <a:lnTo>
                    <a:pt x="1967" y="39"/>
                  </a:lnTo>
                  <a:lnTo>
                    <a:pt x="1972" y="39"/>
                  </a:lnTo>
                  <a:lnTo>
                    <a:pt x="1977" y="39"/>
                  </a:lnTo>
                  <a:lnTo>
                    <a:pt x="1982" y="39"/>
                  </a:lnTo>
                  <a:lnTo>
                    <a:pt x="1986" y="44"/>
                  </a:lnTo>
                  <a:lnTo>
                    <a:pt x="1986" y="49"/>
                  </a:lnTo>
                  <a:lnTo>
                    <a:pt x="1986" y="54"/>
                  </a:lnTo>
                  <a:lnTo>
                    <a:pt x="1996" y="54"/>
                  </a:lnTo>
                  <a:lnTo>
                    <a:pt x="2001" y="54"/>
                  </a:lnTo>
                  <a:lnTo>
                    <a:pt x="2001" y="59"/>
                  </a:lnTo>
                  <a:lnTo>
                    <a:pt x="2006" y="63"/>
                  </a:lnTo>
                  <a:lnTo>
                    <a:pt x="2006" y="68"/>
                  </a:lnTo>
                  <a:lnTo>
                    <a:pt x="2006" y="73"/>
                  </a:lnTo>
                  <a:lnTo>
                    <a:pt x="2011" y="73"/>
                  </a:lnTo>
                  <a:lnTo>
                    <a:pt x="2006" y="78"/>
                  </a:lnTo>
                  <a:lnTo>
                    <a:pt x="2011" y="78"/>
                  </a:lnTo>
                  <a:lnTo>
                    <a:pt x="2016" y="83"/>
                  </a:lnTo>
                  <a:lnTo>
                    <a:pt x="2021" y="83"/>
                  </a:lnTo>
                  <a:lnTo>
                    <a:pt x="2025" y="88"/>
                  </a:lnTo>
                  <a:lnTo>
                    <a:pt x="2025" y="83"/>
                  </a:lnTo>
                  <a:lnTo>
                    <a:pt x="2030" y="83"/>
                  </a:lnTo>
                  <a:lnTo>
                    <a:pt x="2035" y="83"/>
                  </a:lnTo>
                  <a:lnTo>
                    <a:pt x="2040" y="83"/>
                  </a:lnTo>
                  <a:lnTo>
                    <a:pt x="2045" y="88"/>
                  </a:lnTo>
                  <a:lnTo>
                    <a:pt x="2055" y="88"/>
                  </a:lnTo>
                  <a:lnTo>
                    <a:pt x="2060" y="93"/>
                  </a:lnTo>
                  <a:lnTo>
                    <a:pt x="2069" y="93"/>
                  </a:lnTo>
                  <a:lnTo>
                    <a:pt x="2079" y="93"/>
                  </a:lnTo>
                  <a:lnTo>
                    <a:pt x="2089" y="93"/>
                  </a:lnTo>
                  <a:lnTo>
                    <a:pt x="2094" y="93"/>
                  </a:lnTo>
                  <a:lnTo>
                    <a:pt x="2094" y="98"/>
                  </a:lnTo>
                  <a:lnTo>
                    <a:pt x="2099" y="107"/>
                  </a:lnTo>
                  <a:lnTo>
                    <a:pt x="2108" y="117"/>
                  </a:lnTo>
                  <a:lnTo>
                    <a:pt x="2113" y="127"/>
                  </a:lnTo>
                  <a:lnTo>
                    <a:pt x="2128" y="132"/>
                  </a:lnTo>
                  <a:lnTo>
                    <a:pt x="2133" y="132"/>
                  </a:lnTo>
                  <a:lnTo>
                    <a:pt x="2133" y="137"/>
                  </a:lnTo>
                  <a:lnTo>
                    <a:pt x="2138" y="137"/>
                  </a:lnTo>
                  <a:lnTo>
                    <a:pt x="2143" y="137"/>
                  </a:lnTo>
                  <a:lnTo>
                    <a:pt x="2148" y="137"/>
                  </a:lnTo>
                  <a:lnTo>
                    <a:pt x="2152" y="137"/>
                  </a:lnTo>
                  <a:lnTo>
                    <a:pt x="2152" y="132"/>
                  </a:lnTo>
                  <a:lnTo>
                    <a:pt x="2157" y="132"/>
                  </a:lnTo>
                  <a:lnTo>
                    <a:pt x="2162" y="132"/>
                  </a:lnTo>
                  <a:lnTo>
                    <a:pt x="2167" y="137"/>
                  </a:lnTo>
                  <a:lnTo>
                    <a:pt x="2172" y="137"/>
                  </a:lnTo>
                  <a:lnTo>
                    <a:pt x="2177" y="137"/>
                  </a:lnTo>
                  <a:lnTo>
                    <a:pt x="2182" y="137"/>
                  </a:lnTo>
                  <a:lnTo>
                    <a:pt x="2187" y="137"/>
                  </a:lnTo>
                  <a:lnTo>
                    <a:pt x="2191" y="137"/>
                  </a:lnTo>
                  <a:lnTo>
                    <a:pt x="2196" y="137"/>
                  </a:lnTo>
                  <a:lnTo>
                    <a:pt x="2201" y="137"/>
                  </a:lnTo>
                  <a:lnTo>
                    <a:pt x="2206" y="137"/>
                  </a:lnTo>
                  <a:lnTo>
                    <a:pt x="2206" y="142"/>
                  </a:lnTo>
                  <a:lnTo>
                    <a:pt x="2211" y="142"/>
                  </a:lnTo>
                  <a:lnTo>
                    <a:pt x="2211" y="137"/>
                  </a:lnTo>
                  <a:lnTo>
                    <a:pt x="2216" y="137"/>
                  </a:lnTo>
                  <a:lnTo>
                    <a:pt x="2221" y="137"/>
                  </a:lnTo>
                  <a:lnTo>
                    <a:pt x="2226" y="132"/>
                  </a:lnTo>
                  <a:lnTo>
                    <a:pt x="2226" y="137"/>
                  </a:lnTo>
                  <a:lnTo>
                    <a:pt x="2230" y="137"/>
                  </a:lnTo>
                  <a:lnTo>
                    <a:pt x="2235" y="137"/>
                  </a:lnTo>
                  <a:lnTo>
                    <a:pt x="2235" y="142"/>
                  </a:lnTo>
                  <a:lnTo>
                    <a:pt x="2245" y="142"/>
                  </a:lnTo>
                  <a:lnTo>
                    <a:pt x="2250" y="146"/>
                  </a:lnTo>
                  <a:lnTo>
                    <a:pt x="2255" y="146"/>
                  </a:lnTo>
                  <a:lnTo>
                    <a:pt x="2260" y="151"/>
                  </a:lnTo>
                  <a:lnTo>
                    <a:pt x="2260" y="156"/>
                  </a:lnTo>
                  <a:lnTo>
                    <a:pt x="2265" y="156"/>
                  </a:lnTo>
                  <a:lnTo>
                    <a:pt x="2270" y="156"/>
                  </a:lnTo>
                  <a:lnTo>
                    <a:pt x="2274" y="156"/>
                  </a:lnTo>
                  <a:lnTo>
                    <a:pt x="2274" y="161"/>
                  </a:lnTo>
                  <a:lnTo>
                    <a:pt x="2279" y="161"/>
                  </a:lnTo>
                  <a:lnTo>
                    <a:pt x="2284" y="161"/>
                  </a:lnTo>
                  <a:lnTo>
                    <a:pt x="2284" y="166"/>
                  </a:lnTo>
                  <a:lnTo>
                    <a:pt x="2284" y="171"/>
                  </a:lnTo>
                  <a:lnTo>
                    <a:pt x="2289" y="171"/>
                  </a:lnTo>
                  <a:lnTo>
                    <a:pt x="2294" y="171"/>
                  </a:lnTo>
                  <a:lnTo>
                    <a:pt x="2299" y="171"/>
                  </a:lnTo>
                  <a:lnTo>
                    <a:pt x="2304" y="171"/>
                  </a:lnTo>
                  <a:lnTo>
                    <a:pt x="2309" y="171"/>
                  </a:lnTo>
                  <a:lnTo>
                    <a:pt x="2309" y="176"/>
                  </a:lnTo>
                  <a:lnTo>
                    <a:pt x="2309" y="181"/>
                  </a:lnTo>
                  <a:lnTo>
                    <a:pt x="2318" y="181"/>
                  </a:lnTo>
                  <a:lnTo>
                    <a:pt x="2323" y="181"/>
                  </a:lnTo>
                  <a:lnTo>
                    <a:pt x="2323" y="176"/>
                  </a:lnTo>
                  <a:lnTo>
                    <a:pt x="2328" y="176"/>
                  </a:lnTo>
                  <a:lnTo>
                    <a:pt x="2328" y="181"/>
                  </a:lnTo>
                  <a:lnTo>
                    <a:pt x="2328" y="186"/>
                  </a:lnTo>
                  <a:lnTo>
                    <a:pt x="2328" y="190"/>
                  </a:lnTo>
                  <a:lnTo>
                    <a:pt x="2333" y="190"/>
                  </a:lnTo>
                  <a:lnTo>
                    <a:pt x="2333" y="195"/>
                  </a:lnTo>
                  <a:lnTo>
                    <a:pt x="2333" y="190"/>
                  </a:lnTo>
                  <a:lnTo>
                    <a:pt x="2338" y="190"/>
                  </a:lnTo>
                  <a:lnTo>
                    <a:pt x="2338" y="195"/>
                  </a:lnTo>
                  <a:lnTo>
                    <a:pt x="2343" y="195"/>
                  </a:lnTo>
                  <a:lnTo>
                    <a:pt x="2343" y="190"/>
                  </a:lnTo>
                  <a:lnTo>
                    <a:pt x="2348" y="190"/>
                  </a:lnTo>
                  <a:lnTo>
                    <a:pt x="2348" y="186"/>
                  </a:lnTo>
                  <a:lnTo>
                    <a:pt x="2352" y="186"/>
                  </a:lnTo>
                  <a:lnTo>
                    <a:pt x="2352" y="190"/>
                  </a:lnTo>
                  <a:lnTo>
                    <a:pt x="2357" y="195"/>
                  </a:lnTo>
                  <a:lnTo>
                    <a:pt x="2362" y="200"/>
                  </a:lnTo>
                  <a:lnTo>
                    <a:pt x="2367" y="200"/>
                  </a:lnTo>
                  <a:lnTo>
                    <a:pt x="2367" y="205"/>
                  </a:lnTo>
                  <a:lnTo>
                    <a:pt x="2372" y="205"/>
                  </a:lnTo>
                  <a:lnTo>
                    <a:pt x="2372" y="210"/>
                  </a:lnTo>
                  <a:lnTo>
                    <a:pt x="2377" y="210"/>
                  </a:lnTo>
                  <a:lnTo>
                    <a:pt x="2382" y="210"/>
                  </a:lnTo>
                  <a:lnTo>
                    <a:pt x="2387" y="205"/>
                  </a:lnTo>
                  <a:lnTo>
                    <a:pt x="2392" y="200"/>
                  </a:lnTo>
                  <a:lnTo>
                    <a:pt x="2396" y="200"/>
                  </a:lnTo>
                  <a:lnTo>
                    <a:pt x="2401" y="200"/>
                  </a:lnTo>
                  <a:lnTo>
                    <a:pt x="2406" y="200"/>
                  </a:lnTo>
                  <a:lnTo>
                    <a:pt x="2406" y="205"/>
                  </a:lnTo>
                  <a:lnTo>
                    <a:pt x="2411" y="205"/>
                  </a:lnTo>
                  <a:lnTo>
                    <a:pt x="2416" y="205"/>
                  </a:lnTo>
                  <a:lnTo>
                    <a:pt x="2416" y="210"/>
                  </a:lnTo>
                  <a:lnTo>
                    <a:pt x="2416" y="215"/>
                  </a:lnTo>
                  <a:lnTo>
                    <a:pt x="2421" y="215"/>
                  </a:lnTo>
                  <a:lnTo>
                    <a:pt x="2426" y="210"/>
                  </a:lnTo>
                  <a:lnTo>
                    <a:pt x="2431" y="210"/>
                  </a:lnTo>
                  <a:lnTo>
                    <a:pt x="2435" y="210"/>
                  </a:lnTo>
                  <a:lnTo>
                    <a:pt x="2440" y="210"/>
                  </a:lnTo>
                  <a:lnTo>
                    <a:pt x="2445" y="215"/>
                  </a:lnTo>
                  <a:lnTo>
                    <a:pt x="2450" y="215"/>
                  </a:lnTo>
                  <a:lnTo>
                    <a:pt x="2450" y="220"/>
                  </a:lnTo>
                  <a:lnTo>
                    <a:pt x="2455" y="220"/>
                  </a:lnTo>
                  <a:lnTo>
                    <a:pt x="2460" y="220"/>
                  </a:lnTo>
                  <a:lnTo>
                    <a:pt x="2460" y="225"/>
                  </a:lnTo>
                  <a:lnTo>
                    <a:pt x="2465" y="220"/>
                  </a:lnTo>
                  <a:lnTo>
                    <a:pt x="2470" y="220"/>
                  </a:lnTo>
                  <a:lnTo>
                    <a:pt x="2475" y="220"/>
                  </a:lnTo>
                  <a:lnTo>
                    <a:pt x="2475" y="225"/>
                  </a:lnTo>
                  <a:lnTo>
                    <a:pt x="2479" y="225"/>
                  </a:lnTo>
                  <a:lnTo>
                    <a:pt x="2484" y="225"/>
                  </a:lnTo>
                  <a:lnTo>
                    <a:pt x="2489" y="225"/>
                  </a:lnTo>
                  <a:lnTo>
                    <a:pt x="2494" y="229"/>
                  </a:lnTo>
                  <a:lnTo>
                    <a:pt x="2499" y="229"/>
                  </a:lnTo>
                  <a:lnTo>
                    <a:pt x="2504" y="229"/>
                  </a:lnTo>
                  <a:lnTo>
                    <a:pt x="2504" y="234"/>
                  </a:lnTo>
                  <a:lnTo>
                    <a:pt x="2509" y="239"/>
                  </a:lnTo>
                  <a:lnTo>
                    <a:pt x="2509" y="244"/>
                  </a:lnTo>
                  <a:lnTo>
                    <a:pt x="2514" y="244"/>
                  </a:lnTo>
                  <a:lnTo>
                    <a:pt x="2514" y="249"/>
                  </a:lnTo>
                  <a:lnTo>
                    <a:pt x="2514" y="254"/>
                  </a:lnTo>
                  <a:lnTo>
                    <a:pt x="2509" y="254"/>
                  </a:lnTo>
                  <a:lnTo>
                    <a:pt x="2504" y="254"/>
                  </a:lnTo>
                  <a:lnTo>
                    <a:pt x="2504" y="259"/>
                  </a:lnTo>
                  <a:lnTo>
                    <a:pt x="2504" y="264"/>
                  </a:lnTo>
                  <a:lnTo>
                    <a:pt x="2499" y="264"/>
                  </a:lnTo>
                  <a:lnTo>
                    <a:pt x="2504" y="269"/>
                  </a:lnTo>
                  <a:lnTo>
                    <a:pt x="2504" y="273"/>
                  </a:lnTo>
                  <a:lnTo>
                    <a:pt x="2509" y="273"/>
                  </a:lnTo>
                  <a:lnTo>
                    <a:pt x="2509" y="278"/>
                  </a:lnTo>
                  <a:lnTo>
                    <a:pt x="2509" y="283"/>
                  </a:lnTo>
                  <a:lnTo>
                    <a:pt x="2504" y="283"/>
                  </a:lnTo>
                  <a:lnTo>
                    <a:pt x="2504" y="288"/>
                  </a:lnTo>
                  <a:lnTo>
                    <a:pt x="2504" y="293"/>
                  </a:lnTo>
                  <a:lnTo>
                    <a:pt x="2504" y="298"/>
                  </a:lnTo>
                  <a:lnTo>
                    <a:pt x="2509" y="298"/>
                  </a:lnTo>
                  <a:lnTo>
                    <a:pt x="2509" y="303"/>
                  </a:lnTo>
                  <a:lnTo>
                    <a:pt x="2509" y="308"/>
                  </a:lnTo>
                  <a:lnTo>
                    <a:pt x="2509" y="312"/>
                  </a:lnTo>
                  <a:lnTo>
                    <a:pt x="2514" y="312"/>
                  </a:lnTo>
                  <a:lnTo>
                    <a:pt x="2518" y="317"/>
                  </a:lnTo>
                  <a:lnTo>
                    <a:pt x="2518" y="322"/>
                  </a:lnTo>
                  <a:lnTo>
                    <a:pt x="2518" y="327"/>
                  </a:lnTo>
                  <a:lnTo>
                    <a:pt x="2523" y="327"/>
                  </a:lnTo>
                  <a:lnTo>
                    <a:pt x="2523" y="332"/>
                  </a:lnTo>
                  <a:lnTo>
                    <a:pt x="2518" y="337"/>
                  </a:lnTo>
                  <a:lnTo>
                    <a:pt x="2518" y="342"/>
                  </a:lnTo>
                  <a:lnTo>
                    <a:pt x="2523" y="347"/>
                  </a:lnTo>
                  <a:lnTo>
                    <a:pt x="2523" y="352"/>
                  </a:lnTo>
                  <a:lnTo>
                    <a:pt x="2518" y="356"/>
                  </a:lnTo>
                  <a:lnTo>
                    <a:pt x="2518" y="361"/>
                  </a:lnTo>
                  <a:lnTo>
                    <a:pt x="2518" y="366"/>
                  </a:lnTo>
                  <a:lnTo>
                    <a:pt x="2518" y="371"/>
                  </a:lnTo>
                  <a:lnTo>
                    <a:pt x="2523" y="376"/>
                  </a:lnTo>
                  <a:lnTo>
                    <a:pt x="2528" y="376"/>
                  </a:lnTo>
                  <a:lnTo>
                    <a:pt x="2528" y="381"/>
                  </a:lnTo>
                  <a:lnTo>
                    <a:pt x="2533" y="381"/>
                  </a:lnTo>
                  <a:lnTo>
                    <a:pt x="2533" y="386"/>
                  </a:lnTo>
                  <a:lnTo>
                    <a:pt x="2538" y="391"/>
                  </a:lnTo>
                  <a:lnTo>
                    <a:pt x="2538" y="395"/>
                  </a:lnTo>
                  <a:lnTo>
                    <a:pt x="2538" y="400"/>
                  </a:lnTo>
                  <a:lnTo>
                    <a:pt x="2533" y="400"/>
                  </a:lnTo>
                  <a:lnTo>
                    <a:pt x="2533" y="405"/>
                  </a:lnTo>
                  <a:lnTo>
                    <a:pt x="2533" y="410"/>
                  </a:lnTo>
                  <a:lnTo>
                    <a:pt x="2528" y="410"/>
                  </a:lnTo>
                  <a:lnTo>
                    <a:pt x="2528" y="415"/>
                  </a:lnTo>
                  <a:lnTo>
                    <a:pt x="2528" y="420"/>
                  </a:lnTo>
                  <a:lnTo>
                    <a:pt x="2528" y="425"/>
                  </a:lnTo>
                  <a:lnTo>
                    <a:pt x="2528" y="430"/>
                  </a:lnTo>
                  <a:lnTo>
                    <a:pt x="2533" y="430"/>
                  </a:lnTo>
                  <a:lnTo>
                    <a:pt x="2533" y="435"/>
                  </a:lnTo>
                  <a:lnTo>
                    <a:pt x="2538" y="435"/>
                  </a:lnTo>
                  <a:lnTo>
                    <a:pt x="2543" y="435"/>
                  </a:lnTo>
                  <a:lnTo>
                    <a:pt x="2543" y="439"/>
                  </a:lnTo>
                  <a:lnTo>
                    <a:pt x="2548" y="444"/>
                  </a:lnTo>
                  <a:lnTo>
                    <a:pt x="2553" y="444"/>
                  </a:lnTo>
                  <a:lnTo>
                    <a:pt x="2557" y="444"/>
                  </a:lnTo>
                  <a:lnTo>
                    <a:pt x="2562" y="444"/>
                  </a:lnTo>
                  <a:lnTo>
                    <a:pt x="2562" y="449"/>
                  </a:lnTo>
                  <a:lnTo>
                    <a:pt x="2567" y="449"/>
                  </a:lnTo>
                  <a:lnTo>
                    <a:pt x="2567" y="454"/>
                  </a:lnTo>
                  <a:lnTo>
                    <a:pt x="2572" y="454"/>
                  </a:lnTo>
                  <a:lnTo>
                    <a:pt x="2572" y="459"/>
                  </a:lnTo>
                  <a:lnTo>
                    <a:pt x="2577" y="459"/>
                  </a:lnTo>
                  <a:lnTo>
                    <a:pt x="2577" y="464"/>
                  </a:lnTo>
                  <a:lnTo>
                    <a:pt x="2582" y="469"/>
                  </a:lnTo>
                  <a:lnTo>
                    <a:pt x="2582" y="474"/>
                  </a:lnTo>
                  <a:lnTo>
                    <a:pt x="2582" y="478"/>
                  </a:lnTo>
                  <a:lnTo>
                    <a:pt x="2587" y="478"/>
                  </a:lnTo>
                  <a:lnTo>
                    <a:pt x="2592" y="478"/>
                  </a:lnTo>
                  <a:lnTo>
                    <a:pt x="2597" y="478"/>
                  </a:lnTo>
                  <a:lnTo>
                    <a:pt x="2601" y="478"/>
                  </a:lnTo>
                  <a:lnTo>
                    <a:pt x="2601" y="483"/>
                  </a:lnTo>
                  <a:lnTo>
                    <a:pt x="2606" y="483"/>
                  </a:lnTo>
                  <a:lnTo>
                    <a:pt x="2611" y="483"/>
                  </a:lnTo>
                  <a:lnTo>
                    <a:pt x="2611" y="488"/>
                  </a:lnTo>
                  <a:lnTo>
                    <a:pt x="2616" y="488"/>
                  </a:lnTo>
                  <a:lnTo>
                    <a:pt x="2621" y="488"/>
                  </a:lnTo>
                  <a:lnTo>
                    <a:pt x="2626" y="493"/>
                  </a:lnTo>
                  <a:lnTo>
                    <a:pt x="2626" y="498"/>
                  </a:lnTo>
                  <a:lnTo>
                    <a:pt x="2631" y="498"/>
                  </a:lnTo>
                  <a:lnTo>
                    <a:pt x="2636" y="498"/>
                  </a:lnTo>
                  <a:lnTo>
                    <a:pt x="2640" y="503"/>
                  </a:lnTo>
                  <a:lnTo>
                    <a:pt x="2645" y="503"/>
                  </a:lnTo>
                  <a:lnTo>
                    <a:pt x="2650" y="503"/>
                  </a:lnTo>
                  <a:lnTo>
                    <a:pt x="2655" y="503"/>
                  </a:lnTo>
                  <a:lnTo>
                    <a:pt x="2660" y="503"/>
                  </a:lnTo>
                  <a:lnTo>
                    <a:pt x="2665" y="503"/>
                  </a:lnTo>
                  <a:lnTo>
                    <a:pt x="2670" y="503"/>
                  </a:lnTo>
                  <a:lnTo>
                    <a:pt x="2675" y="503"/>
                  </a:lnTo>
                  <a:lnTo>
                    <a:pt x="2679" y="503"/>
                  </a:lnTo>
                  <a:lnTo>
                    <a:pt x="2684" y="503"/>
                  </a:lnTo>
                  <a:lnTo>
                    <a:pt x="2689" y="503"/>
                  </a:lnTo>
                  <a:lnTo>
                    <a:pt x="2694" y="503"/>
                  </a:lnTo>
                  <a:lnTo>
                    <a:pt x="2699" y="503"/>
                  </a:lnTo>
                  <a:lnTo>
                    <a:pt x="2699" y="508"/>
                  </a:lnTo>
                  <a:lnTo>
                    <a:pt x="2699" y="513"/>
                  </a:lnTo>
                  <a:lnTo>
                    <a:pt x="2699" y="518"/>
                  </a:lnTo>
                  <a:lnTo>
                    <a:pt x="2699" y="522"/>
                  </a:lnTo>
                  <a:lnTo>
                    <a:pt x="2704" y="522"/>
                  </a:lnTo>
                  <a:lnTo>
                    <a:pt x="2704" y="527"/>
                  </a:lnTo>
                  <a:lnTo>
                    <a:pt x="2699" y="527"/>
                  </a:lnTo>
                  <a:lnTo>
                    <a:pt x="2704" y="532"/>
                  </a:lnTo>
                  <a:lnTo>
                    <a:pt x="2709" y="537"/>
                  </a:lnTo>
                  <a:lnTo>
                    <a:pt x="2709" y="532"/>
                  </a:lnTo>
                  <a:lnTo>
                    <a:pt x="2714" y="532"/>
                  </a:lnTo>
                  <a:lnTo>
                    <a:pt x="2719" y="532"/>
                  </a:lnTo>
                  <a:lnTo>
                    <a:pt x="2723" y="532"/>
                  </a:lnTo>
                  <a:lnTo>
                    <a:pt x="2723" y="527"/>
                  </a:lnTo>
                  <a:lnTo>
                    <a:pt x="2728" y="527"/>
                  </a:lnTo>
                  <a:lnTo>
                    <a:pt x="2733" y="527"/>
                  </a:lnTo>
                  <a:lnTo>
                    <a:pt x="2738" y="532"/>
                  </a:lnTo>
                  <a:lnTo>
                    <a:pt x="2743" y="532"/>
                  </a:lnTo>
                  <a:lnTo>
                    <a:pt x="2748" y="532"/>
                  </a:lnTo>
                  <a:lnTo>
                    <a:pt x="2748" y="537"/>
                  </a:lnTo>
                  <a:lnTo>
                    <a:pt x="2753" y="542"/>
                  </a:lnTo>
                  <a:lnTo>
                    <a:pt x="2758" y="542"/>
                  </a:lnTo>
                  <a:lnTo>
                    <a:pt x="2762" y="542"/>
                  </a:lnTo>
                  <a:lnTo>
                    <a:pt x="2762" y="547"/>
                  </a:lnTo>
                  <a:lnTo>
                    <a:pt x="2767" y="542"/>
                  </a:lnTo>
                  <a:lnTo>
                    <a:pt x="2767" y="547"/>
                  </a:lnTo>
                  <a:lnTo>
                    <a:pt x="2772" y="547"/>
                  </a:lnTo>
                  <a:lnTo>
                    <a:pt x="2777" y="547"/>
                  </a:lnTo>
                  <a:lnTo>
                    <a:pt x="2777" y="552"/>
                  </a:lnTo>
                  <a:lnTo>
                    <a:pt x="2782" y="552"/>
                  </a:lnTo>
                  <a:lnTo>
                    <a:pt x="2782" y="547"/>
                  </a:lnTo>
                  <a:lnTo>
                    <a:pt x="2787" y="542"/>
                  </a:lnTo>
                  <a:lnTo>
                    <a:pt x="2792" y="542"/>
                  </a:lnTo>
                  <a:lnTo>
                    <a:pt x="2792" y="537"/>
                  </a:lnTo>
                  <a:lnTo>
                    <a:pt x="2792" y="532"/>
                  </a:lnTo>
                  <a:lnTo>
                    <a:pt x="2797" y="532"/>
                  </a:lnTo>
                  <a:lnTo>
                    <a:pt x="2802" y="532"/>
                  </a:lnTo>
                  <a:lnTo>
                    <a:pt x="2806" y="532"/>
                  </a:lnTo>
                  <a:lnTo>
                    <a:pt x="2811" y="537"/>
                  </a:lnTo>
                  <a:lnTo>
                    <a:pt x="2816" y="537"/>
                  </a:lnTo>
                  <a:lnTo>
                    <a:pt x="2821" y="537"/>
                  </a:lnTo>
                  <a:lnTo>
                    <a:pt x="2821" y="542"/>
                  </a:lnTo>
                  <a:lnTo>
                    <a:pt x="2826" y="542"/>
                  </a:lnTo>
                  <a:lnTo>
                    <a:pt x="2831" y="542"/>
                  </a:lnTo>
                  <a:lnTo>
                    <a:pt x="2836" y="547"/>
                  </a:lnTo>
                  <a:lnTo>
                    <a:pt x="2841" y="547"/>
                  </a:lnTo>
                  <a:lnTo>
                    <a:pt x="2845" y="547"/>
                  </a:lnTo>
                  <a:lnTo>
                    <a:pt x="2850" y="547"/>
                  </a:lnTo>
                  <a:lnTo>
                    <a:pt x="2855" y="547"/>
                  </a:lnTo>
                  <a:lnTo>
                    <a:pt x="2865" y="537"/>
                  </a:lnTo>
                  <a:lnTo>
                    <a:pt x="2870" y="537"/>
                  </a:lnTo>
                  <a:lnTo>
                    <a:pt x="2875" y="537"/>
                  </a:lnTo>
                  <a:lnTo>
                    <a:pt x="2875" y="532"/>
                  </a:lnTo>
                  <a:lnTo>
                    <a:pt x="2880" y="532"/>
                  </a:lnTo>
                  <a:lnTo>
                    <a:pt x="2880" y="527"/>
                  </a:lnTo>
                  <a:lnTo>
                    <a:pt x="2880" y="522"/>
                  </a:lnTo>
                  <a:lnTo>
                    <a:pt x="2884" y="522"/>
                  </a:lnTo>
                  <a:lnTo>
                    <a:pt x="2889" y="522"/>
                  </a:lnTo>
                  <a:lnTo>
                    <a:pt x="2889" y="518"/>
                  </a:lnTo>
                  <a:lnTo>
                    <a:pt x="2894" y="518"/>
                  </a:lnTo>
                  <a:lnTo>
                    <a:pt x="2894" y="513"/>
                  </a:lnTo>
                  <a:lnTo>
                    <a:pt x="2894" y="508"/>
                  </a:lnTo>
                  <a:lnTo>
                    <a:pt x="2899" y="508"/>
                  </a:lnTo>
                  <a:lnTo>
                    <a:pt x="2899" y="503"/>
                  </a:lnTo>
                  <a:lnTo>
                    <a:pt x="2904" y="503"/>
                  </a:lnTo>
                  <a:lnTo>
                    <a:pt x="2909" y="503"/>
                  </a:lnTo>
                  <a:lnTo>
                    <a:pt x="2914" y="503"/>
                  </a:lnTo>
                  <a:lnTo>
                    <a:pt x="2919" y="503"/>
                  </a:lnTo>
                  <a:lnTo>
                    <a:pt x="2924" y="503"/>
                  </a:lnTo>
                  <a:lnTo>
                    <a:pt x="2928" y="503"/>
                  </a:lnTo>
                  <a:lnTo>
                    <a:pt x="2933" y="503"/>
                  </a:lnTo>
                  <a:lnTo>
                    <a:pt x="2938" y="503"/>
                  </a:lnTo>
                  <a:lnTo>
                    <a:pt x="2943" y="498"/>
                  </a:lnTo>
                  <a:lnTo>
                    <a:pt x="2948" y="498"/>
                  </a:lnTo>
                  <a:lnTo>
                    <a:pt x="2948" y="493"/>
                  </a:lnTo>
                  <a:lnTo>
                    <a:pt x="2953" y="493"/>
                  </a:lnTo>
                  <a:lnTo>
                    <a:pt x="2958" y="493"/>
                  </a:lnTo>
                  <a:lnTo>
                    <a:pt x="2963" y="493"/>
                  </a:lnTo>
                  <a:lnTo>
                    <a:pt x="2963" y="498"/>
                  </a:lnTo>
                  <a:lnTo>
                    <a:pt x="2963" y="493"/>
                  </a:lnTo>
                  <a:lnTo>
                    <a:pt x="2967" y="493"/>
                  </a:lnTo>
                  <a:lnTo>
                    <a:pt x="2967" y="498"/>
                  </a:lnTo>
                  <a:lnTo>
                    <a:pt x="2972" y="493"/>
                  </a:lnTo>
                  <a:lnTo>
                    <a:pt x="2977" y="493"/>
                  </a:lnTo>
                  <a:lnTo>
                    <a:pt x="2977" y="488"/>
                  </a:lnTo>
                  <a:lnTo>
                    <a:pt x="2982" y="488"/>
                  </a:lnTo>
                  <a:lnTo>
                    <a:pt x="2987" y="488"/>
                  </a:lnTo>
                  <a:lnTo>
                    <a:pt x="2987" y="483"/>
                  </a:lnTo>
                  <a:lnTo>
                    <a:pt x="2992" y="483"/>
                  </a:lnTo>
                  <a:lnTo>
                    <a:pt x="2992" y="478"/>
                  </a:lnTo>
                  <a:lnTo>
                    <a:pt x="2997" y="478"/>
                  </a:lnTo>
                  <a:lnTo>
                    <a:pt x="3002" y="478"/>
                  </a:lnTo>
                  <a:lnTo>
                    <a:pt x="3002" y="483"/>
                  </a:lnTo>
                  <a:lnTo>
                    <a:pt x="3006" y="483"/>
                  </a:lnTo>
                  <a:lnTo>
                    <a:pt x="3011" y="483"/>
                  </a:lnTo>
                  <a:lnTo>
                    <a:pt x="3016" y="483"/>
                  </a:lnTo>
                  <a:lnTo>
                    <a:pt x="3021" y="483"/>
                  </a:lnTo>
                  <a:lnTo>
                    <a:pt x="3026" y="483"/>
                  </a:lnTo>
                  <a:lnTo>
                    <a:pt x="3031" y="478"/>
                  </a:lnTo>
                  <a:lnTo>
                    <a:pt x="3036" y="478"/>
                  </a:lnTo>
                  <a:lnTo>
                    <a:pt x="3046" y="474"/>
                  </a:lnTo>
                  <a:lnTo>
                    <a:pt x="3050" y="469"/>
                  </a:lnTo>
                  <a:lnTo>
                    <a:pt x="3050" y="464"/>
                  </a:lnTo>
                  <a:lnTo>
                    <a:pt x="3060" y="459"/>
                  </a:lnTo>
                  <a:lnTo>
                    <a:pt x="3065" y="459"/>
                  </a:lnTo>
                  <a:lnTo>
                    <a:pt x="3070" y="464"/>
                  </a:lnTo>
                  <a:lnTo>
                    <a:pt x="3075" y="464"/>
                  </a:lnTo>
                  <a:lnTo>
                    <a:pt x="3080" y="469"/>
                  </a:lnTo>
                  <a:lnTo>
                    <a:pt x="3080" y="464"/>
                  </a:lnTo>
                  <a:lnTo>
                    <a:pt x="3089" y="469"/>
                  </a:lnTo>
                  <a:lnTo>
                    <a:pt x="3094" y="464"/>
                  </a:lnTo>
                  <a:lnTo>
                    <a:pt x="3099" y="469"/>
                  </a:lnTo>
                  <a:lnTo>
                    <a:pt x="3104" y="469"/>
                  </a:lnTo>
                  <a:lnTo>
                    <a:pt x="3104" y="474"/>
                  </a:lnTo>
                  <a:lnTo>
                    <a:pt x="3109" y="474"/>
                  </a:lnTo>
                  <a:lnTo>
                    <a:pt x="3114" y="474"/>
                  </a:lnTo>
                  <a:lnTo>
                    <a:pt x="3119" y="474"/>
                  </a:lnTo>
                  <a:lnTo>
                    <a:pt x="3124" y="474"/>
                  </a:lnTo>
                  <a:lnTo>
                    <a:pt x="3128" y="474"/>
                  </a:lnTo>
                  <a:lnTo>
                    <a:pt x="3133" y="474"/>
                  </a:lnTo>
                  <a:lnTo>
                    <a:pt x="3143" y="469"/>
                  </a:lnTo>
                  <a:lnTo>
                    <a:pt x="3148" y="469"/>
                  </a:lnTo>
                  <a:lnTo>
                    <a:pt x="3153" y="474"/>
                  </a:lnTo>
                  <a:lnTo>
                    <a:pt x="3158" y="474"/>
                  </a:lnTo>
                  <a:lnTo>
                    <a:pt x="3158" y="478"/>
                  </a:lnTo>
                  <a:lnTo>
                    <a:pt x="3163" y="478"/>
                  </a:lnTo>
                  <a:lnTo>
                    <a:pt x="3163" y="474"/>
                  </a:lnTo>
                  <a:lnTo>
                    <a:pt x="3168" y="474"/>
                  </a:lnTo>
                  <a:lnTo>
                    <a:pt x="3172" y="474"/>
                  </a:lnTo>
                  <a:lnTo>
                    <a:pt x="3177" y="478"/>
                  </a:lnTo>
                  <a:lnTo>
                    <a:pt x="3182" y="478"/>
                  </a:lnTo>
                  <a:lnTo>
                    <a:pt x="3187" y="478"/>
                  </a:lnTo>
                  <a:lnTo>
                    <a:pt x="3187" y="483"/>
                  </a:lnTo>
                  <a:lnTo>
                    <a:pt x="3192" y="483"/>
                  </a:lnTo>
                  <a:lnTo>
                    <a:pt x="3192" y="488"/>
                  </a:lnTo>
                  <a:lnTo>
                    <a:pt x="3187" y="488"/>
                  </a:lnTo>
                  <a:lnTo>
                    <a:pt x="3187" y="493"/>
                  </a:lnTo>
                  <a:lnTo>
                    <a:pt x="3192" y="493"/>
                  </a:lnTo>
                  <a:lnTo>
                    <a:pt x="3192" y="498"/>
                  </a:lnTo>
                  <a:lnTo>
                    <a:pt x="3197" y="498"/>
                  </a:lnTo>
                  <a:lnTo>
                    <a:pt x="3207" y="493"/>
                  </a:lnTo>
                  <a:lnTo>
                    <a:pt x="3207" y="498"/>
                  </a:lnTo>
                  <a:lnTo>
                    <a:pt x="3211" y="498"/>
                  </a:lnTo>
                  <a:lnTo>
                    <a:pt x="3216" y="498"/>
                  </a:lnTo>
                  <a:lnTo>
                    <a:pt x="3216" y="503"/>
                  </a:lnTo>
                  <a:lnTo>
                    <a:pt x="3221" y="503"/>
                  </a:lnTo>
                  <a:lnTo>
                    <a:pt x="3226" y="508"/>
                  </a:lnTo>
                  <a:lnTo>
                    <a:pt x="3231" y="508"/>
                  </a:lnTo>
                  <a:lnTo>
                    <a:pt x="3236" y="503"/>
                  </a:lnTo>
                  <a:lnTo>
                    <a:pt x="3246" y="498"/>
                  </a:lnTo>
                  <a:lnTo>
                    <a:pt x="3251" y="498"/>
                  </a:lnTo>
                  <a:lnTo>
                    <a:pt x="3251" y="503"/>
                  </a:lnTo>
                  <a:lnTo>
                    <a:pt x="3255" y="503"/>
                  </a:lnTo>
                  <a:lnTo>
                    <a:pt x="3260" y="503"/>
                  </a:lnTo>
                  <a:lnTo>
                    <a:pt x="3260" y="498"/>
                  </a:lnTo>
                  <a:lnTo>
                    <a:pt x="3265" y="498"/>
                  </a:lnTo>
                  <a:lnTo>
                    <a:pt x="3270" y="493"/>
                  </a:lnTo>
                  <a:lnTo>
                    <a:pt x="3275" y="498"/>
                  </a:lnTo>
                  <a:lnTo>
                    <a:pt x="3280" y="498"/>
                  </a:lnTo>
                  <a:lnTo>
                    <a:pt x="3285" y="498"/>
                  </a:lnTo>
                  <a:lnTo>
                    <a:pt x="3294" y="498"/>
                  </a:lnTo>
                  <a:lnTo>
                    <a:pt x="3299" y="503"/>
                  </a:lnTo>
                  <a:lnTo>
                    <a:pt x="3309" y="503"/>
                  </a:lnTo>
                  <a:lnTo>
                    <a:pt x="3319" y="508"/>
                  </a:lnTo>
                  <a:lnTo>
                    <a:pt x="3324" y="508"/>
                  </a:lnTo>
                  <a:lnTo>
                    <a:pt x="3329" y="513"/>
                  </a:lnTo>
                  <a:lnTo>
                    <a:pt x="3338" y="518"/>
                  </a:lnTo>
                  <a:lnTo>
                    <a:pt x="3343" y="527"/>
                  </a:lnTo>
                  <a:lnTo>
                    <a:pt x="3353" y="532"/>
                  </a:lnTo>
                  <a:lnTo>
                    <a:pt x="3353" y="537"/>
                  </a:lnTo>
                  <a:lnTo>
                    <a:pt x="3353" y="542"/>
                  </a:lnTo>
                  <a:lnTo>
                    <a:pt x="3353" y="547"/>
                  </a:lnTo>
                  <a:lnTo>
                    <a:pt x="3358" y="547"/>
                  </a:lnTo>
                  <a:lnTo>
                    <a:pt x="3358" y="552"/>
                  </a:lnTo>
                  <a:lnTo>
                    <a:pt x="3363" y="562"/>
                  </a:lnTo>
                  <a:lnTo>
                    <a:pt x="3368" y="566"/>
                  </a:lnTo>
                  <a:lnTo>
                    <a:pt x="3368" y="571"/>
                  </a:lnTo>
                  <a:lnTo>
                    <a:pt x="3373" y="571"/>
                  </a:lnTo>
                  <a:lnTo>
                    <a:pt x="3377" y="571"/>
                  </a:lnTo>
                  <a:lnTo>
                    <a:pt x="3377" y="576"/>
                  </a:lnTo>
                  <a:lnTo>
                    <a:pt x="3382" y="581"/>
                  </a:lnTo>
                  <a:lnTo>
                    <a:pt x="3387" y="581"/>
                  </a:lnTo>
                  <a:lnTo>
                    <a:pt x="3387" y="586"/>
                  </a:lnTo>
                  <a:lnTo>
                    <a:pt x="3392" y="586"/>
                  </a:lnTo>
                  <a:lnTo>
                    <a:pt x="3397" y="586"/>
                  </a:lnTo>
                  <a:lnTo>
                    <a:pt x="3402" y="581"/>
                  </a:lnTo>
                  <a:lnTo>
                    <a:pt x="3407" y="581"/>
                  </a:lnTo>
                  <a:lnTo>
                    <a:pt x="3412" y="586"/>
                  </a:lnTo>
                  <a:lnTo>
                    <a:pt x="3416" y="586"/>
                  </a:lnTo>
                  <a:lnTo>
                    <a:pt x="3421" y="591"/>
                  </a:lnTo>
                  <a:lnTo>
                    <a:pt x="3426" y="591"/>
                  </a:lnTo>
                  <a:lnTo>
                    <a:pt x="3431" y="591"/>
                  </a:lnTo>
                  <a:lnTo>
                    <a:pt x="3436" y="591"/>
                  </a:lnTo>
                  <a:lnTo>
                    <a:pt x="3441" y="591"/>
                  </a:lnTo>
                  <a:lnTo>
                    <a:pt x="3446" y="586"/>
                  </a:lnTo>
                  <a:lnTo>
                    <a:pt x="3451" y="591"/>
                  </a:lnTo>
                  <a:lnTo>
                    <a:pt x="3455" y="591"/>
                  </a:lnTo>
                  <a:lnTo>
                    <a:pt x="3460" y="591"/>
                  </a:lnTo>
                  <a:lnTo>
                    <a:pt x="3465" y="591"/>
                  </a:lnTo>
                  <a:lnTo>
                    <a:pt x="3470" y="591"/>
                  </a:lnTo>
                  <a:lnTo>
                    <a:pt x="3475" y="591"/>
                  </a:lnTo>
                  <a:lnTo>
                    <a:pt x="3480" y="591"/>
                  </a:lnTo>
                  <a:lnTo>
                    <a:pt x="3485" y="591"/>
                  </a:lnTo>
                  <a:lnTo>
                    <a:pt x="3485" y="596"/>
                  </a:lnTo>
                  <a:lnTo>
                    <a:pt x="3490" y="601"/>
                  </a:lnTo>
                  <a:lnTo>
                    <a:pt x="3495" y="601"/>
                  </a:lnTo>
                  <a:lnTo>
                    <a:pt x="3495" y="596"/>
                  </a:lnTo>
                  <a:lnTo>
                    <a:pt x="3499" y="596"/>
                  </a:lnTo>
                  <a:lnTo>
                    <a:pt x="3499" y="601"/>
                  </a:lnTo>
                  <a:lnTo>
                    <a:pt x="3504" y="601"/>
                  </a:lnTo>
                  <a:lnTo>
                    <a:pt x="3509" y="601"/>
                  </a:lnTo>
                  <a:lnTo>
                    <a:pt x="3514" y="601"/>
                  </a:lnTo>
                  <a:lnTo>
                    <a:pt x="3519" y="601"/>
                  </a:lnTo>
                  <a:lnTo>
                    <a:pt x="3524" y="601"/>
                  </a:lnTo>
                  <a:lnTo>
                    <a:pt x="3519" y="615"/>
                  </a:lnTo>
                  <a:lnTo>
                    <a:pt x="3514" y="615"/>
                  </a:lnTo>
                  <a:lnTo>
                    <a:pt x="3514" y="620"/>
                  </a:lnTo>
                  <a:lnTo>
                    <a:pt x="3519" y="620"/>
                  </a:lnTo>
                  <a:lnTo>
                    <a:pt x="3519" y="625"/>
                  </a:lnTo>
                  <a:lnTo>
                    <a:pt x="3519" y="630"/>
                  </a:lnTo>
                  <a:lnTo>
                    <a:pt x="3519" y="635"/>
                  </a:lnTo>
                  <a:lnTo>
                    <a:pt x="3519" y="640"/>
                  </a:lnTo>
                  <a:lnTo>
                    <a:pt x="3519" y="645"/>
                  </a:lnTo>
                  <a:lnTo>
                    <a:pt x="3524" y="645"/>
                  </a:lnTo>
                  <a:lnTo>
                    <a:pt x="3524" y="649"/>
                  </a:lnTo>
                  <a:lnTo>
                    <a:pt x="3524" y="654"/>
                  </a:lnTo>
                  <a:lnTo>
                    <a:pt x="3519" y="654"/>
                  </a:lnTo>
                  <a:lnTo>
                    <a:pt x="3519" y="659"/>
                  </a:lnTo>
                  <a:lnTo>
                    <a:pt x="3519" y="664"/>
                  </a:lnTo>
                  <a:lnTo>
                    <a:pt x="3519" y="669"/>
                  </a:lnTo>
                  <a:lnTo>
                    <a:pt x="3524" y="669"/>
                  </a:lnTo>
                  <a:lnTo>
                    <a:pt x="3529" y="669"/>
                  </a:lnTo>
                  <a:lnTo>
                    <a:pt x="3529" y="674"/>
                  </a:lnTo>
                  <a:lnTo>
                    <a:pt x="3524" y="674"/>
                  </a:lnTo>
                  <a:lnTo>
                    <a:pt x="3529" y="679"/>
                  </a:lnTo>
                  <a:close/>
                </a:path>
              </a:pathLst>
            </a:custGeom>
            <a:gradFill rotWithShape="1">
              <a:gsLst>
                <a:gs pos="0">
                  <a:schemeClr val="accent1">
                    <a:gamma/>
                    <a:tint val="0"/>
                    <a:invGamma/>
                  </a:schemeClr>
                </a:gs>
                <a:gs pos="100000">
                  <a:schemeClr val="accent1">
                    <a:alpha val="39999"/>
                  </a:schemeClr>
                </a:gs>
              </a:gsLst>
              <a:path path="rect">
                <a:fillToRect l="50000" t="50000" r="50000" b="50000"/>
              </a:path>
            </a:gradFill>
            <a:ln w="9525">
              <a:solidFill>
                <a:srgbClr val="FFFF00"/>
              </a:solidFill>
              <a:round/>
              <a:headEnd/>
              <a:tailEnd/>
            </a:ln>
            <a:effectLst>
              <a:outerShdw dist="35921" dir="2700000" algn="ctr" rotWithShape="0">
                <a:srgbClr val="CCCC00"/>
              </a:outerShdw>
            </a:effectLst>
          </p:spPr>
          <p:txBody>
            <a:bodyPr/>
            <a:lstStyle/>
            <a:p>
              <a:pPr>
                <a:defRPr/>
              </a:pPr>
              <a:endParaRPr lang="en-US" dirty="0">
                <a:latin typeface="Arial" charset="0"/>
              </a:endParaRPr>
            </a:p>
          </p:txBody>
        </p:sp>
        <p:sp>
          <p:nvSpPr>
            <p:cNvPr id="6" name="Star: 5 Points 5">
              <a:extLst>
                <a:ext uri="{FF2B5EF4-FFF2-40B4-BE49-F238E27FC236}">
                  <a16:creationId xmlns:a16="http://schemas.microsoft.com/office/drawing/2014/main" id="{BBF761AE-529E-4ED8-A791-E1DAA4B1377A}"/>
                </a:ext>
              </a:extLst>
            </p:cNvPr>
            <p:cNvSpPr/>
            <p:nvPr/>
          </p:nvSpPr>
          <p:spPr>
            <a:xfrm>
              <a:off x="510138" y="975806"/>
              <a:ext cx="182880" cy="182880"/>
            </a:xfrm>
            <a:prstGeom prst="star5">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09086F3-CBD3-4799-9CBC-50B35330DCAF}"/>
              </a:ext>
            </a:extLst>
          </p:cNvPr>
          <p:cNvSpPr txBox="1"/>
          <p:nvPr/>
        </p:nvSpPr>
        <p:spPr>
          <a:xfrm>
            <a:off x="3992080" y="5911223"/>
            <a:ext cx="1382110" cy="276999"/>
          </a:xfrm>
          <a:prstGeom prst="rect">
            <a:avLst/>
          </a:prstGeom>
          <a:noFill/>
        </p:spPr>
        <p:txBody>
          <a:bodyPr wrap="none" rtlCol="0">
            <a:spAutoFit/>
          </a:bodyPr>
          <a:lstStyle/>
          <a:p>
            <a:r>
              <a:rPr lang="en-US" sz="1200" b="1" i="1" dirty="0" err="1">
                <a:latin typeface="Arial" panose="020B0604020202020204" pitchFamily="34" charset="0"/>
                <a:cs typeface="Arial" panose="020B0604020202020204" pitchFamily="34" charset="0"/>
              </a:rPr>
              <a:t>S.Oyunbat</a:t>
            </a:r>
            <a:r>
              <a:rPr lang="en-US" sz="1200" b="1" i="1" dirty="0">
                <a:latin typeface="Arial" panose="020B0604020202020204" pitchFamily="34" charset="0"/>
                <a:cs typeface="Arial" panose="020B0604020202020204" pitchFamily="34" charset="0"/>
              </a:rPr>
              <a:t>, 2021</a:t>
            </a:r>
          </a:p>
        </p:txBody>
      </p:sp>
      <p:pic>
        <p:nvPicPr>
          <p:cNvPr id="70" name="Picture 69" descr="D:\Backup\Geo-Info Reports\#Geo-Info\UD PHOTOS\P1010393.JPG">
            <a:extLst>
              <a:ext uri="{FF2B5EF4-FFF2-40B4-BE49-F238E27FC236}">
                <a16:creationId xmlns:a16="http://schemas.microsoft.com/office/drawing/2014/main" id="{A079C9EA-FD61-4F1B-B827-DC9EB6F212DC}"/>
              </a:ext>
            </a:extLst>
          </p:cNvPr>
          <p:cNvPicPr/>
          <p:nvPr/>
        </p:nvPicPr>
        <p:blipFill>
          <a:blip r:embed="rId3" cstate="print"/>
          <a:srcRect/>
          <a:stretch>
            <a:fillRect/>
          </a:stretch>
        </p:blipFill>
        <p:spPr bwMode="auto">
          <a:xfrm>
            <a:off x="5902690" y="70237"/>
            <a:ext cx="3017520" cy="2103120"/>
          </a:xfrm>
          <a:prstGeom prst="rect">
            <a:avLst/>
          </a:prstGeom>
          <a:noFill/>
          <a:ln w="9525">
            <a:solidFill>
              <a:schemeClr val="tx1"/>
            </a:solidFill>
            <a:miter lim="800000"/>
            <a:headEnd/>
            <a:tailEnd/>
          </a:ln>
        </p:spPr>
      </p:pic>
      <p:pic>
        <p:nvPicPr>
          <p:cNvPr id="71" name="Picture 2" descr="D:\Backup\REQUESTS\Gaaya ah\BP 2\P1010418.JPG">
            <a:extLst>
              <a:ext uri="{FF2B5EF4-FFF2-40B4-BE49-F238E27FC236}">
                <a16:creationId xmlns:a16="http://schemas.microsoft.com/office/drawing/2014/main" id="{B502F153-0B03-49E4-AA03-9768B04748C1}"/>
              </a:ext>
            </a:extLst>
          </p:cNvPr>
          <p:cNvPicPr>
            <a:picLocks noChangeAspect="1" noChangeArrowheads="1"/>
          </p:cNvPicPr>
          <p:nvPr/>
        </p:nvPicPr>
        <p:blipFill>
          <a:blip r:embed="rId4" cstate="print">
            <a:lum contrast="20000"/>
          </a:blip>
          <a:srcRect/>
          <a:stretch>
            <a:fillRect/>
          </a:stretch>
        </p:blipFill>
        <p:spPr bwMode="auto">
          <a:xfrm>
            <a:off x="5902690" y="2213590"/>
            <a:ext cx="3017520" cy="215909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2" name="Picture 71" descr="C:\Documents and Settings\All Users\Documents\Natsagaa\Petrografiin bichiglel 2011 ud\2012-11-23 16-31-24_0013.jpg">
            <a:extLst>
              <a:ext uri="{FF2B5EF4-FFF2-40B4-BE49-F238E27FC236}">
                <a16:creationId xmlns:a16="http://schemas.microsoft.com/office/drawing/2014/main" id="{5DF8061D-B1C3-49FB-B5D0-3471A19D73D5}"/>
              </a:ext>
            </a:extLst>
          </p:cNvPr>
          <p:cNvPicPr/>
          <p:nvPr/>
        </p:nvPicPr>
        <p:blipFill>
          <a:blip r:embed="rId5" cstate="print">
            <a:lum contrast="10000"/>
          </a:blip>
          <a:stretch>
            <a:fillRect/>
          </a:stretch>
        </p:blipFill>
        <p:spPr bwMode="auto">
          <a:xfrm>
            <a:off x="5902690" y="4441586"/>
            <a:ext cx="3017520" cy="2377440"/>
          </a:xfrm>
          <a:prstGeom prst="rect">
            <a:avLst/>
          </a:prstGeom>
          <a:noFill/>
          <a:ln w="9525">
            <a:solidFill>
              <a:schemeClr val="tx1"/>
            </a:solidFill>
            <a:miter lim="800000"/>
            <a:headEnd/>
            <a:tailEnd/>
          </a:ln>
        </p:spPr>
      </p:pic>
      <p:sp>
        <p:nvSpPr>
          <p:cNvPr id="11" name="Rectangle 10">
            <a:extLst>
              <a:ext uri="{FF2B5EF4-FFF2-40B4-BE49-F238E27FC236}">
                <a16:creationId xmlns:a16="http://schemas.microsoft.com/office/drawing/2014/main" id="{B122A028-9B52-4C45-98CD-52100EB1B3F9}"/>
              </a:ext>
            </a:extLst>
          </p:cNvPr>
          <p:cNvSpPr/>
          <p:nvPr/>
        </p:nvSpPr>
        <p:spPr>
          <a:xfrm>
            <a:off x="1955905" y="6626317"/>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210984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 text&#10;&#10;Description automatically generated">
            <a:extLst>
              <a:ext uri="{FF2B5EF4-FFF2-40B4-BE49-F238E27FC236}">
                <a16:creationId xmlns:a16="http://schemas.microsoft.com/office/drawing/2014/main" id="{B8F624EF-229D-48E9-9AFC-C8F4633D1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069" y="646331"/>
            <a:ext cx="5238155" cy="3200400"/>
          </a:xfrm>
          <a:prstGeom prst="rect">
            <a:avLst/>
          </a:prstGeom>
          <a:ln w="6350">
            <a:solidFill>
              <a:schemeClr val="bg1"/>
            </a:solidFill>
          </a:ln>
        </p:spPr>
      </p:pic>
      <p:graphicFrame>
        <p:nvGraphicFramePr>
          <p:cNvPr id="29" name="Table 28">
            <a:extLst>
              <a:ext uri="{FF2B5EF4-FFF2-40B4-BE49-F238E27FC236}">
                <a16:creationId xmlns:a16="http://schemas.microsoft.com/office/drawing/2014/main" id="{860705B9-A66F-4AA6-9234-FD4333A6BA35}"/>
              </a:ext>
            </a:extLst>
          </p:cNvPr>
          <p:cNvGraphicFramePr>
            <a:graphicFrameLocks noGrp="1"/>
          </p:cNvGraphicFramePr>
          <p:nvPr>
            <p:extLst>
              <p:ext uri="{D42A27DB-BD31-4B8C-83A1-F6EECF244321}">
                <p14:modId xmlns:p14="http://schemas.microsoft.com/office/powerpoint/2010/main" val="408010621"/>
              </p:ext>
            </p:extLst>
          </p:nvPr>
        </p:nvGraphicFramePr>
        <p:xfrm>
          <a:off x="5865449" y="683936"/>
          <a:ext cx="3177980" cy="5236239"/>
        </p:xfrm>
        <a:graphic>
          <a:graphicData uri="http://schemas.openxmlformats.org/drawingml/2006/table">
            <a:tbl>
              <a:tblPr>
                <a:tableStyleId>{5C22544A-7EE6-4342-B048-85BDC9FD1C3A}</a:tableStyleId>
              </a:tblPr>
              <a:tblGrid>
                <a:gridCol w="906337">
                  <a:extLst>
                    <a:ext uri="{9D8B030D-6E8A-4147-A177-3AD203B41FA5}">
                      <a16:colId xmlns:a16="http://schemas.microsoft.com/office/drawing/2014/main" val="1444838694"/>
                    </a:ext>
                  </a:extLst>
                </a:gridCol>
                <a:gridCol w="1009620">
                  <a:extLst>
                    <a:ext uri="{9D8B030D-6E8A-4147-A177-3AD203B41FA5}">
                      <a16:colId xmlns:a16="http://schemas.microsoft.com/office/drawing/2014/main" val="2818747368"/>
                    </a:ext>
                  </a:extLst>
                </a:gridCol>
                <a:gridCol w="1262023">
                  <a:extLst>
                    <a:ext uri="{9D8B030D-6E8A-4147-A177-3AD203B41FA5}">
                      <a16:colId xmlns:a16="http://schemas.microsoft.com/office/drawing/2014/main" val="1514311851"/>
                    </a:ext>
                  </a:extLst>
                </a:gridCol>
              </a:tblGrid>
              <a:tr h="180234">
                <a:tc gridSpan="3">
                  <a:txBody>
                    <a:bodyPr/>
                    <a:lstStyle/>
                    <a:p>
                      <a:pPr algn="ctr" fontAlgn="ctr"/>
                      <a:r>
                        <a:rPr lang="fr-BE" sz="1100" b="1" u="none" strike="noStrike" dirty="0">
                          <a:solidFill>
                            <a:srgbClr val="002060"/>
                          </a:solidFill>
                          <a:effectLst/>
                          <a:latin typeface="Arial" panose="020B0604020202020204" pitchFamily="34" charset="0"/>
                          <a:cs typeface="Arial" panose="020B0604020202020204" pitchFamily="34" charset="0"/>
                        </a:rPr>
                        <a:t>Critical </a:t>
                      </a:r>
                      <a:r>
                        <a:rPr lang="fr-BE" sz="1100" b="1" u="none" strike="noStrike" dirty="0" err="1">
                          <a:solidFill>
                            <a:srgbClr val="002060"/>
                          </a:solidFill>
                          <a:effectLst/>
                          <a:latin typeface="Arial" panose="020B0604020202020204" pitchFamily="34" charset="0"/>
                          <a:cs typeface="Arial" panose="020B0604020202020204" pitchFamily="34" charset="0"/>
                        </a:rPr>
                        <a:t>Minerals</a:t>
                      </a:r>
                      <a:r>
                        <a:rPr lang="fr-BE" sz="1100" b="1" u="none" strike="noStrike" dirty="0">
                          <a:solidFill>
                            <a:srgbClr val="002060"/>
                          </a:solidFill>
                          <a:effectLst/>
                          <a:latin typeface="Arial" panose="020B0604020202020204" pitchFamily="34" charset="0"/>
                          <a:cs typeface="Arial" panose="020B0604020202020204" pitchFamily="34" charset="0"/>
                        </a:rPr>
                        <a:t>, EU</a:t>
                      </a:r>
                      <a:endParaRPr lang="en-US" sz="1100" b="1"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1313942"/>
                  </a:ext>
                </a:extLst>
              </a:tr>
              <a:tr h="196029">
                <a:tc>
                  <a:txBody>
                    <a:bodyPr/>
                    <a:lstStyle/>
                    <a:p>
                      <a:pPr algn="ctr" fontAlgn="ctr"/>
                      <a:r>
                        <a:rPr lang="en-US" sz="1100" u="none" strike="noStrike" dirty="0">
                          <a:solidFill>
                            <a:srgbClr val="002060"/>
                          </a:solidFill>
                          <a:effectLst/>
                          <a:latin typeface="Arial" panose="020B0604020202020204" pitchFamily="34" charset="0"/>
                          <a:cs typeface="Arial" panose="020B0604020202020204" pitchFamily="34" charset="0"/>
                        </a:rPr>
                        <a:t>2011</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r" fontAlgn="b"/>
                      <a:r>
                        <a:rPr lang="en-US" sz="1200" u="none" strike="noStrike" dirty="0">
                          <a:solidFill>
                            <a:srgbClr val="002060"/>
                          </a:solidFill>
                          <a:effectLst/>
                          <a:latin typeface="Arial" panose="020B0604020202020204" pitchFamily="34" charset="0"/>
                          <a:cs typeface="Arial" panose="020B0604020202020204" pitchFamily="34" charset="0"/>
                        </a:rPr>
                        <a:t>2014</a:t>
                      </a:r>
                      <a:endParaRPr lang="en-US" sz="12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r" fontAlgn="b"/>
                      <a:r>
                        <a:rPr lang="en-US" sz="1200" u="none" strike="noStrike" dirty="0">
                          <a:solidFill>
                            <a:srgbClr val="002060"/>
                          </a:solidFill>
                          <a:effectLst/>
                          <a:latin typeface="Arial" panose="020B0604020202020204" pitchFamily="34" charset="0"/>
                          <a:cs typeface="Arial" panose="020B0604020202020204" pitchFamily="34" charset="0"/>
                        </a:rPr>
                        <a:t>2017</a:t>
                      </a:r>
                      <a:endParaRPr lang="en-US" sz="12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646821891"/>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As</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As</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a:solidFill>
                            <a:srgbClr val="002060"/>
                          </a:solidFill>
                          <a:effectLst/>
                          <a:latin typeface="Arial" panose="020B0604020202020204" pitchFamily="34" charset="0"/>
                          <a:cs typeface="Arial" panose="020B0604020202020204" pitchFamily="34" charset="0"/>
                        </a:rPr>
                        <a:t>As</a:t>
                      </a:r>
                      <a:endParaRPr lang="en-US" sz="1100" b="0" i="0" u="none" strike="noStrike">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944816888"/>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Be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Be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Ba</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142274023"/>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Co</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B</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6">
                        <a:lumMod val="40000"/>
                        <a:lumOff val="60000"/>
                      </a:schemeClr>
                    </a:solidFill>
                  </a:tcPr>
                </a:tc>
                <a:tc>
                  <a:txBody>
                    <a:bodyPr/>
                    <a:lstStyle/>
                    <a:p>
                      <a:pPr algn="ctr" fontAlgn="ctr"/>
                      <a:r>
                        <a:rPr lang="en-GB" sz="1100" u="none" strike="noStrike">
                          <a:solidFill>
                            <a:srgbClr val="002060"/>
                          </a:solidFill>
                          <a:effectLst/>
                          <a:latin typeface="Arial" panose="020B0604020202020204" pitchFamily="34" charset="0"/>
                          <a:cs typeface="Arial" panose="020B0604020202020204" pitchFamily="34" charset="0"/>
                        </a:rPr>
                        <a:t>Be</a:t>
                      </a:r>
                      <a:endParaRPr lang="en-US" sz="1100" b="0" i="0" u="none" strike="noStrike">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870006774"/>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CaF2</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Cr</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6">
                        <a:lumMod val="40000"/>
                        <a:lumOff val="60000"/>
                      </a:schemeClr>
                    </a:solid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Bi</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029392291"/>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Ga</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Co</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B</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54656137"/>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Ge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Coking coal</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6">
                        <a:lumMod val="40000"/>
                        <a:lumOff val="60000"/>
                      </a:schemeClr>
                    </a:solidFill>
                  </a:tcPr>
                </a:tc>
                <a:tc>
                  <a:txBody>
                    <a:bodyPr/>
                    <a:lstStyle/>
                    <a:p>
                      <a:pPr algn="ctr" fontAlgn="ctr"/>
                      <a:r>
                        <a:rPr lang="en-GB" sz="1100" u="none" strike="noStrike">
                          <a:solidFill>
                            <a:srgbClr val="002060"/>
                          </a:solidFill>
                          <a:effectLst/>
                          <a:latin typeface="Arial" panose="020B0604020202020204" pitchFamily="34" charset="0"/>
                          <a:cs typeface="Arial" panose="020B0604020202020204" pitchFamily="34" charset="0"/>
                        </a:rPr>
                        <a:t>Co</a:t>
                      </a:r>
                      <a:endParaRPr lang="en-US" sz="1100" b="0" i="0" u="none" strike="noStrike">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509297182"/>
                  </a:ext>
                </a:extLst>
              </a:tr>
              <a:tr h="180234">
                <a:tc>
                  <a:txBody>
                    <a:bodyPr/>
                    <a:lstStyle/>
                    <a:p>
                      <a:pPr algn="ctr" fontAlgn="ctr"/>
                      <a:r>
                        <a:rPr lang="it-IT" sz="1100" u="none" strike="noStrike" dirty="0">
                          <a:solidFill>
                            <a:srgbClr val="002060"/>
                          </a:solidFill>
                          <a:effectLst/>
                          <a:latin typeface="Arial" panose="020B0604020202020204" pitchFamily="34" charset="0"/>
                          <a:cs typeface="Arial" panose="020B0604020202020204" pitchFamily="34" charset="0"/>
                        </a:rPr>
                        <a:t>Gr*</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CaF2</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Coking coal</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07093706"/>
                  </a:ext>
                </a:extLst>
              </a:tr>
              <a:tr h="180234">
                <a:tc>
                  <a:txBody>
                    <a:bodyPr/>
                    <a:lstStyle/>
                    <a:p>
                      <a:pPr algn="ctr" fontAlgn="ctr"/>
                      <a:r>
                        <a:rPr lang="it-IT" sz="1100" u="none" strike="noStrike" dirty="0">
                          <a:solidFill>
                            <a:srgbClr val="002060"/>
                          </a:solidFill>
                          <a:effectLst/>
                          <a:latin typeface="Arial" panose="020B0604020202020204" pitchFamily="34" charset="0"/>
                          <a:cs typeface="Arial" panose="020B0604020202020204" pitchFamily="34" charset="0"/>
                        </a:rPr>
                        <a:t>In</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Ga</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CaF2</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574778575"/>
                  </a:ext>
                </a:extLst>
              </a:tr>
              <a:tr h="180234">
                <a:tc>
                  <a:txBody>
                    <a:bodyPr/>
                    <a:lstStyle/>
                    <a:p>
                      <a:pPr algn="ctr" fontAlgn="ctr"/>
                      <a:r>
                        <a:rPr lang="it-IT" sz="1100" u="none" strike="noStrike" dirty="0">
                          <a:solidFill>
                            <a:srgbClr val="002060"/>
                          </a:solidFill>
                          <a:effectLst/>
                          <a:latin typeface="Arial" panose="020B0604020202020204" pitchFamily="34" charset="0"/>
                          <a:cs typeface="Arial" panose="020B0604020202020204" pitchFamily="34" charset="0"/>
                        </a:rPr>
                        <a:t>Mg</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Ge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Ga</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245345561"/>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Nb</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In</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Ge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532648314"/>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PGE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Mg</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Hf</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185603908"/>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REE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Magnesite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6">
                        <a:lumMod val="40000"/>
                        <a:lumOff val="60000"/>
                      </a:schemeClr>
                    </a:solid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He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704576754"/>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Ta</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Gr</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In</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768435370"/>
                  </a:ext>
                </a:extLst>
              </a:tr>
              <a:tr h="180234">
                <a:tc>
                  <a:txBody>
                    <a:bodyPr/>
                    <a:lstStyle/>
                    <a:p>
                      <a:pPr algn="ctr" fontAlgn="ctr"/>
                      <a:r>
                        <a:rPr lang="fr-FR" sz="1100" u="none" strike="noStrike" dirty="0">
                          <a:solidFill>
                            <a:srgbClr val="002060"/>
                          </a:solidFill>
                          <a:effectLst/>
                          <a:latin typeface="Arial" panose="020B0604020202020204" pitchFamily="34" charset="0"/>
                          <a:cs typeface="Arial" panose="020B0604020202020204" pitchFamily="34" charset="0"/>
                        </a:rPr>
                        <a:t>W</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b"/>
                      <a:r>
                        <a:rPr lang="en-GB" sz="1100" u="none" strike="noStrike" dirty="0" err="1">
                          <a:solidFill>
                            <a:srgbClr val="002060"/>
                          </a:solidFill>
                          <a:effectLst/>
                          <a:latin typeface="Arial" panose="020B0604020202020204" pitchFamily="34" charset="0"/>
                          <a:cs typeface="Arial" panose="020B0604020202020204" pitchFamily="34" charset="0"/>
                        </a:rPr>
                        <a:t>Nb</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Mg</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965350052"/>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P</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6">
                        <a:lumMod val="40000"/>
                        <a:lumOff val="60000"/>
                      </a:schemeClr>
                    </a:solid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Gr*</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055279391"/>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PGE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Natural rubber</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13379610"/>
                  </a:ext>
                </a:extLst>
              </a:tr>
              <a:tr h="171446">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HREE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err="1">
                          <a:solidFill>
                            <a:srgbClr val="002060"/>
                          </a:solidFill>
                          <a:effectLst/>
                          <a:latin typeface="Arial" panose="020B0604020202020204" pitchFamily="34" charset="0"/>
                          <a:cs typeface="Arial" panose="020B0604020202020204" pitchFamily="34" charset="0"/>
                        </a:rPr>
                        <a:t>Nb</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667383655"/>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LREE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Phosphate rock</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49933409"/>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Si</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P</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52526681"/>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u="none" strike="noStrike" dirty="0">
                          <a:solidFill>
                            <a:srgbClr val="002060"/>
                          </a:solidFill>
                          <a:effectLst/>
                          <a:latin typeface="Arial" panose="020B0604020202020204" pitchFamily="34" charset="0"/>
                          <a:cs typeface="Arial" panose="020B0604020202020204" pitchFamily="34" charset="0"/>
                        </a:rPr>
                        <a:t>Ta</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Sc</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908227903"/>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u="none" strike="noStrike" dirty="0">
                          <a:solidFill>
                            <a:srgbClr val="002060"/>
                          </a:solidFill>
                          <a:effectLst/>
                          <a:latin typeface="Arial" panose="020B0604020202020204" pitchFamily="34" charset="0"/>
                          <a:cs typeface="Arial" panose="020B0604020202020204" pitchFamily="34" charset="0"/>
                        </a:rPr>
                        <a:t>W</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Si</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83839857"/>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hlinkClick r:id="" action="ppaction://hlinkfile">
                            <a:extLst>
                              <a:ext uri="{A12FA001-AC4F-418D-AE19-62706E023703}">
                                <ahyp:hlinkClr xmlns:ahyp="http://schemas.microsoft.com/office/drawing/2018/hyperlinkcolor" val="tx"/>
                              </a:ext>
                            </a:extLst>
                          </a:hlinkClick>
                        </a:rPr>
                        <a:t>Ta</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646596083"/>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hlinkClick r:id="" action="ppaction://hlinkfile">
                            <a:extLst>
                              <a:ext uri="{A12FA001-AC4F-418D-AE19-62706E023703}">
                                <ahyp:hlinkClr xmlns:ahyp="http://schemas.microsoft.com/office/drawing/2018/hyperlinkcolor" val="tx"/>
                              </a:ext>
                            </a:extLst>
                          </a:hlinkClick>
                        </a:rPr>
                        <a:t>W</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592022650"/>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V</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41215743"/>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PGE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189755672"/>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HREE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086835895"/>
                  </a:ext>
                </a:extLst>
              </a:tr>
              <a:tr h="180234">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u="none" strike="noStrike" dirty="0">
                          <a:solidFill>
                            <a:srgbClr val="002060"/>
                          </a:solidFill>
                          <a:effectLst/>
                          <a:latin typeface="Arial" panose="020B0604020202020204" pitchFamily="34" charset="0"/>
                          <a:cs typeface="Arial" panose="020B0604020202020204" pitchFamily="34" charset="0"/>
                        </a:rPr>
                        <a:t>LREE</a:t>
                      </a:r>
                      <a:endParaRPr lang="en-US" sz="1100" b="0" i="0" u="none" strike="noStrike" dirty="0">
                        <a:solidFill>
                          <a:srgbClr val="002060"/>
                        </a:solidFill>
                        <a:effectLst/>
                        <a:latin typeface="Arial" panose="020B0604020202020204" pitchFamily="34" charset="0"/>
                        <a:cs typeface="Arial" panose="020B0604020202020204" pitchFamily="34" charset="0"/>
                      </a:endParaRPr>
                    </a:p>
                  </a:txBody>
                  <a:tcPr marL="6252" marR="6252" marT="6252"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322330606"/>
                  </a:ext>
                </a:extLst>
              </a:tr>
            </a:tbl>
          </a:graphicData>
        </a:graphic>
      </p:graphicFrame>
      <p:pic>
        <p:nvPicPr>
          <p:cNvPr id="30" name="Picture 29" descr="A close up of text on a white background&#10;&#10;Description automatically generated">
            <a:extLst>
              <a:ext uri="{FF2B5EF4-FFF2-40B4-BE49-F238E27FC236}">
                <a16:creationId xmlns:a16="http://schemas.microsoft.com/office/drawing/2014/main" id="{0186DE6F-FAC5-4C81-AE03-B91F23CFC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069" y="3695656"/>
            <a:ext cx="6295430" cy="2926080"/>
          </a:xfrm>
          <a:prstGeom prst="rect">
            <a:avLst/>
          </a:prstGeom>
          <a:ln w="6350">
            <a:solidFill>
              <a:schemeClr val="bg1"/>
            </a:solidFill>
          </a:ln>
        </p:spPr>
      </p:pic>
      <p:sp>
        <p:nvSpPr>
          <p:cNvPr id="31" name="Rectangle 30">
            <a:extLst>
              <a:ext uri="{FF2B5EF4-FFF2-40B4-BE49-F238E27FC236}">
                <a16:creationId xmlns:a16="http://schemas.microsoft.com/office/drawing/2014/main" id="{7C89B818-9205-41CE-B9CE-4647D5DA46B7}"/>
              </a:ext>
            </a:extLst>
          </p:cNvPr>
          <p:cNvSpPr/>
          <p:nvPr/>
        </p:nvSpPr>
        <p:spPr>
          <a:xfrm>
            <a:off x="6569222" y="6029219"/>
            <a:ext cx="2649136" cy="707886"/>
          </a:xfrm>
          <a:prstGeom prst="rect">
            <a:avLst/>
          </a:prstGeom>
        </p:spPr>
        <p:txBody>
          <a:bodyPr wrap="square">
            <a:spAutoFit/>
          </a:bodyPr>
          <a:lstStyle/>
          <a:p>
            <a:pPr algn="r"/>
            <a:r>
              <a:rPr lang="en-US" sz="1000" i="1" dirty="0">
                <a:solidFill>
                  <a:srgbClr val="002060"/>
                </a:solidFill>
                <a:latin typeface="Arial" panose="020B0604020202020204" pitchFamily="34" charset="0"/>
                <a:cs typeface="Arial" panose="020B0604020202020204" pitchFamily="34" charset="0"/>
              </a:rPr>
              <a:t>On the review of the list of critical raw materials for the EU and the implementation of the Raw Materials Initiative, EC, European Union, 2011., 2012., 2017</a:t>
            </a:r>
          </a:p>
        </p:txBody>
      </p:sp>
      <p:sp>
        <p:nvSpPr>
          <p:cNvPr id="11" name="Rectangle 10">
            <a:extLst>
              <a:ext uri="{FF2B5EF4-FFF2-40B4-BE49-F238E27FC236}">
                <a16:creationId xmlns:a16="http://schemas.microsoft.com/office/drawing/2014/main" id="{309F6F04-A092-4070-8F37-64A2A2C836CA}"/>
              </a:ext>
            </a:extLst>
          </p:cNvPr>
          <p:cNvSpPr/>
          <p:nvPr/>
        </p:nvSpPr>
        <p:spPr>
          <a:xfrm>
            <a:off x="1294487" y="0"/>
            <a:ext cx="6289202" cy="646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Critical metals tendency</a:t>
            </a:r>
            <a:endParaRPr lang="mn-MN" sz="3600"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p:txBody>
      </p:sp>
      <p:sp>
        <p:nvSpPr>
          <p:cNvPr id="8" name="Rectangle 7">
            <a:extLst>
              <a:ext uri="{FF2B5EF4-FFF2-40B4-BE49-F238E27FC236}">
                <a16:creationId xmlns:a16="http://schemas.microsoft.com/office/drawing/2014/main" id="{F5D37EAA-5178-4B2E-AC21-4F3B615EB2B5}"/>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572998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344"/>
            <a:ext cx="9143999" cy="45140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lnSpc>
                <a:spcPts val="2800"/>
              </a:lnSpc>
              <a:spcBef>
                <a:spcPts val="0"/>
              </a:spcBef>
              <a:spcAft>
                <a:spcPts val="0"/>
              </a:spcAft>
              <a:defRPr/>
            </a:pPr>
            <a:r>
              <a:rPr lang="en-US" sz="28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PETROCHEMISTRY OF REE AND RELATED ROCK</a:t>
            </a:r>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t="13621" r="18766"/>
          <a:stretch/>
        </p:blipFill>
        <p:spPr bwMode="auto">
          <a:xfrm>
            <a:off x="-1" y="552310"/>
            <a:ext cx="4114800" cy="3200400"/>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cstate="print">
            <a:extLst>
              <a:ext uri="{28A0092B-C50C-407E-A947-70E740481C1C}">
                <a14:useLocalDpi xmlns:a14="http://schemas.microsoft.com/office/drawing/2010/main" val="0"/>
              </a:ext>
            </a:extLst>
          </a:blip>
          <a:srcRect t="13636"/>
          <a:stretch/>
        </p:blipFill>
        <p:spPr bwMode="auto">
          <a:xfrm>
            <a:off x="4114799" y="552310"/>
            <a:ext cx="5029200" cy="3200400"/>
          </a:xfrm>
          <a:prstGeom prst="rect">
            <a:avLst/>
          </a:prstGeom>
          <a:ln>
            <a:noFill/>
          </a:ln>
          <a:extLst>
            <a:ext uri="{53640926-AAD7-44D8-BBD7-CCE9431645EC}">
              <a14:shadowObscured xmlns:a14="http://schemas.microsoft.com/office/drawing/2010/main"/>
            </a:ext>
          </a:extLst>
        </p:spPr>
      </p:pic>
      <p:grpSp>
        <p:nvGrpSpPr>
          <p:cNvPr id="10" name="Group 9"/>
          <p:cNvGrpSpPr/>
          <p:nvPr/>
        </p:nvGrpSpPr>
        <p:grpSpPr>
          <a:xfrm>
            <a:off x="227566" y="759129"/>
            <a:ext cx="1418111" cy="695640"/>
            <a:chOff x="4714504" y="4661280"/>
            <a:chExt cx="1418111" cy="695640"/>
          </a:xfrm>
        </p:grpSpPr>
        <p:pic>
          <p:nvPicPr>
            <p:cNvPr id="8" name="Picture 7"/>
            <p:cNvPicPr/>
            <p:nvPr/>
          </p:nvPicPr>
          <p:blipFill rotWithShape="1">
            <a:blip r:embed="rId4" cstate="print">
              <a:extLst>
                <a:ext uri="{28A0092B-C50C-407E-A947-70E740481C1C}">
                  <a14:useLocalDpi xmlns:a14="http://schemas.microsoft.com/office/drawing/2010/main" val="0"/>
                </a:ext>
              </a:extLst>
            </a:blip>
            <a:srcRect l="81494" t="28403" b="52718"/>
            <a:stretch/>
          </p:blipFill>
          <p:spPr bwMode="auto">
            <a:xfrm>
              <a:off x="4714504" y="4680919"/>
              <a:ext cx="879244" cy="629392"/>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4801809" y="4680919"/>
              <a:ext cx="1236134" cy="62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9667" y="4661280"/>
              <a:ext cx="1402948" cy="695640"/>
            </a:xfrm>
            <a:prstGeom prst="rect">
              <a:avLst/>
            </a:prstGeom>
            <a:noFill/>
          </p:spPr>
          <p:txBody>
            <a:bodyPr wrap="none" rtlCol="0">
              <a:spAutoFit/>
            </a:bodyPr>
            <a:lstStyle/>
            <a:p>
              <a:pPr>
                <a:lnSpc>
                  <a:spcPts val="1200"/>
                </a:lnSpc>
              </a:pPr>
              <a:r>
                <a:rPr lang="en-US" sz="900" b="1" dirty="0" err="1">
                  <a:latin typeface="Arial" pitchFamily="34" charset="0"/>
                  <a:cs typeface="Arial" pitchFamily="34" charset="0"/>
                </a:rPr>
                <a:t>Khalzan</a:t>
              </a:r>
              <a:r>
                <a:rPr lang="en-US" sz="900" b="1" dirty="0">
                  <a:latin typeface="Arial" pitchFamily="34" charset="0"/>
                  <a:cs typeface="Arial" pitchFamily="34" charset="0"/>
                </a:rPr>
                <a:t> </a:t>
              </a:r>
              <a:r>
                <a:rPr lang="en-US" sz="900" b="1" dirty="0" err="1">
                  <a:latin typeface="Arial" pitchFamily="34" charset="0"/>
                  <a:cs typeface="Arial" pitchFamily="34" charset="0"/>
                </a:rPr>
                <a:t>Burgetei</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a:p>
              <a:pPr>
                <a:lnSpc>
                  <a:spcPts val="1200"/>
                </a:lnSpc>
              </a:pPr>
              <a:r>
                <a:rPr lang="en-US" sz="900" b="1" dirty="0" err="1">
                  <a:latin typeface="Arial" pitchFamily="34" charset="0"/>
                  <a:cs typeface="Arial" pitchFamily="34" charset="0"/>
                </a:rPr>
                <a:t>Mushgai</a:t>
              </a:r>
              <a:r>
                <a:rPr lang="en-US" sz="900" b="1" dirty="0">
                  <a:latin typeface="Arial" pitchFamily="34" charset="0"/>
                  <a:cs typeface="Arial" pitchFamily="34" charset="0"/>
                </a:rPr>
                <a:t> </a:t>
              </a:r>
              <a:r>
                <a:rPr lang="en-US" sz="900" b="1" dirty="0" err="1">
                  <a:latin typeface="Arial" pitchFamily="34" charset="0"/>
                  <a:cs typeface="Arial" pitchFamily="34" charset="0"/>
                </a:rPr>
                <a:t>khudag</a:t>
              </a:r>
              <a:r>
                <a:rPr lang="en-US" sz="900" b="1" dirty="0">
                  <a:latin typeface="Arial" pitchFamily="34" charset="0"/>
                  <a:cs typeface="Arial" pitchFamily="34" charset="0"/>
                </a:rPr>
                <a:t> /Car/</a:t>
              </a:r>
            </a:p>
            <a:p>
              <a:pPr>
                <a:lnSpc>
                  <a:spcPts val="1200"/>
                </a:lnSpc>
              </a:pPr>
              <a:r>
                <a:rPr lang="en-US" sz="900" b="1" dirty="0" err="1">
                  <a:latin typeface="Arial" pitchFamily="34" charset="0"/>
                  <a:cs typeface="Arial" pitchFamily="34" charset="0"/>
                </a:rPr>
                <a:t>Luugiin</a:t>
              </a:r>
              <a:r>
                <a:rPr lang="en-US" sz="900" b="1" dirty="0">
                  <a:latin typeface="Arial" pitchFamily="34" charset="0"/>
                  <a:cs typeface="Arial" pitchFamily="34" charset="0"/>
                </a:rPr>
                <a:t> </a:t>
              </a:r>
              <a:r>
                <a:rPr lang="en-US" sz="900" b="1" dirty="0" err="1">
                  <a:latin typeface="Arial" pitchFamily="34" charset="0"/>
                  <a:cs typeface="Arial" pitchFamily="34" charset="0"/>
                </a:rPr>
                <a:t>gol</a:t>
              </a:r>
              <a:r>
                <a:rPr lang="en-US" sz="900" b="1" dirty="0">
                  <a:latin typeface="Arial" pitchFamily="34" charset="0"/>
                  <a:cs typeface="Arial" pitchFamily="34" charset="0"/>
                </a:rPr>
                <a:t> /Car/</a:t>
              </a:r>
            </a:p>
            <a:p>
              <a:pPr>
                <a:lnSpc>
                  <a:spcPts val="1200"/>
                </a:lnSpc>
              </a:pPr>
              <a:r>
                <a:rPr lang="en-US" sz="900" b="1" dirty="0">
                  <a:latin typeface="Arial" pitchFamily="34" charset="0"/>
                  <a:cs typeface="Arial" pitchFamily="34" charset="0"/>
                </a:rPr>
                <a:t>Khan </a:t>
              </a:r>
              <a:r>
                <a:rPr lang="en-US" sz="900" b="1" dirty="0" err="1">
                  <a:latin typeface="Arial" pitchFamily="34" charset="0"/>
                  <a:cs typeface="Arial" pitchFamily="34" charset="0"/>
                </a:rPr>
                <a:t>Bogd</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p:txBody>
        </p:sp>
      </p:grpSp>
      <p:grpSp>
        <p:nvGrpSpPr>
          <p:cNvPr id="17" name="Group 16"/>
          <p:cNvGrpSpPr/>
          <p:nvPr/>
        </p:nvGrpSpPr>
        <p:grpSpPr>
          <a:xfrm>
            <a:off x="4351932" y="3752710"/>
            <a:ext cx="4792067" cy="3108960"/>
            <a:chOff x="1710989" y="3749635"/>
            <a:chExt cx="4792067" cy="3108960"/>
          </a:xfrm>
        </p:grpSpPr>
        <p:pic>
          <p:nvPicPr>
            <p:cNvPr id="11" name="Picture 10"/>
            <p:cNvPicPr/>
            <p:nvPr/>
          </p:nvPicPr>
          <p:blipFill rotWithShape="1">
            <a:blip r:embed="rId5" cstate="print">
              <a:extLst>
                <a:ext uri="{28A0092B-C50C-407E-A947-70E740481C1C}">
                  <a14:useLocalDpi xmlns:a14="http://schemas.microsoft.com/office/drawing/2010/main" val="0"/>
                </a:ext>
              </a:extLst>
            </a:blip>
            <a:srcRect r="5488" b="2479"/>
            <a:stretch/>
          </p:blipFill>
          <p:spPr bwMode="auto">
            <a:xfrm>
              <a:off x="1710989" y="3749635"/>
              <a:ext cx="4663440" cy="3108960"/>
            </a:xfrm>
            <a:prstGeom prst="rect">
              <a:avLst/>
            </a:prstGeom>
            <a:ln>
              <a:noFill/>
            </a:ln>
            <a:extLst>
              <a:ext uri="{53640926-AAD7-44D8-BBD7-CCE9431645EC}">
                <a14:shadowObscured xmlns:a14="http://schemas.microsoft.com/office/drawing/2010/main"/>
              </a:ext>
            </a:extLst>
          </p:spPr>
        </p:pic>
        <p:sp>
          <p:nvSpPr>
            <p:cNvPr id="16" name="TextBox 15"/>
            <p:cNvSpPr txBox="1"/>
            <p:nvPr/>
          </p:nvSpPr>
          <p:spPr>
            <a:xfrm>
              <a:off x="5100108" y="4291296"/>
              <a:ext cx="1402948" cy="839910"/>
            </a:xfrm>
            <a:prstGeom prst="rect">
              <a:avLst/>
            </a:prstGeom>
            <a:solidFill>
              <a:schemeClr val="bg1"/>
            </a:solidFill>
          </p:spPr>
          <p:txBody>
            <a:bodyPr wrap="none" rtlCol="0">
              <a:spAutoFit/>
            </a:bodyPr>
            <a:lstStyle/>
            <a:p>
              <a:pPr>
                <a:lnSpc>
                  <a:spcPts val="1500"/>
                </a:lnSpc>
              </a:pPr>
              <a:r>
                <a:rPr lang="en-US" sz="900" b="1" dirty="0" err="1">
                  <a:latin typeface="Arial" pitchFamily="34" charset="0"/>
                  <a:cs typeface="Arial" pitchFamily="34" charset="0"/>
                </a:rPr>
                <a:t>Khalzan</a:t>
              </a:r>
              <a:r>
                <a:rPr lang="en-US" sz="900" b="1" dirty="0">
                  <a:latin typeface="Arial" pitchFamily="34" charset="0"/>
                  <a:cs typeface="Arial" pitchFamily="34" charset="0"/>
                </a:rPr>
                <a:t> </a:t>
              </a:r>
              <a:r>
                <a:rPr lang="en-US" sz="900" b="1" dirty="0" err="1">
                  <a:latin typeface="Arial" pitchFamily="34" charset="0"/>
                  <a:cs typeface="Arial" pitchFamily="34" charset="0"/>
                </a:rPr>
                <a:t>Burgetei</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a:p>
              <a:pPr>
                <a:lnSpc>
                  <a:spcPts val="1500"/>
                </a:lnSpc>
              </a:pPr>
              <a:r>
                <a:rPr lang="en-US" sz="900" b="1" dirty="0" err="1">
                  <a:latin typeface="Arial" pitchFamily="34" charset="0"/>
                  <a:cs typeface="Arial" pitchFamily="34" charset="0"/>
                </a:rPr>
                <a:t>Mushgai</a:t>
              </a:r>
              <a:r>
                <a:rPr lang="en-US" sz="900" b="1" dirty="0">
                  <a:latin typeface="Arial" pitchFamily="34" charset="0"/>
                  <a:cs typeface="Arial" pitchFamily="34" charset="0"/>
                </a:rPr>
                <a:t> </a:t>
              </a:r>
              <a:r>
                <a:rPr lang="en-US" sz="900" b="1" dirty="0" err="1">
                  <a:latin typeface="Arial" pitchFamily="34" charset="0"/>
                  <a:cs typeface="Arial" pitchFamily="34" charset="0"/>
                </a:rPr>
                <a:t>khudag</a:t>
              </a:r>
              <a:r>
                <a:rPr lang="en-US" sz="900" b="1" dirty="0">
                  <a:latin typeface="Arial" pitchFamily="34" charset="0"/>
                  <a:cs typeface="Arial" pitchFamily="34" charset="0"/>
                </a:rPr>
                <a:t> /Car/</a:t>
              </a:r>
            </a:p>
            <a:p>
              <a:pPr>
                <a:lnSpc>
                  <a:spcPts val="1500"/>
                </a:lnSpc>
              </a:pPr>
              <a:r>
                <a:rPr lang="en-US" sz="900" b="1" dirty="0" err="1">
                  <a:latin typeface="Arial" pitchFamily="34" charset="0"/>
                  <a:cs typeface="Arial" pitchFamily="34" charset="0"/>
                </a:rPr>
                <a:t>Luugiin</a:t>
              </a:r>
              <a:r>
                <a:rPr lang="en-US" sz="900" b="1" dirty="0">
                  <a:latin typeface="Arial" pitchFamily="34" charset="0"/>
                  <a:cs typeface="Arial" pitchFamily="34" charset="0"/>
                </a:rPr>
                <a:t> </a:t>
              </a:r>
              <a:r>
                <a:rPr lang="en-US" sz="900" b="1" dirty="0" err="1">
                  <a:latin typeface="Arial" pitchFamily="34" charset="0"/>
                  <a:cs typeface="Arial" pitchFamily="34" charset="0"/>
                </a:rPr>
                <a:t>gol</a:t>
              </a:r>
              <a:r>
                <a:rPr lang="en-US" sz="900" b="1" dirty="0">
                  <a:latin typeface="Arial" pitchFamily="34" charset="0"/>
                  <a:cs typeface="Arial" pitchFamily="34" charset="0"/>
                </a:rPr>
                <a:t> /Car/</a:t>
              </a:r>
            </a:p>
            <a:p>
              <a:pPr>
                <a:lnSpc>
                  <a:spcPts val="1500"/>
                </a:lnSpc>
              </a:pPr>
              <a:r>
                <a:rPr lang="en-US" sz="900" b="1" dirty="0">
                  <a:latin typeface="Arial" pitchFamily="34" charset="0"/>
                  <a:cs typeface="Arial" pitchFamily="34" charset="0"/>
                </a:rPr>
                <a:t>Khan </a:t>
              </a:r>
              <a:r>
                <a:rPr lang="en-US" sz="900" b="1" dirty="0" err="1">
                  <a:latin typeface="Arial" pitchFamily="34" charset="0"/>
                  <a:cs typeface="Arial" pitchFamily="34" charset="0"/>
                </a:rPr>
                <a:t>Bogd</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p:txBody>
        </p:sp>
      </p:grpSp>
      <p:sp>
        <p:nvSpPr>
          <p:cNvPr id="19" name="Down Arrow Callout 18"/>
          <p:cNvSpPr/>
          <p:nvPr/>
        </p:nvSpPr>
        <p:spPr>
          <a:xfrm>
            <a:off x="242729" y="3815075"/>
            <a:ext cx="3872070" cy="522407"/>
          </a:xfrm>
          <a:prstGeom prst="downArrowCallout">
            <a:avLst/>
          </a:prstGeom>
          <a:solidFill>
            <a:srgbClr val="E7E6E6">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7738" y="3752914"/>
            <a:ext cx="4037061" cy="42005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lnSpc>
                <a:spcPts val="2800"/>
              </a:lnSpc>
              <a:spcBef>
                <a:spcPts val="0"/>
              </a:spcBef>
              <a:spcAft>
                <a:spcPts val="0"/>
              </a:spcAft>
              <a:defRPr/>
            </a:pPr>
            <a:r>
              <a:rPr lang="en-US" sz="16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ALKALINE METASOMATITE REE </a:t>
            </a:r>
          </a:p>
        </p:txBody>
      </p:sp>
      <p:sp>
        <p:nvSpPr>
          <p:cNvPr id="20" name="TextBox 19"/>
          <p:cNvSpPr txBox="1"/>
          <p:nvPr/>
        </p:nvSpPr>
        <p:spPr>
          <a:xfrm>
            <a:off x="160233" y="4219186"/>
            <a:ext cx="4037061" cy="42005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lnSpc>
                <a:spcPts val="2800"/>
              </a:lnSpc>
              <a:spcBef>
                <a:spcPts val="0"/>
              </a:spcBef>
              <a:spcAft>
                <a:spcPts val="0"/>
              </a:spcAft>
              <a:defRPr/>
            </a:pPr>
            <a:r>
              <a:rPr lang="en-US" sz="16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ALKALINE GRANITE</a:t>
            </a:r>
          </a:p>
        </p:txBody>
      </p:sp>
      <p:sp>
        <p:nvSpPr>
          <p:cNvPr id="22" name="Down Arrow Callout 21"/>
          <p:cNvSpPr/>
          <p:nvPr/>
        </p:nvSpPr>
        <p:spPr>
          <a:xfrm>
            <a:off x="227566" y="4651263"/>
            <a:ext cx="3872070" cy="522407"/>
          </a:xfrm>
          <a:prstGeom prst="downArrowCallout">
            <a:avLst/>
          </a:prstGeom>
          <a:solidFill>
            <a:srgbClr val="E7E6E6">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0233" y="4632043"/>
            <a:ext cx="4037061" cy="42005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lnSpc>
                <a:spcPts val="2800"/>
              </a:lnSpc>
              <a:spcBef>
                <a:spcPts val="0"/>
              </a:spcBef>
              <a:spcAft>
                <a:spcPts val="0"/>
              </a:spcAft>
              <a:defRPr/>
            </a:pPr>
            <a:r>
              <a:rPr lang="en-US" sz="16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CARBONATITE RELATED REE </a:t>
            </a:r>
          </a:p>
        </p:txBody>
      </p:sp>
      <p:sp>
        <p:nvSpPr>
          <p:cNvPr id="23" name="TextBox 22"/>
          <p:cNvSpPr txBox="1"/>
          <p:nvPr/>
        </p:nvSpPr>
        <p:spPr>
          <a:xfrm>
            <a:off x="227566" y="5087945"/>
            <a:ext cx="4037061" cy="42005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lnSpc>
                <a:spcPts val="2800"/>
              </a:lnSpc>
              <a:spcBef>
                <a:spcPts val="0"/>
              </a:spcBef>
              <a:spcAft>
                <a:spcPts val="0"/>
              </a:spcAft>
              <a:defRPr/>
            </a:pPr>
            <a:r>
              <a:rPr lang="en-US" sz="16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SYENITE AND NEPHELINE</a:t>
            </a:r>
          </a:p>
        </p:txBody>
      </p:sp>
      <p:sp>
        <p:nvSpPr>
          <p:cNvPr id="24" name="Down Arrow Callout 23"/>
          <p:cNvSpPr/>
          <p:nvPr/>
        </p:nvSpPr>
        <p:spPr>
          <a:xfrm>
            <a:off x="227566" y="5514122"/>
            <a:ext cx="3872070" cy="522407"/>
          </a:xfrm>
          <a:prstGeom prst="downArrowCallout">
            <a:avLst/>
          </a:prstGeom>
          <a:solidFill>
            <a:srgbClr val="E7E6E6">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60233" y="5494902"/>
            <a:ext cx="4037061" cy="42005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lnSpc>
                <a:spcPts val="2800"/>
              </a:lnSpc>
              <a:spcBef>
                <a:spcPts val="0"/>
              </a:spcBef>
              <a:spcAft>
                <a:spcPts val="0"/>
              </a:spcAft>
              <a:defRPr/>
            </a:pPr>
            <a:r>
              <a:rPr lang="en-US" sz="16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CARBONATITE RELATED REE </a:t>
            </a:r>
          </a:p>
        </p:txBody>
      </p:sp>
      <p:sp>
        <p:nvSpPr>
          <p:cNvPr id="26" name="TextBox 25"/>
          <p:cNvSpPr txBox="1"/>
          <p:nvPr/>
        </p:nvSpPr>
        <p:spPr>
          <a:xfrm>
            <a:off x="227565" y="5998429"/>
            <a:ext cx="4037061" cy="42005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lnSpc>
                <a:spcPts val="2800"/>
              </a:lnSpc>
              <a:spcBef>
                <a:spcPts val="0"/>
              </a:spcBef>
              <a:spcAft>
                <a:spcPts val="0"/>
              </a:spcAft>
              <a:defRPr/>
            </a:pPr>
            <a:r>
              <a:rPr lang="en-US" sz="16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POTASSIUM RICH</a:t>
            </a:r>
          </a:p>
        </p:txBody>
      </p:sp>
      <p:sp>
        <p:nvSpPr>
          <p:cNvPr id="27" name="Rectangle 26">
            <a:extLst>
              <a:ext uri="{FF2B5EF4-FFF2-40B4-BE49-F238E27FC236}">
                <a16:creationId xmlns:a16="http://schemas.microsoft.com/office/drawing/2014/main" id="{E20F5802-E374-4431-80A6-C240A9B5B00D}"/>
              </a:ext>
            </a:extLst>
          </p:cNvPr>
          <p:cNvSpPr/>
          <p:nvPr/>
        </p:nvSpPr>
        <p:spPr>
          <a:xfrm>
            <a:off x="11948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851120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t="21717" r="21063"/>
          <a:stretch/>
        </p:blipFill>
        <p:spPr bwMode="auto">
          <a:xfrm>
            <a:off x="346317" y="210864"/>
            <a:ext cx="4114800" cy="3200400"/>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cstate="print">
            <a:extLst>
              <a:ext uri="{28A0092B-C50C-407E-A947-70E740481C1C}">
                <a14:useLocalDpi xmlns:a14="http://schemas.microsoft.com/office/drawing/2010/main" val="0"/>
              </a:ext>
            </a:extLst>
          </a:blip>
          <a:srcRect t="22198" r="21240"/>
          <a:stretch/>
        </p:blipFill>
        <p:spPr bwMode="auto">
          <a:xfrm>
            <a:off x="4627371" y="3357775"/>
            <a:ext cx="4114800" cy="3200400"/>
          </a:xfrm>
          <a:prstGeom prst="rect">
            <a:avLst/>
          </a:prstGeom>
          <a:ln>
            <a:noFill/>
          </a:ln>
          <a:extLst>
            <a:ext uri="{53640926-AAD7-44D8-BBD7-CCE9431645EC}">
              <a14:shadowObscured xmlns:a14="http://schemas.microsoft.com/office/drawing/2010/main"/>
            </a:ext>
          </a:extLst>
        </p:spPr>
      </p:pic>
      <p:grpSp>
        <p:nvGrpSpPr>
          <p:cNvPr id="4" name="Group 3"/>
          <p:cNvGrpSpPr/>
          <p:nvPr/>
        </p:nvGrpSpPr>
        <p:grpSpPr>
          <a:xfrm>
            <a:off x="4674901" y="595528"/>
            <a:ext cx="4019740" cy="2207039"/>
            <a:chOff x="4977130" y="166804"/>
            <a:chExt cx="4019740" cy="2207039"/>
          </a:xfrm>
        </p:grpSpPr>
        <p:sp>
          <p:nvSpPr>
            <p:cNvPr id="5" name="Left Arrow Callout 4"/>
            <p:cNvSpPr/>
            <p:nvPr/>
          </p:nvSpPr>
          <p:spPr>
            <a:xfrm>
              <a:off x="4977130" y="166804"/>
              <a:ext cx="4008990" cy="2207039"/>
            </a:xfrm>
            <a:prstGeom prst="leftArrowCallout">
              <a:avLst>
                <a:gd name="adj1" fmla="val 23435"/>
                <a:gd name="adj2" fmla="val 23435"/>
                <a:gd name="adj3" fmla="val 6213"/>
                <a:gd name="adj4" fmla="val 93548"/>
              </a:avLst>
            </a:prstGeom>
            <a:solidFill>
              <a:srgbClr val="F2F2F2">
                <a:alpha val="4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59645" y="304641"/>
              <a:ext cx="3737225" cy="1938992"/>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defRPr/>
              </a:pP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Relative to increasing </a:t>
              </a:r>
              <a:r>
                <a:rPr lang="en-US" sz="2000"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Zirconum</a:t>
              </a: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content alkaline related REE show good positive correlation, but </a:t>
              </a:r>
              <a:r>
                <a:rPr lang="en-US" sz="2000"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carbonatite</a:t>
              </a: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related REE has negative trend</a:t>
              </a:r>
            </a:p>
          </p:txBody>
        </p:sp>
      </p:grpSp>
      <p:grpSp>
        <p:nvGrpSpPr>
          <p:cNvPr id="7" name="Group 6"/>
          <p:cNvGrpSpPr/>
          <p:nvPr/>
        </p:nvGrpSpPr>
        <p:grpSpPr>
          <a:xfrm>
            <a:off x="308800" y="4287062"/>
            <a:ext cx="4008990" cy="1496221"/>
            <a:chOff x="308800" y="4002054"/>
            <a:chExt cx="4008990" cy="1496221"/>
          </a:xfrm>
        </p:grpSpPr>
        <p:sp>
          <p:nvSpPr>
            <p:cNvPr id="8" name="Left Arrow Callout 7"/>
            <p:cNvSpPr/>
            <p:nvPr/>
          </p:nvSpPr>
          <p:spPr>
            <a:xfrm rot="10800000">
              <a:off x="308800" y="4002054"/>
              <a:ext cx="4008990" cy="1496221"/>
            </a:xfrm>
            <a:prstGeom prst="leftArrowCallout">
              <a:avLst>
                <a:gd name="adj1" fmla="val 23435"/>
                <a:gd name="adj2" fmla="val 23435"/>
                <a:gd name="adj3" fmla="val 6213"/>
                <a:gd name="adj4" fmla="val 93548"/>
              </a:avLst>
            </a:prstGeom>
            <a:solidFill>
              <a:srgbClr val="F2F2F2">
                <a:alpha val="4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3495" y="4081684"/>
              <a:ext cx="3593354" cy="132343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Relative to increasing Yttrium content all types of REE mineralization show good positive correlation </a:t>
              </a:r>
            </a:p>
          </p:txBody>
        </p:sp>
      </p:grpSp>
      <p:grpSp>
        <p:nvGrpSpPr>
          <p:cNvPr id="10" name="Group 9"/>
          <p:cNvGrpSpPr/>
          <p:nvPr/>
        </p:nvGrpSpPr>
        <p:grpSpPr>
          <a:xfrm>
            <a:off x="7071113" y="5506714"/>
            <a:ext cx="1418111" cy="695640"/>
            <a:chOff x="4714504" y="4661280"/>
            <a:chExt cx="1418111" cy="695640"/>
          </a:xfrm>
        </p:grpSpPr>
        <p:pic>
          <p:nvPicPr>
            <p:cNvPr id="11" name="Picture 10"/>
            <p:cNvPicPr/>
            <p:nvPr/>
          </p:nvPicPr>
          <p:blipFill rotWithShape="1">
            <a:blip r:embed="rId4" cstate="print">
              <a:extLst>
                <a:ext uri="{28A0092B-C50C-407E-A947-70E740481C1C}">
                  <a14:useLocalDpi xmlns:a14="http://schemas.microsoft.com/office/drawing/2010/main" val="0"/>
                </a:ext>
              </a:extLst>
            </a:blip>
            <a:srcRect l="81494" t="28403" b="52718"/>
            <a:stretch/>
          </p:blipFill>
          <p:spPr bwMode="auto">
            <a:xfrm>
              <a:off x="4714504" y="4680919"/>
              <a:ext cx="879244" cy="629392"/>
            </a:xfrm>
            <a:prstGeom prst="rect">
              <a:avLst/>
            </a:prstGeom>
            <a:ln>
              <a:noFill/>
            </a:ln>
            <a:extLst>
              <a:ext uri="{53640926-AAD7-44D8-BBD7-CCE9431645EC}">
                <a14:shadowObscured xmlns:a14="http://schemas.microsoft.com/office/drawing/2010/main"/>
              </a:ext>
            </a:extLst>
          </p:spPr>
        </p:pic>
        <p:sp>
          <p:nvSpPr>
            <p:cNvPr id="12" name="Rectangle 11"/>
            <p:cNvSpPr/>
            <p:nvPr/>
          </p:nvSpPr>
          <p:spPr>
            <a:xfrm>
              <a:off x="4801809" y="4680919"/>
              <a:ext cx="1236134" cy="62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729667" y="4661280"/>
              <a:ext cx="1402948" cy="695640"/>
            </a:xfrm>
            <a:prstGeom prst="rect">
              <a:avLst/>
            </a:prstGeom>
            <a:noFill/>
          </p:spPr>
          <p:txBody>
            <a:bodyPr wrap="none" rtlCol="0">
              <a:spAutoFit/>
            </a:bodyPr>
            <a:lstStyle/>
            <a:p>
              <a:pPr>
                <a:lnSpc>
                  <a:spcPts val="1200"/>
                </a:lnSpc>
              </a:pPr>
              <a:r>
                <a:rPr lang="en-US" sz="900" b="1" dirty="0" err="1">
                  <a:latin typeface="Arial" pitchFamily="34" charset="0"/>
                  <a:cs typeface="Arial" pitchFamily="34" charset="0"/>
                </a:rPr>
                <a:t>Khalzan</a:t>
              </a:r>
              <a:r>
                <a:rPr lang="en-US" sz="900" b="1" dirty="0">
                  <a:latin typeface="Arial" pitchFamily="34" charset="0"/>
                  <a:cs typeface="Arial" pitchFamily="34" charset="0"/>
                </a:rPr>
                <a:t> </a:t>
              </a:r>
              <a:r>
                <a:rPr lang="en-US" sz="900" b="1" dirty="0" err="1">
                  <a:latin typeface="Arial" pitchFamily="34" charset="0"/>
                  <a:cs typeface="Arial" pitchFamily="34" charset="0"/>
                </a:rPr>
                <a:t>Burgetei</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a:p>
              <a:pPr>
                <a:lnSpc>
                  <a:spcPts val="1200"/>
                </a:lnSpc>
              </a:pPr>
              <a:r>
                <a:rPr lang="en-US" sz="900" b="1" dirty="0" err="1">
                  <a:latin typeface="Arial" pitchFamily="34" charset="0"/>
                  <a:cs typeface="Arial" pitchFamily="34" charset="0"/>
                </a:rPr>
                <a:t>Mushgai</a:t>
              </a:r>
              <a:r>
                <a:rPr lang="en-US" sz="900" b="1" dirty="0">
                  <a:latin typeface="Arial" pitchFamily="34" charset="0"/>
                  <a:cs typeface="Arial" pitchFamily="34" charset="0"/>
                </a:rPr>
                <a:t> </a:t>
              </a:r>
              <a:r>
                <a:rPr lang="en-US" sz="900" b="1" dirty="0" err="1">
                  <a:latin typeface="Arial" pitchFamily="34" charset="0"/>
                  <a:cs typeface="Arial" pitchFamily="34" charset="0"/>
                </a:rPr>
                <a:t>khudag</a:t>
              </a:r>
              <a:r>
                <a:rPr lang="en-US" sz="900" b="1" dirty="0">
                  <a:latin typeface="Arial" pitchFamily="34" charset="0"/>
                  <a:cs typeface="Arial" pitchFamily="34" charset="0"/>
                </a:rPr>
                <a:t> /Car/</a:t>
              </a:r>
            </a:p>
            <a:p>
              <a:pPr>
                <a:lnSpc>
                  <a:spcPts val="1200"/>
                </a:lnSpc>
              </a:pPr>
              <a:r>
                <a:rPr lang="en-US" sz="900" b="1" dirty="0" err="1">
                  <a:latin typeface="Arial" pitchFamily="34" charset="0"/>
                  <a:cs typeface="Arial" pitchFamily="34" charset="0"/>
                </a:rPr>
                <a:t>Luugiin</a:t>
              </a:r>
              <a:r>
                <a:rPr lang="en-US" sz="900" b="1" dirty="0">
                  <a:latin typeface="Arial" pitchFamily="34" charset="0"/>
                  <a:cs typeface="Arial" pitchFamily="34" charset="0"/>
                </a:rPr>
                <a:t> </a:t>
              </a:r>
              <a:r>
                <a:rPr lang="en-US" sz="900" b="1" dirty="0" err="1">
                  <a:latin typeface="Arial" pitchFamily="34" charset="0"/>
                  <a:cs typeface="Arial" pitchFamily="34" charset="0"/>
                </a:rPr>
                <a:t>gol</a:t>
              </a:r>
              <a:r>
                <a:rPr lang="en-US" sz="900" b="1" dirty="0">
                  <a:latin typeface="Arial" pitchFamily="34" charset="0"/>
                  <a:cs typeface="Arial" pitchFamily="34" charset="0"/>
                </a:rPr>
                <a:t> /Car/</a:t>
              </a:r>
            </a:p>
            <a:p>
              <a:pPr>
                <a:lnSpc>
                  <a:spcPts val="1200"/>
                </a:lnSpc>
              </a:pPr>
              <a:r>
                <a:rPr lang="en-US" sz="900" b="1" dirty="0">
                  <a:latin typeface="Arial" pitchFamily="34" charset="0"/>
                  <a:cs typeface="Arial" pitchFamily="34" charset="0"/>
                </a:rPr>
                <a:t>Khan </a:t>
              </a:r>
              <a:r>
                <a:rPr lang="en-US" sz="900" b="1" dirty="0" err="1">
                  <a:latin typeface="Arial" pitchFamily="34" charset="0"/>
                  <a:cs typeface="Arial" pitchFamily="34" charset="0"/>
                </a:rPr>
                <a:t>Bogd</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p:txBody>
        </p:sp>
      </p:grpSp>
      <p:grpSp>
        <p:nvGrpSpPr>
          <p:cNvPr id="14" name="Group 13"/>
          <p:cNvGrpSpPr/>
          <p:nvPr/>
        </p:nvGrpSpPr>
        <p:grpSpPr>
          <a:xfrm>
            <a:off x="2899679" y="2273177"/>
            <a:ext cx="1418111" cy="695640"/>
            <a:chOff x="4714504" y="4661280"/>
            <a:chExt cx="1418111" cy="695640"/>
          </a:xfrm>
        </p:grpSpPr>
        <p:pic>
          <p:nvPicPr>
            <p:cNvPr id="15" name="Picture 14"/>
            <p:cNvPicPr/>
            <p:nvPr/>
          </p:nvPicPr>
          <p:blipFill rotWithShape="1">
            <a:blip r:embed="rId4" cstate="print">
              <a:extLst>
                <a:ext uri="{28A0092B-C50C-407E-A947-70E740481C1C}">
                  <a14:useLocalDpi xmlns:a14="http://schemas.microsoft.com/office/drawing/2010/main" val="0"/>
                </a:ext>
              </a:extLst>
            </a:blip>
            <a:srcRect l="81494" t="28403" b="52718"/>
            <a:stretch/>
          </p:blipFill>
          <p:spPr bwMode="auto">
            <a:xfrm>
              <a:off x="4714504" y="4680919"/>
              <a:ext cx="879244" cy="629392"/>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4801809" y="4680919"/>
              <a:ext cx="1236134" cy="62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729667" y="4661280"/>
              <a:ext cx="1402948" cy="695640"/>
            </a:xfrm>
            <a:prstGeom prst="rect">
              <a:avLst/>
            </a:prstGeom>
            <a:noFill/>
          </p:spPr>
          <p:txBody>
            <a:bodyPr wrap="none" rtlCol="0">
              <a:spAutoFit/>
            </a:bodyPr>
            <a:lstStyle/>
            <a:p>
              <a:pPr>
                <a:lnSpc>
                  <a:spcPts val="1200"/>
                </a:lnSpc>
              </a:pPr>
              <a:r>
                <a:rPr lang="en-US" sz="900" b="1" dirty="0" err="1">
                  <a:latin typeface="Arial" pitchFamily="34" charset="0"/>
                  <a:cs typeface="Arial" pitchFamily="34" charset="0"/>
                </a:rPr>
                <a:t>Khalzan</a:t>
              </a:r>
              <a:r>
                <a:rPr lang="en-US" sz="900" b="1" dirty="0">
                  <a:latin typeface="Arial" pitchFamily="34" charset="0"/>
                  <a:cs typeface="Arial" pitchFamily="34" charset="0"/>
                </a:rPr>
                <a:t> </a:t>
              </a:r>
              <a:r>
                <a:rPr lang="en-US" sz="900" b="1" dirty="0" err="1">
                  <a:latin typeface="Arial" pitchFamily="34" charset="0"/>
                  <a:cs typeface="Arial" pitchFamily="34" charset="0"/>
                </a:rPr>
                <a:t>Burgetei</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a:p>
              <a:pPr>
                <a:lnSpc>
                  <a:spcPts val="1200"/>
                </a:lnSpc>
              </a:pPr>
              <a:r>
                <a:rPr lang="en-US" sz="900" b="1" dirty="0" err="1">
                  <a:latin typeface="Arial" pitchFamily="34" charset="0"/>
                  <a:cs typeface="Arial" pitchFamily="34" charset="0"/>
                </a:rPr>
                <a:t>Mushgai</a:t>
              </a:r>
              <a:r>
                <a:rPr lang="en-US" sz="900" b="1" dirty="0">
                  <a:latin typeface="Arial" pitchFamily="34" charset="0"/>
                  <a:cs typeface="Arial" pitchFamily="34" charset="0"/>
                </a:rPr>
                <a:t> </a:t>
              </a:r>
              <a:r>
                <a:rPr lang="en-US" sz="900" b="1" dirty="0" err="1">
                  <a:latin typeface="Arial" pitchFamily="34" charset="0"/>
                  <a:cs typeface="Arial" pitchFamily="34" charset="0"/>
                </a:rPr>
                <a:t>khudag</a:t>
              </a:r>
              <a:r>
                <a:rPr lang="en-US" sz="900" b="1" dirty="0">
                  <a:latin typeface="Arial" pitchFamily="34" charset="0"/>
                  <a:cs typeface="Arial" pitchFamily="34" charset="0"/>
                </a:rPr>
                <a:t> /Car/</a:t>
              </a:r>
            </a:p>
            <a:p>
              <a:pPr>
                <a:lnSpc>
                  <a:spcPts val="1200"/>
                </a:lnSpc>
              </a:pPr>
              <a:r>
                <a:rPr lang="en-US" sz="900" b="1" dirty="0" err="1">
                  <a:latin typeface="Arial" pitchFamily="34" charset="0"/>
                  <a:cs typeface="Arial" pitchFamily="34" charset="0"/>
                </a:rPr>
                <a:t>Luugiin</a:t>
              </a:r>
              <a:r>
                <a:rPr lang="en-US" sz="900" b="1" dirty="0">
                  <a:latin typeface="Arial" pitchFamily="34" charset="0"/>
                  <a:cs typeface="Arial" pitchFamily="34" charset="0"/>
                </a:rPr>
                <a:t> </a:t>
              </a:r>
              <a:r>
                <a:rPr lang="en-US" sz="900" b="1" dirty="0" err="1">
                  <a:latin typeface="Arial" pitchFamily="34" charset="0"/>
                  <a:cs typeface="Arial" pitchFamily="34" charset="0"/>
                </a:rPr>
                <a:t>gol</a:t>
              </a:r>
              <a:r>
                <a:rPr lang="en-US" sz="900" b="1" dirty="0">
                  <a:latin typeface="Arial" pitchFamily="34" charset="0"/>
                  <a:cs typeface="Arial" pitchFamily="34" charset="0"/>
                </a:rPr>
                <a:t> /Car/</a:t>
              </a:r>
            </a:p>
            <a:p>
              <a:pPr>
                <a:lnSpc>
                  <a:spcPts val="1200"/>
                </a:lnSpc>
              </a:pPr>
              <a:r>
                <a:rPr lang="en-US" sz="900" b="1" dirty="0">
                  <a:latin typeface="Arial" pitchFamily="34" charset="0"/>
                  <a:cs typeface="Arial" pitchFamily="34" charset="0"/>
                </a:rPr>
                <a:t>Khan </a:t>
              </a:r>
              <a:r>
                <a:rPr lang="en-US" sz="900" b="1" dirty="0" err="1">
                  <a:latin typeface="Arial" pitchFamily="34" charset="0"/>
                  <a:cs typeface="Arial" pitchFamily="34" charset="0"/>
                </a:rPr>
                <a:t>Bogd</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p:txBody>
        </p:sp>
      </p:grpSp>
      <p:sp>
        <p:nvSpPr>
          <p:cNvPr id="18" name="Rectangle 17">
            <a:extLst>
              <a:ext uri="{FF2B5EF4-FFF2-40B4-BE49-F238E27FC236}">
                <a16:creationId xmlns:a16="http://schemas.microsoft.com/office/drawing/2014/main" id="{B5F48ECF-BB8B-45CD-A604-5C3FCA13601D}"/>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2885109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19265" y="0"/>
            <a:ext cx="5580380" cy="3272155"/>
          </a:xfrm>
          <a:prstGeom prst="rect">
            <a:avLst/>
          </a:prstGeom>
        </p:spPr>
      </p:pic>
      <p:pic>
        <p:nvPicPr>
          <p:cNvPr id="4" name="Picture 3"/>
          <p:cNvPicPr/>
          <p:nvPr/>
        </p:nvPicPr>
        <p:blipFill rotWithShape="1">
          <a:blip r:embed="rId3" cstate="print">
            <a:extLst>
              <a:ext uri="{28A0092B-C50C-407E-A947-70E740481C1C}">
                <a14:useLocalDpi xmlns:a14="http://schemas.microsoft.com/office/drawing/2010/main" val="0"/>
              </a:ext>
            </a:extLst>
          </a:blip>
          <a:srcRect l="512" t="17905" r="831" b="7464"/>
          <a:stretch/>
        </p:blipFill>
        <p:spPr bwMode="auto">
          <a:xfrm>
            <a:off x="3704188" y="3200400"/>
            <a:ext cx="5394960" cy="3657600"/>
          </a:xfrm>
          <a:prstGeom prst="rect">
            <a:avLst/>
          </a:prstGeom>
          <a:ln>
            <a:noFill/>
          </a:ln>
          <a:extLst>
            <a:ext uri="{53640926-AAD7-44D8-BBD7-CCE9431645EC}">
              <a14:shadowObscured xmlns:a14="http://schemas.microsoft.com/office/drawing/2010/main"/>
            </a:ext>
          </a:extLst>
        </p:spPr>
      </p:pic>
      <p:grpSp>
        <p:nvGrpSpPr>
          <p:cNvPr id="5" name="Group 4"/>
          <p:cNvGrpSpPr/>
          <p:nvPr/>
        </p:nvGrpSpPr>
        <p:grpSpPr>
          <a:xfrm>
            <a:off x="5723395" y="385578"/>
            <a:ext cx="3266225" cy="2191360"/>
            <a:chOff x="5552515" y="170617"/>
            <a:chExt cx="3444355" cy="2191360"/>
          </a:xfrm>
        </p:grpSpPr>
        <p:sp>
          <p:nvSpPr>
            <p:cNvPr id="6" name="Left Arrow Callout 5"/>
            <p:cNvSpPr/>
            <p:nvPr/>
          </p:nvSpPr>
          <p:spPr>
            <a:xfrm>
              <a:off x="5552515" y="170617"/>
              <a:ext cx="3444355" cy="2191360"/>
            </a:xfrm>
            <a:prstGeom prst="leftArrowCallout">
              <a:avLst>
                <a:gd name="adj1" fmla="val 23435"/>
                <a:gd name="adj2" fmla="val 23435"/>
                <a:gd name="adj3" fmla="val 6213"/>
                <a:gd name="adj4" fmla="val 93548"/>
              </a:avLst>
            </a:prstGeom>
            <a:solidFill>
              <a:srgbClr val="F2F2F2">
                <a:alpha val="4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09286" y="304641"/>
              <a:ext cx="2949832" cy="1938992"/>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defRPr/>
              </a:pP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types of rocks, which has spatial and genetic relation, are all A-type /An-</a:t>
              </a:r>
              <a:r>
                <a:rPr lang="en-US" sz="2000"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Orogenic</a:t>
              </a: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magma source</a:t>
              </a:r>
            </a:p>
          </p:txBody>
        </p:sp>
      </p:grpSp>
      <p:grpSp>
        <p:nvGrpSpPr>
          <p:cNvPr id="8" name="Group 7"/>
          <p:cNvGrpSpPr/>
          <p:nvPr/>
        </p:nvGrpSpPr>
        <p:grpSpPr>
          <a:xfrm>
            <a:off x="277087" y="3879836"/>
            <a:ext cx="3427101" cy="2319773"/>
            <a:chOff x="277087" y="3594828"/>
            <a:chExt cx="3427101" cy="2319773"/>
          </a:xfrm>
        </p:grpSpPr>
        <p:sp>
          <p:nvSpPr>
            <p:cNvPr id="9" name="Left Arrow Callout 8"/>
            <p:cNvSpPr/>
            <p:nvPr/>
          </p:nvSpPr>
          <p:spPr>
            <a:xfrm rot="10800000">
              <a:off x="277088" y="3594828"/>
              <a:ext cx="3427100" cy="2319773"/>
            </a:xfrm>
            <a:prstGeom prst="leftArrowCallout">
              <a:avLst>
                <a:gd name="adj1" fmla="val 23435"/>
                <a:gd name="adj2" fmla="val 23435"/>
                <a:gd name="adj3" fmla="val 6213"/>
                <a:gd name="adj4" fmla="val 93548"/>
              </a:avLst>
            </a:prstGeom>
            <a:solidFill>
              <a:srgbClr val="F2F2F2">
                <a:alpha val="4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7087" y="3603277"/>
              <a:ext cx="2941126" cy="224676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is not clear difference between A1 </a:t>
              </a:r>
              <a:r>
                <a:rPr lang="en-US" sz="1600"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/oceanic island basalt/ </a:t>
              </a: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A2 </a:t>
              </a:r>
              <a:r>
                <a:rPr lang="en-US" sz="1600"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 collisional or post </a:t>
              </a:r>
              <a:r>
                <a:rPr lang="en-US" sz="1600"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orogenic</a:t>
              </a:r>
              <a:r>
                <a:rPr lang="en-US" sz="1600"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6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types. </a:t>
              </a:r>
              <a:r>
                <a:rPr lang="en-US" sz="2000"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Khalzan</a:t>
              </a: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Burgetei</a:t>
              </a: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 A1 but Khan </a:t>
              </a:r>
              <a:r>
                <a:rPr lang="en-US" sz="2000"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Bogd</a:t>
              </a:r>
              <a:r>
                <a:rPr lang="en-US" sz="20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 A2. </a:t>
              </a:r>
              <a:endParaRPr lang="en-US" sz="2000"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11" name="Group 10"/>
          <p:cNvGrpSpPr/>
          <p:nvPr/>
        </p:nvGrpSpPr>
        <p:grpSpPr>
          <a:xfrm>
            <a:off x="4039207" y="2229118"/>
            <a:ext cx="1418111" cy="695640"/>
            <a:chOff x="4714504" y="4661280"/>
            <a:chExt cx="1418111" cy="695640"/>
          </a:xfrm>
        </p:grpSpPr>
        <p:pic>
          <p:nvPicPr>
            <p:cNvPr id="12" name="Picture 11"/>
            <p:cNvPicPr/>
            <p:nvPr/>
          </p:nvPicPr>
          <p:blipFill rotWithShape="1">
            <a:blip r:embed="rId4" cstate="print">
              <a:extLst>
                <a:ext uri="{28A0092B-C50C-407E-A947-70E740481C1C}">
                  <a14:useLocalDpi xmlns:a14="http://schemas.microsoft.com/office/drawing/2010/main" val="0"/>
                </a:ext>
              </a:extLst>
            </a:blip>
            <a:srcRect l="81494" t="28403" b="52718"/>
            <a:stretch/>
          </p:blipFill>
          <p:spPr bwMode="auto">
            <a:xfrm>
              <a:off x="4714504" y="4680919"/>
              <a:ext cx="879244" cy="629392"/>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4801809" y="4680919"/>
              <a:ext cx="1236134" cy="62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29667" y="4661280"/>
              <a:ext cx="1402948" cy="695640"/>
            </a:xfrm>
            <a:prstGeom prst="rect">
              <a:avLst/>
            </a:prstGeom>
            <a:noFill/>
          </p:spPr>
          <p:txBody>
            <a:bodyPr wrap="none" rtlCol="0">
              <a:spAutoFit/>
            </a:bodyPr>
            <a:lstStyle/>
            <a:p>
              <a:pPr>
                <a:lnSpc>
                  <a:spcPts val="1200"/>
                </a:lnSpc>
              </a:pPr>
              <a:r>
                <a:rPr lang="en-US" sz="900" b="1" dirty="0" err="1">
                  <a:latin typeface="Arial" pitchFamily="34" charset="0"/>
                  <a:cs typeface="Arial" pitchFamily="34" charset="0"/>
                </a:rPr>
                <a:t>Khalzan</a:t>
              </a:r>
              <a:r>
                <a:rPr lang="en-US" sz="900" b="1" dirty="0">
                  <a:latin typeface="Arial" pitchFamily="34" charset="0"/>
                  <a:cs typeface="Arial" pitchFamily="34" charset="0"/>
                </a:rPr>
                <a:t> </a:t>
              </a:r>
              <a:r>
                <a:rPr lang="en-US" sz="900" b="1" dirty="0" err="1">
                  <a:latin typeface="Arial" pitchFamily="34" charset="0"/>
                  <a:cs typeface="Arial" pitchFamily="34" charset="0"/>
                </a:rPr>
                <a:t>Burgetei</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a:p>
              <a:pPr>
                <a:lnSpc>
                  <a:spcPts val="1200"/>
                </a:lnSpc>
              </a:pPr>
              <a:r>
                <a:rPr lang="en-US" sz="900" b="1" dirty="0" err="1">
                  <a:latin typeface="Arial" pitchFamily="34" charset="0"/>
                  <a:cs typeface="Arial" pitchFamily="34" charset="0"/>
                </a:rPr>
                <a:t>Mushgai</a:t>
              </a:r>
              <a:r>
                <a:rPr lang="en-US" sz="900" b="1" dirty="0">
                  <a:latin typeface="Arial" pitchFamily="34" charset="0"/>
                  <a:cs typeface="Arial" pitchFamily="34" charset="0"/>
                </a:rPr>
                <a:t> </a:t>
              </a:r>
              <a:r>
                <a:rPr lang="en-US" sz="900" b="1" dirty="0" err="1">
                  <a:latin typeface="Arial" pitchFamily="34" charset="0"/>
                  <a:cs typeface="Arial" pitchFamily="34" charset="0"/>
                </a:rPr>
                <a:t>khudag</a:t>
              </a:r>
              <a:r>
                <a:rPr lang="en-US" sz="900" b="1" dirty="0">
                  <a:latin typeface="Arial" pitchFamily="34" charset="0"/>
                  <a:cs typeface="Arial" pitchFamily="34" charset="0"/>
                </a:rPr>
                <a:t> /Car/</a:t>
              </a:r>
            </a:p>
            <a:p>
              <a:pPr>
                <a:lnSpc>
                  <a:spcPts val="1200"/>
                </a:lnSpc>
              </a:pPr>
              <a:r>
                <a:rPr lang="en-US" sz="900" b="1" dirty="0" err="1">
                  <a:latin typeface="Arial" pitchFamily="34" charset="0"/>
                  <a:cs typeface="Arial" pitchFamily="34" charset="0"/>
                </a:rPr>
                <a:t>Luugiin</a:t>
              </a:r>
              <a:r>
                <a:rPr lang="en-US" sz="900" b="1" dirty="0">
                  <a:latin typeface="Arial" pitchFamily="34" charset="0"/>
                  <a:cs typeface="Arial" pitchFamily="34" charset="0"/>
                </a:rPr>
                <a:t> </a:t>
              </a:r>
              <a:r>
                <a:rPr lang="en-US" sz="900" b="1" dirty="0" err="1">
                  <a:latin typeface="Arial" pitchFamily="34" charset="0"/>
                  <a:cs typeface="Arial" pitchFamily="34" charset="0"/>
                </a:rPr>
                <a:t>gol</a:t>
              </a:r>
              <a:r>
                <a:rPr lang="en-US" sz="900" b="1" dirty="0">
                  <a:latin typeface="Arial" pitchFamily="34" charset="0"/>
                  <a:cs typeface="Arial" pitchFamily="34" charset="0"/>
                </a:rPr>
                <a:t> /Car/</a:t>
              </a:r>
            </a:p>
            <a:p>
              <a:pPr>
                <a:lnSpc>
                  <a:spcPts val="1200"/>
                </a:lnSpc>
              </a:pPr>
              <a:r>
                <a:rPr lang="en-US" sz="900" b="1" dirty="0">
                  <a:latin typeface="Arial" pitchFamily="34" charset="0"/>
                  <a:cs typeface="Arial" pitchFamily="34" charset="0"/>
                </a:rPr>
                <a:t>Khan </a:t>
              </a:r>
              <a:r>
                <a:rPr lang="en-US" sz="900" b="1" dirty="0" err="1">
                  <a:latin typeface="Arial" pitchFamily="34" charset="0"/>
                  <a:cs typeface="Arial" pitchFamily="34" charset="0"/>
                </a:rPr>
                <a:t>Bogd</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p:txBody>
        </p:sp>
      </p:grpSp>
      <p:grpSp>
        <p:nvGrpSpPr>
          <p:cNvPr id="15" name="Group 14"/>
          <p:cNvGrpSpPr/>
          <p:nvPr/>
        </p:nvGrpSpPr>
        <p:grpSpPr>
          <a:xfrm>
            <a:off x="7737759" y="5550579"/>
            <a:ext cx="1418111" cy="695640"/>
            <a:chOff x="4714504" y="4661280"/>
            <a:chExt cx="1418111" cy="695640"/>
          </a:xfrm>
        </p:grpSpPr>
        <p:pic>
          <p:nvPicPr>
            <p:cNvPr id="16" name="Picture 15"/>
            <p:cNvPicPr/>
            <p:nvPr/>
          </p:nvPicPr>
          <p:blipFill rotWithShape="1">
            <a:blip r:embed="rId4" cstate="print">
              <a:extLst>
                <a:ext uri="{28A0092B-C50C-407E-A947-70E740481C1C}">
                  <a14:useLocalDpi xmlns:a14="http://schemas.microsoft.com/office/drawing/2010/main" val="0"/>
                </a:ext>
              </a:extLst>
            </a:blip>
            <a:srcRect l="81494" t="28403" b="52718"/>
            <a:stretch/>
          </p:blipFill>
          <p:spPr bwMode="auto">
            <a:xfrm>
              <a:off x="4714504" y="4680919"/>
              <a:ext cx="879244" cy="629392"/>
            </a:xfrm>
            <a:prstGeom prst="rect">
              <a:avLst/>
            </a:prstGeom>
            <a:ln>
              <a:noFill/>
            </a:ln>
            <a:extLst>
              <a:ext uri="{53640926-AAD7-44D8-BBD7-CCE9431645EC}">
                <a14:shadowObscured xmlns:a14="http://schemas.microsoft.com/office/drawing/2010/main"/>
              </a:ext>
            </a:extLst>
          </p:spPr>
        </p:pic>
        <p:sp>
          <p:nvSpPr>
            <p:cNvPr id="17" name="Rectangle 16"/>
            <p:cNvSpPr/>
            <p:nvPr/>
          </p:nvSpPr>
          <p:spPr>
            <a:xfrm>
              <a:off x="4801809" y="4680919"/>
              <a:ext cx="1236134" cy="62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29667" y="4661280"/>
              <a:ext cx="1402948" cy="695640"/>
            </a:xfrm>
            <a:prstGeom prst="rect">
              <a:avLst/>
            </a:prstGeom>
            <a:noFill/>
          </p:spPr>
          <p:txBody>
            <a:bodyPr wrap="none" rtlCol="0">
              <a:spAutoFit/>
            </a:bodyPr>
            <a:lstStyle/>
            <a:p>
              <a:pPr>
                <a:lnSpc>
                  <a:spcPts val="1200"/>
                </a:lnSpc>
              </a:pPr>
              <a:r>
                <a:rPr lang="en-US" sz="900" b="1" dirty="0" err="1">
                  <a:latin typeface="Arial" pitchFamily="34" charset="0"/>
                  <a:cs typeface="Arial" pitchFamily="34" charset="0"/>
                </a:rPr>
                <a:t>Khalzan</a:t>
              </a:r>
              <a:r>
                <a:rPr lang="en-US" sz="900" b="1" dirty="0">
                  <a:latin typeface="Arial" pitchFamily="34" charset="0"/>
                  <a:cs typeface="Arial" pitchFamily="34" charset="0"/>
                </a:rPr>
                <a:t> </a:t>
              </a:r>
              <a:r>
                <a:rPr lang="en-US" sz="900" b="1" dirty="0" err="1">
                  <a:latin typeface="Arial" pitchFamily="34" charset="0"/>
                  <a:cs typeface="Arial" pitchFamily="34" charset="0"/>
                </a:rPr>
                <a:t>Burgetei</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a:p>
              <a:pPr>
                <a:lnSpc>
                  <a:spcPts val="1200"/>
                </a:lnSpc>
              </a:pPr>
              <a:r>
                <a:rPr lang="en-US" sz="900" b="1" dirty="0" err="1">
                  <a:latin typeface="Arial" pitchFamily="34" charset="0"/>
                  <a:cs typeface="Arial" pitchFamily="34" charset="0"/>
                </a:rPr>
                <a:t>Mushgai</a:t>
              </a:r>
              <a:r>
                <a:rPr lang="en-US" sz="900" b="1" dirty="0">
                  <a:latin typeface="Arial" pitchFamily="34" charset="0"/>
                  <a:cs typeface="Arial" pitchFamily="34" charset="0"/>
                </a:rPr>
                <a:t> </a:t>
              </a:r>
              <a:r>
                <a:rPr lang="en-US" sz="900" b="1" dirty="0" err="1">
                  <a:latin typeface="Arial" pitchFamily="34" charset="0"/>
                  <a:cs typeface="Arial" pitchFamily="34" charset="0"/>
                </a:rPr>
                <a:t>khudag</a:t>
              </a:r>
              <a:r>
                <a:rPr lang="en-US" sz="900" b="1" dirty="0">
                  <a:latin typeface="Arial" pitchFamily="34" charset="0"/>
                  <a:cs typeface="Arial" pitchFamily="34" charset="0"/>
                </a:rPr>
                <a:t> /Car/</a:t>
              </a:r>
            </a:p>
            <a:p>
              <a:pPr>
                <a:lnSpc>
                  <a:spcPts val="1200"/>
                </a:lnSpc>
              </a:pPr>
              <a:r>
                <a:rPr lang="en-US" sz="900" b="1" dirty="0" err="1">
                  <a:latin typeface="Arial" pitchFamily="34" charset="0"/>
                  <a:cs typeface="Arial" pitchFamily="34" charset="0"/>
                </a:rPr>
                <a:t>Luugiin</a:t>
              </a:r>
              <a:r>
                <a:rPr lang="en-US" sz="900" b="1" dirty="0">
                  <a:latin typeface="Arial" pitchFamily="34" charset="0"/>
                  <a:cs typeface="Arial" pitchFamily="34" charset="0"/>
                </a:rPr>
                <a:t> </a:t>
              </a:r>
              <a:r>
                <a:rPr lang="en-US" sz="900" b="1" dirty="0" err="1">
                  <a:latin typeface="Arial" pitchFamily="34" charset="0"/>
                  <a:cs typeface="Arial" pitchFamily="34" charset="0"/>
                </a:rPr>
                <a:t>gol</a:t>
              </a:r>
              <a:r>
                <a:rPr lang="en-US" sz="900" b="1" dirty="0">
                  <a:latin typeface="Arial" pitchFamily="34" charset="0"/>
                  <a:cs typeface="Arial" pitchFamily="34" charset="0"/>
                </a:rPr>
                <a:t> /Car/</a:t>
              </a:r>
            </a:p>
            <a:p>
              <a:pPr>
                <a:lnSpc>
                  <a:spcPts val="1200"/>
                </a:lnSpc>
              </a:pPr>
              <a:r>
                <a:rPr lang="en-US" sz="900" b="1" dirty="0">
                  <a:latin typeface="Arial" pitchFamily="34" charset="0"/>
                  <a:cs typeface="Arial" pitchFamily="34" charset="0"/>
                </a:rPr>
                <a:t>Khan </a:t>
              </a:r>
              <a:r>
                <a:rPr lang="en-US" sz="900" b="1" dirty="0" err="1">
                  <a:latin typeface="Arial" pitchFamily="34" charset="0"/>
                  <a:cs typeface="Arial" pitchFamily="34" charset="0"/>
                </a:rPr>
                <a:t>Bogd</a:t>
              </a:r>
              <a:r>
                <a:rPr lang="en-US" sz="900" b="1" dirty="0">
                  <a:latin typeface="Arial" pitchFamily="34" charset="0"/>
                  <a:cs typeface="Arial" pitchFamily="34" charset="0"/>
                </a:rPr>
                <a:t> /</a:t>
              </a:r>
              <a:r>
                <a:rPr lang="en-US" sz="900" b="1" dirty="0" err="1">
                  <a:latin typeface="Arial" pitchFamily="34" charset="0"/>
                  <a:cs typeface="Arial" pitchFamily="34" charset="0"/>
                </a:rPr>
                <a:t>Alk</a:t>
              </a:r>
              <a:r>
                <a:rPr lang="en-US" sz="900" b="1" dirty="0">
                  <a:latin typeface="Arial" pitchFamily="34" charset="0"/>
                  <a:cs typeface="Arial" pitchFamily="34" charset="0"/>
                </a:rPr>
                <a:t>/</a:t>
              </a:r>
            </a:p>
          </p:txBody>
        </p:sp>
      </p:grpSp>
      <p:sp>
        <p:nvSpPr>
          <p:cNvPr id="19" name="Rectangle 18"/>
          <p:cNvSpPr/>
          <p:nvPr/>
        </p:nvSpPr>
        <p:spPr>
          <a:xfrm>
            <a:off x="5724951" y="2693483"/>
            <a:ext cx="1374030" cy="307777"/>
          </a:xfrm>
          <a:prstGeom prst="rect">
            <a:avLst/>
          </a:prstGeom>
        </p:spPr>
        <p:txBody>
          <a:bodyPr wrap="none">
            <a:spAutoFit/>
          </a:bodyPr>
          <a:lstStyle/>
          <a:p>
            <a:r>
              <a:rPr lang="en-US" sz="1400" b="1" i="1" dirty="0">
                <a:latin typeface="Arial" pitchFamily="34" charset="0"/>
                <a:cs typeface="Arial" pitchFamily="34" charset="0"/>
              </a:rPr>
              <a:t>(</a:t>
            </a:r>
            <a:r>
              <a:rPr lang="en-US" sz="1400" b="1" i="1" dirty="0" err="1">
                <a:latin typeface="Arial" pitchFamily="34" charset="0"/>
                <a:cs typeface="Arial" pitchFamily="34" charset="0"/>
              </a:rPr>
              <a:t>Walen</a:t>
            </a:r>
            <a:r>
              <a:rPr lang="en-US" sz="1400" b="1" i="1" dirty="0">
                <a:latin typeface="Arial" pitchFamily="34" charset="0"/>
                <a:cs typeface="Arial" pitchFamily="34" charset="0"/>
              </a:rPr>
              <a:t>, 1987) </a:t>
            </a:r>
            <a:endParaRPr lang="en-US" sz="1400" b="1" dirty="0">
              <a:latin typeface="Arial" pitchFamily="34" charset="0"/>
              <a:cs typeface="Arial" pitchFamily="34" charset="0"/>
            </a:endParaRPr>
          </a:p>
        </p:txBody>
      </p:sp>
      <p:sp>
        <p:nvSpPr>
          <p:cNvPr id="20" name="Rectangle 19"/>
          <p:cNvSpPr/>
          <p:nvPr/>
        </p:nvSpPr>
        <p:spPr>
          <a:xfrm>
            <a:off x="7098981" y="6592675"/>
            <a:ext cx="1033360" cy="276999"/>
          </a:xfrm>
          <a:prstGeom prst="rect">
            <a:avLst/>
          </a:prstGeom>
        </p:spPr>
        <p:txBody>
          <a:bodyPr wrap="none">
            <a:spAutoFit/>
          </a:bodyPr>
          <a:lstStyle/>
          <a:p>
            <a:r>
              <a:rPr lang="en-US" sz="1200" b="1" i="1" dirty="0">
                <a:latin typeface="Arial" pitchFamily="34" charset="0"/>
                <a:cs typeface="Arial" pitchFamily="34" charset="0"/>
              </a:rPr>
              <a:t>(</a:t>
            </a:r>
            <a:r>
              <a:rPr lang="mn-MN" sz="1200" b="1" i="1" dirty="0">
                <a:latin typeface="Arial" pitchFamily="34" charset="0"/>
                <a:cs typeface="Arial" pitchFamily="34" charset="0"/>
              </a:rPr>
              <a:t>Eby</a:t>
            </a:r>
            <a:r>
              <a:rPr lang="en-US" sz="1200" b="1" i="1" dirty="0">
                <a:latin typeface="Arial" pitchFamily="34" charset="0"/>
                <a:cs typeface="Arial" pitchFamily="34" charset="0"/>
              </a:rPr>
              <a:t>, 1992) </a:t>
            </a:r>
            <a:endParaRPr lang="en-US" sz="1200" b="1" dirty="0">
              <a:latin typeface="Arial" pitchFamily="34" charset="0"/>
              <a:cs typeface="Arial" pitchFamily="34" charset="0"/>
            </a:endParaRPr>
          </a:p>
        </p:txBody>
      </p:sp>
      <p:sp>
        <p:nvSpPr>
          <p:cNvPr id="21" name="Rectangle 20">
            <a:extLst>
              <a:ext uri="{FF2B5EF4-FFF2-40B4-BE49-F238E27FC236}">
                <a16:creationId xmlns:a16="http://schemas.microsoft.com/office/drawing/2014/main" id="{A81DADF6-7F30-446B-AC29-3E1D423F1384}"/>
              </a:ext>
            </a:extLst>
          </p:cNvPr>
          <p:cNvSpPr/>
          <p:nvPr/>
        </p:nvSpPr>
        <p:spPr>
          <a:xfrm>
            <a:off x="-28343" y="6598885"/>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2453178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
          <p:cNvGrpSpPr>
            <a:grpSpLocks/>
          </p:cNvGrpSpPr>
          <p:nvPr/>
        </p:nvGrpSpPr>
        <p:grpSpPr bwMode="auto">
          <a:xfrm>
            <a:off x="4876800" y="639029"/>
            <a:ext cx="3962400" cy="2438400"/>
            <a:chOff x="129639" y="1212273"/>
            <a:chExt cx="3962400" cy="2438400"/>
          </a:xfrm>
        </p:grpSpPr>
        <p:pic>
          <p:nvPicPr>
            <p:cNvPr id="50189" name="Picture 2" descr="D:\JRGLN_DATA\TENDER_REE\REE_PROJECT_Real\Ajil_Guitsetgel\2013_Guitsetgel\Field\TARGET\Target_07.jpg"/>
            <p:cNvPicPr>
              <a:picLocks noChangeAspect="1" noChangeArrowheads="1"/>
            </p:cNvPicPr>
            <p:nvPr/>
          </p:nvPicPr>
          <p:blipFill>
            <a:blip r:embed="rId2">
              <a:extLst>
                <a:ext uri="{28A0092B-C50C-407E-A947-70E740481C1C}">
                  <a14:useLocalDpi xmlns:a14="http://schemas.microsoft.com/office/drawing/2010/main" val="0"/>
                </a:ext>
              </a:extLst>
            </a:blip>
            <a:srcRect l="10001" t="14610" r="5000" b="7465"/>
            <a:stretch>
              <a:fillRect/>
            </a:stretch>
          </p:blipFill>
          <p:spPr bwMode="auto">
            <a:xfrm>
              <a:off x="129639" y="1212273"/>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9639" y="1212274"/>
              <a:ext cx="3962400" cy="323165"/>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lnSpc>
                  <a:spcPts val="1800"/>
                </a:lnSpc>
                <a:spcBef>
                  <a:spcPts val="0"/>
                </a:spcBef>
                <a:spcAft>
                  <a:spcPts val="0"/>
                </a:spcAft>
                <a:defRPr/>
              </a:pPr>
              <a:r>
                <a:rPr lang="mn-MN" sz="1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Баянхонгор, Шинэжинст, Бөглөө толгой</a:t>
              </a:r>
              <a:endParaRPr lang="en-US" sz="1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p:txBody>
        </p:sp>
      </p:grpSp>
      <p:sp>
        <p:nvSpPr>
          <p:cNvPr id="8" name="Oval 7"/>
          <p:cNvSpPr/>
          <p:nvPr/>
        </p:nvSpPr>
        <p:spPr>
          <a:xfrm>
            <a:off x="1066800" y="3386965"/>
            <a:ext cx="304800" cy="304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0180" name="Group 3"/>
          <p:cNvGrpSpPr>
            <a:grpSpLocks/>
          </p:cNvGrpSpPr>
          <p:nvPr/>
        </p:nvGrpSpPr>
        <p:grpSpPr bwMode="auto">
          <a:xfrm>
            <a:off x="80900" y="4041968"/>
            <a:ext cx="3886200" cy="2562225"/>
            <a:chOff x="64820" y="3709475"/>
            <a:chExt cx="3886200" cy="2562100"/>
          </a:xfrm>
        </p:grpSpPr>
        <p:pic>
          <p:nvPicPr>
            <p:cNvPr id="50187" name="Picture 4" descr="D:\JRGLN_DATA\TENDER_REE\REE_PROJECT_Real\Ajil_Guitsetgel\2013_Guitsetgel\Field\Nemelt_zurag\22-4a.jpg"/>
            <p:cNvPicPr>
              <a:picLocks noChangeAspect="1" noChangeArrowheads="1"/>
            </p:cNvPicPr>
            <p:nvPr/>
          </p:nvPicPr>
          <p:blipFill>
            <a:blip r:embed="rId3">
              <a:extLst>
                <a:ext uri="{28A0092B-C50C-407E-A947-70E740481C1C}">
                  <a14:useLocalDpi xmlns:a14="http://schemas.microsoft.com/office/drawing/2010/main" val="0"/>
                </a:ext>
              </a:extLst>
            </a:blip>
            <a:srcRect l="11667" t="6781" r="3333" b="16313"/>
            <a:stretch>
              <a:fillRect/>
            </a:stretch>
          </p:blipFill>
          <p:spPr bwMode="auto">
            <a:xfrm>
              <a:off x="64820" y="3756975"/>
              <a:ext cx="3886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4820" y="3709475"/>
              <a:ext cx="3886200" cy="3231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lnSpc>
                  <a:spcPts val="1800"/>
                </a:lnSpc>
                <a:spcBef>
                  <a:spcPts val="0"/>
                </a:spcBef>
                <a:spcAft>
                  <a:spcPts val="0"/>
                </a:spcAft>
                <a:defRPr/>
              </a:pPr>
              <a:r>
                <a:rPr lang="mn-MN" sz="1400" b="1" dirty="0">
                  <a:ln w="11430"/>
                  <a:solidFill>
                    <a:srgbClr val="0000CC"/>
                  </a:solidFill>
                  <a:effectLst>
                    <a:outerShdw blurRad="50800" dist="39000" dir="5460000" algn="tl">
                      <a:srgbClr val="000000">
                        <a:alpha val="38000"/>
                      </a:srgbClr>
                    </a:outerShdw>
                  </a:effectLst>
                  <a:latin typeface="Arial" pitchFamily="34" charset="0"/>
                  <a:cs typeface="Arial" pitchFamily="34" charset="0"/>
                </a:rPr>
                <a:t>Увс Наранбулаг, Улаан толгой</a:t>
              </a:r>
              <a:endParaRPr lang="en-US" sz="1400" b="1" dirty="0">
                <a:ln w="11430"/>
                <a:solidFill>
                  <a:srgbClr val="0000CC"/>
                </a:solidFill>
                <a:effectLst>
                  <a:outerShdw blurRad="50800" dist="39000" dir="5460000" algn="tl">
                    <a:srgbClr val="000000">
                      <a:alpha val="38000"/>
                    </a:srgbClr>
                  </a:outerShdw>
                </a:effectLst>
                <a:latin typeface="Arial" pitchFamily="34" charset="0"/>
                <a:cs typeface="Arial" pitchFamily="34" charset="0"/>
              </a:endParaRPr>
            </a:p>
          </p:txBody>
        </p:sp>
      </p:grpSp>
      <p:pic>
        <p:nvPicPr>
          <p:cNvPr id="50181" name="Picture 7" descr="Fig_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 y="626620"/>
            <a:ext cx="4572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2" name="Group 2"/>
          <p:cNvGrpSpPr>
            <a:grpSpLocks/>
          </p:cNvGrpSpPr>
          <p:nvPr/>
        </p:nvGrpSpPr>
        <p:grpSpPr bwMode="auto">
          <a:xfrm>
            <a:off x="4111625" y="3125470"/>
            <a:ext cx="4937125" cy="3530600"/>
            <a:chOff x="4015839" y="2970299"/>
            <a:chExt cx="4937760" cy="3531870"/>
          </a:xfrm>
        </p:grpSpPr>
        <p:pic>
          <p:nvPicPr>
            <p:cNvPr id="50185" name="Picture 3" descr="D:\JRGLN_DATA\TENDER_REE\REE_PROJECT_Real\Ajil_Guitsetgel\2013_Guitsetgel\Field\Nemelt_zurag\1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839" y="2970299"/>
              <a:ext cx="4937760" cy="35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876800" y="2970299"/>
              <a:ext cx="3962400" cy="3231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lnSpc>
                  <a:spcPts val="1800"/>
                </a:lnSpc>
                <a:spcBef>
                  <a:spcPts val="0"/>
                </a:spcBef>
                <a:spcAft>
                  <a:spcPts val="0"/>
                </a:spcAft>
                <a:defRPr/>
              </a:pPr>
              <a:r>
                <a:rPr lang="mn-MN" sz="1400" b="1" dirty="0">
                  <a:ln w="11430"/>
                  <a:solidFill>
                    <a:srgbClr val="0000CC"/>
                  </a:solidFill>
                  <a:effectLst>
                    <a:outerShdw blurRad="50800" dist="39000" dir="5460000" algn="tl">
                      <a:srgbClr val="000000">
                        <a:alpha val="38000"/>
                      </a:srgbClr>
                    </a:outerShdw>
                  </a:effectLst>
                  <a:latin typeface="Arial" pitchFamily="34" charset="0"/>
                  <a:cs typeface="Arial" pitchFamily="34" charset="0"/>
                </a:rPr>
                <a:t>Баян-Өлгий, Майхант</a:t>
              </a:r>
              <a:endParaRPr lang="en-US" sz="1400" b="1" dirty="0">
                <a:ln w="11430"/>
                <a:solidFill>
                  <a:srgbClr val="0000CC"/>
                </a:solidFill>
                <a:effectLst>
                  <a:outerShdw blurRad="50800" dist="39000" dir="5460000" algn="tl">
                    <a:srgbClr val="000000">
                      <a:alpha val="38000"/>
                    </a:srgbClr>
                  </a:outerShdw>
                </a:effectLst>
                <a:latin typeface="Arial" pitchFamily="34" charset="0"/>
                <a:cs typeface="Arial" pitchFamily="34" charset="0"/>
              </a:endParaRPr>
            </a:p>
          </p:txBody>
        </p:sp>
      </p:grpSp>
      <p:sp>
        <p:nvSpPr>
          <p:cNvPr id="50183" name="Text Box 8"/>
          <p:cNvSpPr txBox="1">
            <a:spLocks noChangeArrowheads="1"/>
          </p:cNvSpPr>
          <p:nvPr/>
        </p:nvSpPr>
        <p:spPr bwMode="auto">
          <a:xfrm>
            <a:off x="592138" y="5339866"/>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sz="1800"/>
          </a:p>
        </p:txBody>
      </p:sp>
      <p:sp>
        <p:nvSpPr>
          <p:cNvPr id="17" name="TextBox 16"/>
          <p:cNvSpPr txBox="1"/>
          <p:nvPr/>
        </p:nvSpPr>
        <p:spPr>
          <a:xfrm>
            <a:off x="23750" y="741740"/>
            <a:ext cx="1371600" cy="3231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lnSpc>
                <a:spcPts val="1800"/>
              </a:lnSpc>
              <a:spcBef>
                <a:spcPts val="0"/>
              </a:spcBef>
              <a:spcAft>
                <a:spcPts val="0"/>
              </a:spcAft>
              <a:defRPr/>
            </a:pPr>
            <a:r>
              <a:rPr lang="mn-MN" sz="1400" b="1" dirty="0">
                <a:ln w="11430"/>
                <a:solidFill>
                  <a:srgbClr val="0000CC"/>
                </a:solidFill>
                <a:effectLst>
                  <a:outerShdw blurRad="50800" dist="39000" dir="5460000" algn="tl">
                    <a:srgbClr val="000000">
                      <a:alpha val="38000"/>
                    </a:srgbClr>
                  </a:outerShdw>
                </a:effectLst>
                <a:latin typeface="Arial" pitchFamily="34" charset="0"/>
                <a:cs typeface="Arial" pitchFamily="34" charset="0"/>
              </a:rPr>
              <a:t>Хан Богд</a:t>
            </a:r>
            <a:endParaRPr lang="en-US" sz="1400" b="1" dirty="0">
              <a:ln w="11430"/>
              <a:solidFill>
                <a:srgbClr val="0000CC"/>
              </a:solidFill>
              <a:effectLst>
                <a:outerShdw blurRad="50800" dist="39000" dir="5460000" algn="tl">
                  <a:srgbClr val="000000">
                    <a:alpha val="38000"/>
                  </a:srgbClr>
                </a:outerShdw>
              </a:effectLst>
              <a:latin typeface="Arial" pitchFamily="34" charset="0"/>
              <a:cs typeface="Arial" pitchFamily="34" charset="0"/>
            </a:endParaRPr>
          </a:p>
        </p:txBody>
      </p:sp>
      <p:sp>
        <p:nvSpPr>
          <p:cNvPr id="15" name="TextBox 14"/>
          <p:cNvSpPr txBox="1"/>
          <p:nvPr/>
        </p:nvSpPr>
        <p:spPr>
          <a:xfrm>
            <a:off x="0" y="103953"/>
            <a:ext cx="9048750" cy="45140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lnSpc>
                <a:spcPts val="2800"/>
              </a:lnSpc>
              <a:spcBef>
                <a:spcPts val="0"/>
              </a:spcBef>
              <a:spcAft>
                <a:spcPts val="0"/>
              </a:spcAft>
              <a:defRPr/>
            </a:pPr>
            <a:r>
              <a:rPr lang="mn-MN" sz="28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ГХЭ-ийн ХҮДЭРЖИЛТ СТРУКТУР</a:t>
            </a:r>
            <a:endParaRPr lang="en-US" sz="28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76D3D89-D440-4C84-9C72-1545712B2B05}"/>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65317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TENDER_REE_07.04\REE_PROJECT_Real\REPORT\REPORT_FIG\METALLOGENY\mongoli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37" t="6822" r="3837" b="9034"/>
          <a:stretch/>
        </p:blipFill>
        <p:spPr bwMode="auto">
          <a:xfrm>
            <a:off x="0" y="1744090"/>
            <a:ext cx="9144000" cy="45835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 y="151705"/>
            <a:ext cx="9144001" cy="45140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1" fontAlgn="auto" hangingPunct="1">
              <a:lnSpc>
                <a:spcPts val="2800"/>
              </a:lnSpc>
              <a:spcBef>
                <a:spcPts val="0"/>
              </a:spcBef>
              <a:spcAft>
                <a:spcPts val="0"/>
              </a:spcAft>
              <a:defRPr/>
            </a:pPr>
            <a:r>
              <a:rPr lang="mn-MN" sz="28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МОНГОЛ ОРНЫ ГХЭ-ийн МЕТАЛЛОГЕНИ</a:t>
            </a:r>
            <a:endParaRPr lang="en-US" sz="28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 name="Group 4"/>
          <p:cNvGrpSpPr/>
          <p:nvPr/>
        </p:nvGrpSpPr>
        <p:grpSpPr>
          <a:xfrm>
            <a:off x="-1" y="1018774"/>
            <a:ext cx="2196935" cy="2472573"/>
            <a:chOff x="-1" y="1018774"/>
            <a:chExt cx="2196935" cy="2472573"/>
          </a:xfrm>
        </p:grpSpPr>
        <p:sp>
          <p:nvSpPr>
            <p:cNvPr id="2" name="Oval 1"/>
            <p:cNvSpPr/>
            <p:nvPr/>
          </p:nvSpPr>
          <p:spPr>
            <a:xfrm rot="20433814">
              <a:off x="748145" y="2303815"/>
              <a:ext cx="712519" cy="1187532"/>
            </a:xfrm>
            <a:prstGeom prst="ellipse">
              <a:avLst/>
            </a:prstGeom>
            <a:noFill/>
            <a:ln w="3810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 y="1018774"/>
              <a:ext cx="2196935" cy="1169551"/>
            </a:xfrm>
            <a:prstGeom prst="rect">
              <a:avLst/>
            </a:prstGeom>
            <a:solidFill>
              <a:srgbClr val="FFFFFF">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Devonian REE mineralization related with alkaline </a:t>
              </a:r>
              <a:r>
                <a:rPr lang="en-US" sz="1400" b="1" dirty="0" err="1">
                  <a:ln w="11430"/>
                  <a:solidFill>
                    <a:srgbClr val="660033"/>
                  </a:solidFill>
                  <a:effectLst>
                    <a:outerShdw blurRad="50800" dist="39000" dir="5460000" algn="tl">
                      <a:srgbClr val="000000">
                        <a:alpha val="38000"/>
                      </a:srgbClr>
                    </a:outerShdw>
                  </a:effectLst>
                  <a:latin typeface="Arial" pitchFamily="34" charset="0"/>
                  <a:cs typeface="Arial" pitchFamily="34" charset="0"/>
                </a:rPr>
                <a:t>magmatism</a:t>
              </a: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 mainly rich in </a:t>
              </a:r>
              <a:r>
                <a:rPr lang="en-US" sz="1400" b="1" dirty="0" err="1">
                  <a:ln w="11430"/>
                  <a:solidFill>
                    <a:srgbClr val="660033"/>
                  </a:solidFill>
                  <a:effectLst>
                    <a:outerShdw blurRad="50800" dist="39000" dir="5460000" algn="tl">
                      <a:srgbClr val="000000">
                        <a:alpha val="38000"/>
                      </a:srgbClr>
                    </a:outerShdw>
                  </a:effectLst>
                  <a:latin typeface="Arial" pitchFamily="34" charset="0"/>
                  <a:cs typeface="Arial" pitchFamily="34" charset="0"/>
                </a:rPr>
                <a:t>Zr</a:t>
              </a: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 </a:t>
              </a:r>
              <a:r>
                <a:rPr lang="en-US" sz="1400" b="1" dirty="0" err="1">
                  <a:ln w="11430"/>
                  <a:solidFill>
                    <a:srgbClr val="660033"/>
                  </a:solidFill>
                  <a:effectLst>
                    <a:outerShdw blurRad="50800" dist="39000" dir="5460000" algn="tl">
                      <a:srgbClr val="000000">
                        <a:alpha val="38000"/>
                      </a:srgbClr>
                    </a:outerShdw>
                  </a:effectLst>
                  <a:latin typeface="Arial" pitchFamily="34" charset="0"/>
                  <a:cs typeface="Arial" pitchFamily="34" charset="0"/>
                </a:rPr>
                <a:t>Nb</a:t>
              </a: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 and HREE</a:t>
              </a:r>
            </a:p>
          </p:txBody>
        </p:sp>
      </p:grpSp>
      <p:grpSp>
        <p:nvGrpSpPr>
          <p:cNvPr id="7" name="Group 6"/>
          <p:cNvGrpSpPr/>
          <p:nvPr/>
        </p:nvGrpSpPr>
        <p:grpSpPr>
          <a:xfrm>
            <a:off x="2352953" y="697707"/>
            <a:ext cx="2467385" cy="2436614"/>
            <a:chOff x="254893" y="1054732"/>
            <a:chExt cx="2467385" cy="2436614"/>
          </a:xfrm>
        </p:grpSpPr>
        <p:sp>
          <p:nvSpPr>
            <p:cNvPr id="8" name="Oval 7"/>
            <p:cNvSpPr/>
            <p:nvPr/>
          </p:nvSpPr>
          <p:spPr>
            <a:xfrm rot="20433814">
              <a:off x="943171" y="2303814"/>
              <a:ext cx="712519" cy="1187532"/>
            </a:xfrm>
            <a:prstGeom prst="ellipse">
              <a:avLst/>
            </a:prstGeom>
            <a:noFill/>
            <a:ln w="3810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4893" y="1054732"/>
              <a:ext cx="2467385" cy="1384995"/>
            </a:xfrm>
            <a:prstGeom prst="rect">
              <a:avLst/>
            </a:prstGeom>
            <a:solidFill>
              <a:srgbClr val="FFFFFF">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Devonian maybe Carboniferous REE mineralization related with </a:t>
              </a:r>
              <a:r>
                <a:rPr lang="en-US" sz="1400" b="1" dirty="0" err="1">
                  <a:ln w="11430"/>
                  <a:solidFill>
                    <a:srgbClr val="660033"/>
                  </a:solidFill>
                  <a:effectLst>
                    <a:outerShdw blurRad="50800" dist="39000" dir="5460000" algn="tl">
                      <a:srgbClr val="000000">
                        <a:alpha val="38000"/>
                      </a:srgbClr>
                    </a:outerShdw>
                  </a:effectLst>
                  <a:latin typeface="Arial" pitchFamily="34" charset="0"/>
                  <a:cs typeface="Arial" pitchFamily="34" charset="0"/>
                </a:rPr>
                <a:t>nepheline</a:t>
              </a: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 and </a:t>
              </a:r>
              <a:r>
                <a:rPr lang="en-US" sz="1400" b="1" dirty="0" err="1">
                  <a:ln w="11430"/>
                  <a:solidFill>
                    <a:srgbClr val="660033"/>
                  </a:solidFill>
                  <a:effectLst>
                    <a:outerShdw blurRad="50800" dist="39000" dir="5460000" algn="tl">
                      <a:srgbClr val="000000">
                        <a:alpha val="38000"/>
                      </a:srgbClr>
                    </a:outerShdw>
                  </a:effectLst>
                  <a:latin typeface="Arial" pitchFamily="34" charset="0"/>
                  <a:cs typeface="Arial" pitchFamily="34" charset="0"/>
                </a:rPr>
                <a:t>syenite</a:t>
              </a: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 mainly rich in </a:t>
              </a:r>
              <a:r>
                <a:rPr lang="en-US" sz="1400" b="1" dirty="0" err="1">
                  <a:ln w="11430"/>
                  <a:solidFill>
                    <a:srgbClr val="660033"/>
                  </a:solidFill>
                  <a:effectLst>
                    <a:outerShdw blurRad="50800" dist="39000" dir="5460000" algn="tl">
                      <a:srgbClr val="000000">
                        <a:alpha val="38000"/>
                      </a:srgbClr>
                    </a:outerShdw>
                  </a:effectLst>
                  <a:latin typeface="Arial" pitchFamily="34" charset="0"/>
                  <a:cs typeface="Arial" pitchFamily="34" charset="0"/>
                </a:rPr>
                <a:t>Nb</a:t>
              </a: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 Y and HREE</a:t>
              </a:r>
            </a:p>
          </p:txBody>
        </p:sp>
      </p:grpSp>
      <p:grpSp>
        <p:nvGrpSpPr>
          <p:cNvPr id="10" name="Group 9"/>
          <p:cNvGrpSpPr/>
          <p:nvPr/>
        </p:nvGrpSpPr>
        <p:grpSpPr>
          <a:xfrm>
            <a:off x="3219062" y="3883629"/>
            <a:ext cx="2160460" cy="1394558"/>
            <a:chOff x="2301621" y="1647412"/>
            <a:chExt cx="2160460" cy="1394558"/>
          </a:xfrm>
        </p:grpSpPr>
        <p:sp>
          <p:nvSpPr>
            <p:cNvPr id="11" name="Oval 10"/>
            <p:cNvSpPr/>
            <p:nvPr/>
          </p:nvSpPr>
          <p:spPr>
            <a:xfrm rot="16369369">
              <a:off x="3420922" y="2274012"/>
              <a:ext cx="348385" cy="1187532"/>
            </a:xfrm>
            <a:prstGeom prst="ellipse">
              <a:avLst/>
            </a:prstGeom>
            <a:noFill/>
            <a:ln w="3810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01621" y="1647412"/>
              <a:ext cx="2160460" cy="954107"/>
            </a:xfrm>
            <a:prstGeom prst="rect">
              <a:avLst/>
            </a:prstGeom>
            <a:solidFill>
              <a:srgbClr val="FFFFFF">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Jurassic to Cretaceous REE mineralization related with </a:t>
              </a:r>
              <a:r>
                <a:rPr lang="en-US" sz="1400" b="1" dirty="0" err="1">
                  <a:ln w="11430"/>
                  <a:solidFill>
                    <a:srgbClr val="660033"/>
                  </a:solidFill>
                  <a:effectLst>
                    <a:outerShdw blurRad="50800" dist="39000" dir="5460000" algn="tl">
                      <a:srgbClr val="000000">
                        <a:alpha val="38000"/>
                      </a:srgbClr>
                    </a:outerShdw>
                  </a:effectLst>
                  <a:latin typeface="Arial" pitchFamily="34" charset="0"/>
                  <a:cs typeface="Arial" pitchFamily="34" charset="0"/>
                </a:rPr>
                <a:t>carbonatite</a:t>
              </a: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 LREE rich</a:t>
              </a:r>
            </a:p>
          </p:txBody>
        </p:sp>
      </p:grpSp>
      <p:grpSp>
        <p:nvGrpSpPr>
          <p:cNvPr id="13" name="Group 12"/>
          <p:cNvGrpSpPr/>
          <p:nvPr/>
        </p:nvGrpSpPr>
        <p:grpSpPr>
          <a:xfrm>
            <a:off x="5041112" y="5460255"/>
            <a:ext cx="3875794" cy="954107"/>
            <a:chOff x="1300384" y="2289543"/>
            <a:chExt cx="3875794" cy="954107"/>
          </a:xfrm>
        </p:grpSpPr>
        <p:sp>
          <p:nvSpPr>
            <p:cNvPr id="14" name="Oval 13"/>
            <p:cNvSpPr/>
            <p:nvPr/>
          </p:nvSpPr>
          <p:spPr>
            <a:xfrm rot="20433814">
              <a:off x="1300384" y="2351266"/>
              <a:ext cx="1356895" cy="386078"/>
            </a:xfrm>
            <a:prstGeom prst="ellipse">
              <a:avLst/>
            </a:prstGeom>
            <a:noFill/>
            <a:ln w="3810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08792" y="2289543"/>
              <a:ext cx="2467386" cy="954107"/>
            </a:xfrm>
            <a:prstGeom prst="rect">
              <a:avLst/>
            </a:prstGeom>
            <a:solidFill>
              <a:srgbClr val="FFFFFF">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Permian-Triassic REE mineralization both alkaline and </a:t>
              </a:r>
              <a:r>
                <a:rPr lang="en-US" sz="1400" b="1" dirty="0" err="1">
                  <a:ln w="11430"/>
                  <a:solidFill>
                    <a:srgbClr val="660033"/>
                  </a:solidFill>
                  <a:effectLst>
                    <a:outerShdw blurRad="50800" dist="39000" dir="5460000" algn="tl">
                      <a:srgbClr val="000000">
                        <a:alpha val="38000"/>
                      </a:srgbClr>
                    </a:outerShdw>
                  </a:effectLst>
                  <a:latin typeface="Arial" pitchFamily="34" charset="0"/>
                  <a:cs typeface="Arial" pitchFamily="34" charset="0"/>
                </a:rPr>
                <a:t>carbonatite</a:t>
              </a:r>
              <a:r>
                <a:rPr lang="en-US" sz="1400" b="1" dirty="0">
                  <a:ln w="11430"/>
                  <a:solidFill>
                    <a:srgbClr val="660033"/>
                  </a:solidFill>
                  <a:effectLst>
                    <a:outerShdw blurRad="50800" dist="39000" dir="5460000" algn="tl">
                      <a:srgbClr val="000000">
                        <a:alpha val="38000"/>
                      </a:srgbClr>
                    </a:outerShdw>
                  </a:effectLst>
                  <a:latin typeface="Arial" pitchFamily="34" charset="0"/>
                  <a:cs typeface="Arial" pitchFamily="34" charset="0"/>
                </a:rPr>
                <a:t> related</a:t>
              </a:r>
            </a:p>
          </p:txBody>
        </p:sp>
      </p:grpSp>
      <p:grpSp>
        <p:nvGrpSpPr>
          <p:cNvPr id="20" name="Group 19"/>
          <p:cNvGrpSpPr/>
          <p:nvPr/>
        </p:nvGrpSpPr>
        <p:grpSpPr>
          <a:xfrm>
            <a:off x="-2" y="3254991"/>
            <a:ext cx="2825287" cy="3603009"/>
            <a:chOff x="-2" y="3254991"/>
            <a:chExt cx="2825287" cy="3603009"/>
          </a:xfrm>
        </p:grpSpPr>
        <p:grpSp>
          <p:nvGrpSpPr>
            <p:cNvPr id="19" name="Group 18"/>
            <p:cNvGrpSpPr/>
            <p:nvPr/>
          </p:nvGrpSpPr>
          <p:grpSpPr>
            <a:xfrm>
              <a:off x="-2" y="3254991"/>
              <a:ext cx="2825287" cy="3603009"/>
              <a:chOff x="-2" y="3254991"/>
              <a:chExt cx="2825287" cy="3603009"/>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4114800"/>
                <a:ext cx="282528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Arrow Connector 16"/>
              <p:cNvCxnSpPr/>
              <p:nvPr/>
            </p:nvCxnSpPr>
            <p:spPr>
              <a:xfrm flipV="1">
                <a:off x="190005" y="3254991"/>
                <a:ext cx="617517" cy="984500"/>
              </a:xfrm>
              <a:prstGeom prst="straightConnector1">
                <a:avLst/>
              </a:prstGeom>
              <a:ln w="38100">
                <a:solidFill>
                  <a:srgbClr val="660033"/>
                </a:solidFill>
                <a:tailEnd type="arrow"/>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301247" y="6581001"/>
              <a:ext cx="2222788" cy="276999"/>
            </a:xfrm>
            <a:prstGeom prst="rect">
              <a:avLst/>
            </a:prstGeom>
            <a:noFill/>
          </p:spPr>
          <p:txBody>
            <a:bodyPr wrap="none" rtlCol="0">
              <a:spAutoFit/>
            </a:bodyPr>
            <a:lstStyle/>
            <a:p>
              <a:r>
                <a:rPr lang="en-US" sz="1200" b="1" i="1" dirty="0" err="1">
                  <a:latin typeface="Arial" pitchFamily="34" charset="0"/>
                  <a:cs typeface="Arial" pitchFamily="34" charset="0"/>
                </a:rPr>
                <a:t>Yarmoluk</a:t>
              </a:r>
              <a:r>
                <a:rPr lang="en-US" sz="1200" b="1" i="1" dirty="0">
                  <a:latin typeface="Arial" pitchFamily="34" charset="0"/>
                  <a:cs typeface="Arial" pitchFamily="34" charset="0"/>
                </a:rPr>
                <a:t> and </a:t>
              </a:r>
              <a:r>
                <a:rPr lang="en-US" sz="1200" b="1" i="1" dirty="0" err="1">
                  <a:latin typeface="Arial" pitchFamily="34" charset="0"/>
                  <a:cs typeface="Arial" pitchFamily="34" charset="0"/>
                </a:rPr>
                <a:t>Kuzmin</a:t>
              </a:r>
              <a:r>
                <a:rPr lang="en-US" sz="1200" b="1" i="1" dirty="0">
                  <a:latin typeface="Arial" pitchFamily="34" charset="0"/>
                  <a:cs typeface="Arial" pitchFamily="34" charset="0"/>
                </a:rPr>
                <a:t>, 2014</a:t>
              </a:r>
            </a:p>
          </p:txBody>
        </p:sp>
      </p:grpSp>
      <p:grpSp>
        <p:nvGrpSpPr>
          <p:cNvPr id="28" name="Group 27"/>
          <p:cNvGrpSpPr/>
          <p:nvPr/>
        </p:nvGrpSpPr>
        <p:grpSpPr>
          <a:xfrm>
            <a:off x="5106626" y="697707"/>
            <a:ext cx="4037374" cy="4895571"/>
            <a:chOff x="5106626" y="697707"/>
            <a:chExt cx="4037374" cy="4895571"/>
          </a:xfrm>
        </p:grpSpPr>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626" y="697707"/>
              <a:ext cx="4037374"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6838509" y="2851666"/>
              <a:ext cx="2222788" cy="276999"/>
            </a:xfrm>
            <a:prstGeom prst="rect">
              <a:avLst/>
            </a:prstGeom>
            <a:noFill/>
          </p:spPr>
          <p:txBody>
            <a:bodyPr wrap="none" rtlCol="0">
              <a:spAutoFit/>
            </a:bodyPr>
            <a:lstStyle/>
            <a:p>
              <a:r>
                <a:rPr lang="en-US" sz="1200" b="1" i="1" dirty="0" err="1">
                  <a:latin typeface="Arial" pitchFamily="34" charset="0"/>
                  <a:cs typeface="Arial" pitchFamily="34" charset="0"/>
                </a:rPr>
                <a:t>Yarmoluk</a:t>
              </a:r>
              <a:r>
                <a:rPr lang="en-US" sz="1200" b="1" i="1" dirty="0">
                  <a:latin typeface="Arial" pitchFamily="34" charset="0"/>
                  <a:cs typeface="Arial" pitchFamily="34" charset="0"/>
                </a:rPr>
                <a:t> and </a:t>
              </a:r>
              <a:r>
                <a:rPr lang="en-US" sz="1200" b="1" i="1" dirty="0" err="1">
                  <a:latin typeface="Arial" pitchFamily="34" charset="0"/>
                  <a:cs typeface="Arial" pitchFamily="34" charset="0"/>
                </a:rPr>
                <a:t>Kuzmin</a:t>
              </a:r>
              <a:r>
                <a:rPr lang="en-US" sz="1200" b="1" i="1" dirty="0">
                  <a:latin typeface="Arial" pitchFamily="34" charset="0"/>
                  <a:cs typeface="Arial" pitchFamily="34" charset="0"/>
                </a:rPr>
                <a:t>, 2014</a:t>
              </a:r>
            </a:p>
          </p:txBody>
        </p:sp>
        <p:cxnSp>
          <p:nvCxnSpPr>
            <p:cNvPr id="25" name="Straight Arrow Connector 24"/>
            <p:cNvCxnSpPr/>
            <p:nvPr/>
          </p:nvCxnSpPr>
          <p:spPr>
            <a:xfrm flipH="1">
              <a:off x="5106626" y="2846577"/>
              <a:ext cx="1814709" cy="2164810"/>
            </a:xfrm>
            <a:prstGeom prst="straightConnector1">
              <a:avLst/>
            </a:prstGeom>
            <a:ln w="38100">
              <a:solidFill>
                <a:srgbClr val="660033"/>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719559" y="2851666"/>
              <a:ext cx="1189901" cy="2741612"/>
            </a:xfrm>
            <a:prstGeom prst="straightConnector1">
              <a:avLst/>
            </a:prstGeom>
            <a:ln w="38100">
              <a:solidFill>
                <a:srgbClr val="660033"/>
              </a:solidFill>
              <a:tailEnd type="arrow"/>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81496A73-0ECA-43DB-8FE1-F0A7DCFB1438}"/>
              </a:ext>
            </a:extLst>
          </p:cNvPr>
          <p:cNvSpPr/>
          <p:nvPr/>
        </p:nvSpPr>
        <p:spPr>
          <a:xfrm>
            <a:off x="3290929" y="6626317"/>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32600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5826C6D-BA2E-4591-B8BD-7030728BB628}"/>
              </a:ext>
            </a:extLst>
          </p:cNvPr>
          <p:cNvGraphicFramePr>
            <a:graphicFrameLocks noGrp="1"/>
          </p:cNvGraphicFramePr>
          <p:nvPr>
            <p:extLst>
              <p:ext uri="{D42A27DB-BD31-4B8C-83A1-F6EECF244321}">
                <p14:modId xmlns:p14="http://schemas.microsoft.com/office/powerpoint/2010/main" val="1195734312"/>
              </p:ext>
            </p:extLst>
          </p:nvPr>
        </p:nvGraphicFramePr>
        <p:xfrm>
          <a:off x="55547" y="426142"/>
          <a:ext cx="9032905" cy="6143173"/>
        </p:xfrm>
        <a:graphic>
          <a:graphicData uri="http://schemas.openxmlformats.org/drawingml/2006/table">
            <a:tbl>
              <a:tblPr firstRow="1" firstCol="1" bandRow="1">
                <a:tableStyleId>{5C22544A-7EE6-4342-B048-85BDC9FD1C3A}</a:tableStyleId>
              </a:tblPr>
              <a:tblGrid>
                <a:gridCol w="320468">
                  <a:extLst>
                    <a:ext uri="{9D8B030D-6E8A-4147-A177-3AD203B41FA5}">
                      <a16:colId xmlns:a16="http://schemas.microsoft.com/office/drawing/2014/main" val="1481966583"/>
                    </a:ext>
                  </a:extLst>
                </a:gridCol>
                <a:gridCol w="2199296">
                  <a:extLst>
                    <a:ext uri="{9D8B030D-6E8A-4147-A177-3AD203B41FA5}">
                      <a16:colId xmlns:a16="http://schemas.microsoft.com/office/drawing/2014/main" val="3265373470"/>
                    </a:ext>
                  </a:extLst>
                </a:gridCol>
                <a:gridCol w="731182">
                  <a:extLst>
                    <a:ext uri="{9D8B030D-6E8A-4147-A177-3AD203B41FA5}">
                      <a16:colId xmlns:a16="http://schemas.microsoft.com/office/drawing/2014/main" val="2646154051"/>
                    </a:ext>
                  </a:extLst>
                </a:gridCol>
                <a:gridCol w="710030">
                  <a:extLst>
                    <a:ext uri="{9D8B030D-6E8A-4147-A177-3AD203B41FA5}">
                      <a16:colId xmlns:a16="http://schemas.microsoft.com/office/drawing/2014/main" val="3502928276"/>
                    </a:ext>
                  </a:extLst>
                </a:gridCol>
                <a:gridCol w="1494764">
                  <a:extLst>
                    <a:ext uri="{9D8B030D-6E8A-4147-A177-3AD203B41FA5}">
                      <a16:colId xmlns:a16="http://schemas.microsoft.com/office/drawing/2014/main" val="498668736"/>
                    </a:ext>
                  </a:extLst>
                </a:gridCol>
                <a:gridCol w="1012405">
                  <a:extLst>
                    <a:ext uri="{9D8B030D-6E8A-4147-A177-3AD203B41FA5}">
                      <a16:colId xmlns:a16="http://schemas.microsoft.com/office/drawing/2014/main" val="3065560035"/>
                    </a:ext>
                  </a:extLst>
                </a:gridCol>
                <a:gridCol w="1012405">
                  <a:extLst>
                    <a:ext uri="{9D8B030D-6E8A-4147-A177-3AD203B41FA5}">
                      <a16:colId xmlns:a16="http://schemas.microsoft.com/office/drawing/2014/main" val="3158063666"/>
                    </a:ext>
                  </a:extLst>
                </a:gridCol>
                <a:gridCol w="1012405">
                  <a:extLst>
                    <a:ext uri="{9D8B030D-6E8A-4147-A177-3AD203B41FA5}">
                      <a16:colId xmlns:a16="http://schemas.microsoft.com/office/drawing/2014/main" val="1439860145"/>
                    </a:ext>
                  </a:extLst>
                </a:gridCol>
                <a:gridCol w="539950">
                  <a:extLst>
                    <a:ext uri="{9D8B030D-6E8A-4147-A177-3AD203B41FA5}">
                      <a16:colId xmlns:a16="http://schemas.microsoft.com/office/drawing/2014/main" val="477465281"/>
                    </a:ext>
                  </a:extLst>
                </a:gridCol>
              </a:tblGrid>
              <a:tr h="183560">
                <a:tc rowSpan="2">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ctr" rtl="0" fontAlgn="ctr"/>
                      <a:r>
                        <a:rPr lang="mn-MN" sz="1200" u="none" strike="noStrike" dirty="0">
                          <a:solidFill>
                            <a:schemeClr val="tx1"/>
                          </a:solidFill>
                          <a:effectLst/>
                          <a:latin typeface="Arial" panose="020B0604020202020204" pitchFamily="34" charset="0"/>
                          <a:cs typeface="Arial" panose="020B0604020202020204" pitchFamily="34" charset="0"/>
                        </a:rPr>
                        <a:t>Ордын нэр</a:t>
                      </a:r>
                      <a:endParaRPr lang="mn-MN"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Type of metall</a:t>
                      </a:r>
                      <a:endParaRPr lang="en-US" sz="1200" b="1"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Grade, %</a:t>
                      </a:r>
                      <a:endParaRPr lang="en-US" sz="1200" b="1"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gridSpan="2">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Ore reserve, tn</a:t>
                      </a:r>
                      <a:endParaRPr lang="en-US" sz="1200" b="1"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hMerge="1">
                  <a:txBody>
                    <a:bodyPr/>
                    <a:lstStyle/>
                    <a:p>
                      <a:endParaRPr lang="en-US"/>
                    </a:p>
                  </a:txBody>
                  <a:tcPr/>
                </a:tc>
                <a:tc gridSpan="2">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Reserve of metall, tn</a:t>
                      </a:r>
                      <a:endParaRPr lang="en-US" sz="1200" b="1"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hMerge="1">
                  <a:txBody>
                    <a:bodyPr/>
                    <a:lstStyle/>
                    <a:p>
                      <a:endParaRPr lang="en-US"/>
                    </a:p>
                  </a:txBody>
                  <a:tcPr/>
                </a:tc>
                <a:tc rowSpan="2">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Reference</a:t>
                      </a:r>
                      <a:endParaRPr lang="en-US" sz="1200" b="1"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4198420031"/>
                  </a:ext>
                </a:extLst>
              </a:tr>
              <a:tr h="18356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mn-MN" sz="1200" b="1" u="none" strike="noStrike" dirty="0">
                          <a:solidFill>
                            <a:schemeClr val="tx1"/>
                          </a:solidFill>
                          <a:effectLst/>
                          <a:latin typeface="Arial" panose="020B0604020202020204" pitchFamily="34" charset="0"/>
                          <a:cs typeface="Arial" panose="020B0604020202020204" pitchFamily="34" charset="0"/>
                        </a:rPr>
                        <a:t>В</a:t>
                      </a:r>
                      <a:r>
                        <a:rPr lang="en-US" sz="1200" b="1" u="none" strike="noStrike" dirty="0">
                          <a:solidFill>
                            <a:schemeClr val="tx1"/>
                          </a:solidFill>
                          <a:effectLst/>
                          <a:latin typeface="Arial" panose="020B0604020202020204" pitchFamily="34" charset="0"/>
                          <a:cs typeface="Arial" panose="020B0604020202020204" pitchFamily="34" charset="0"/>
                        </a:rPr>
                        <a:t> (Indicated)</a:t>
                      </a:r>
                      <a:endParaRPr lang="mn-MN"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mn-MN" sz="1200" b="1" u="none" strike="noStrike" dirty="0">
                          <a:solidFill>
                            <a:schemeClr val="tx1"/>
                          </a:solidFill>
                          <a:effectLst/>
                          <a:latin typeface="Arial" panose="020B0604020202020204" pitchFamily="34" charset="0"/>
                          <a:cs typeface="Arial" panose="020B0604020202020204" pitchFamily="34" charset="0"/>
                        </a:rPr>
                        <a:t>С</a:t>
                      </a:r>
                      <a:r>
                        <a:rPr lang="en-US" sz="1200" b="1" u="none" strike="noStrike" dirty="0">
                          <a:solidFill>
                            <a:schemeClr val="tx1"/>
                          </a:solidFill>
                          <a:effectLst/>
                          <a:latin typeface="Arial" panose="020B0604020202020204" pitchFamily="34" charset="0"/>
                          <a:cs typeface="Arial" panose="020B0604020202020204" pitchFamily="34" charset="0"/>
                        </a:rPr>
                        <a:t> (Inferred)</a:t>
                      </a:r>
                      <a:endParaRPr lang="mn-MN"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mn-MN" sz="1200" b="1" u="none" strike="noStrike" dirty="0">
                          <a:solidFill>
                            <a:schemeClr val="tx1"/>
                          </a:solidFill>
                          <a:effectLst/>
                          <a:latin typeface="Arial" panose="020B0604020202020204" pitchFamily="34" charset="0"/>
                          <a:cs typeface="Arial" panose="020B0604020202020204" pitchFamily="34" charset="0"/>
                        </a:rPr>
                        <a:t>В</a:t>
                      </a:r>
                      <a:endParaRPr lang="mn-MN"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mn-MN" sz="1200" b="1" u="none" strike="noStrike" dirty="0">
                          <a:solidFill>
                            <a:schemeClr val="tx1"/>
                          </a:solidFill>
                          <a:effectLst/>
                          <a:latin typeface="Arial" panose="020B0604020202020204" pitchFamily="34" charset="0"/>
                          <a:cs typeface="Arial" panose="020B0604020202020204" pitchFamily="34" charset="0"/>
                        </a:rPr>
                        <a:t>С</a:t>
                      </a:r>
                      <a:endParaRPr lang="mn-MN"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840295139"/>
                  </a:ext>
                </a:extLst>
              </a:tr>
              <a:tr h="183560">
                <a:tc rowSpan="6">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1</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l" rtl="0" fontAlgn="ctr"/>
                      <a:r>
                        <a:rPr lang="en-US" sz="1200" u="none" strike="noStrike" dirty="0" err="1">
                          <a:solidFill>
                            <a:schemeClr val="tx1"/>
                          </a:solidFill>
                          <a:effectLst/>
                          <a:latin typeface="Arial" panose="020B0604020202020204" pitchFamily="34" charset="0"/>
                          <a:cs typeface="Arial" panose="020B0604020202020204" pitchFamily="34" charset="0"/>
                        </a:rPr>
                        <a:t>Mushgai</a:t>
                      </a:r>
                      <a:r>
                        <a:rPr lang="en-US" sz="1200" u="none" strike="noStrike" dirty="0">
                          <a:solidFill>
                            <a:schemeClr val="tx1"/>
                          </a:solidFill>
                          <a:effectLst/>
                          <a:latin typeface="Arial" panose="020B0604020202020204" pitchFamily="34" charset="0"/>
                          <a:cs typeface="Arial" panose="020B0604020202020204" pitchFamily="34" charset="0"/>
                        </a:rPr>
                        <a:t> </a:t>
                      </a:r>
                      <a:r>
                        <a:rPr lang="en-US" sz="1200" u="none" strike="noStrike" dirty="0" err="1">
                          <a:solidFill>
                            <a:schemeClr val="tx1"/>
                          </a:solidFill>
                          <a:effectLst/>
                          <a:latin typeface="Arial" panose="020B0604020202020204" pitchFamily="34" charset="0"/>
                          <a:cs typeface="Arial" panose="020B0604020202020204" pitchFamily="34" charset="0"/>
                        </a:rPr>
                        <a:t>khudag</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TR</a:t>
                      </a:r>
                      <a:r>
                        <a:rPr lang="en-US" sz="1200" u="none" strike="noStrike" baseline="-25000" dirty="0">
                          <a:solidFill>
                            <a:schemeClr val="tx1"/>
                          </a:solidFill>
                          <a:effectLst/>
                          <a:latin typeface="Arial" panose="020B0604020202020204" pitchFamily="34" charset="0"/>
                          <a:cs typeface="Arial" panose="020B0604020202020204" pitchFamily="34" charset="0"/>
                        </a:rPr>
                        <a:t>2</a:t>
                      </a:r>
                      <a:r>
                        <a:rPr lang="en-US" sz="1200" u="none" strike="noStrike" dirty="0">
                          <a:solidFill>
                            <a:schemeClr val="tx1"/>
                          </a:solidFill>
                          <a:effectLst/>
                          <a:latin typeface="Arial" panose="020B0604020202020204" pitchFamily="34" charset="0"/>
                          <a:cs typeface="Arial" panose="020B0604020202020204" pitchFamily="34" charset="0"/>
                        </a:rPr>
                        <a:t>O</a:t>
                      </a:r>
                      <a:r>
                        <a:rPr lang="en-US" sz="1200" u="none" strike="noStrike" baseline="-25000" dirty="0">
                          <a:solidFill>
                            <a:schemeClr val="tx1"/>
                          </a:solidFill>
                          <a:effectLst/>
                          <a:latin typeface="Arial" panose="020B0604020202020204" pitchFamily="34" charset="0"/>
                          <a:cs typeface="Arial" panose="020B0604020202020204" pitchFamily="34" charset="0"/>
                        </a:rPr>
                        <a:t>3</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1.02</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14,413.60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3,224.38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194,456.3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37,352.40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2010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1664673507"/>
                  </a:ext>
                </a:extLst>
              </a:tr>
              <a:tr h="183560">
                <a:tc vMerge="1">
                  <a:txBody>
                    <a:bodyPr/>
                    <a:lstStyle/>
                    <a:p>
                      <a:endParaRPr lang="en-US"/>
                    </a:p>
                  </a:txBody>
                  <a:tcPr/>
                </a:tc>
                <a:tc>
                  <a:txBody>
                    <a:bodyPr/>
                    <a:lstStyle/>
                    <a:p>
                      <a:pPr algn="l" rtl="0" fontAlgn="ctr"/>
                      <a:r>
                        <a:rPr lang="en-US" sz="1200" u="none" strike="noStrike" dirty="0" err="1">
                          <a:solidFill>
                            <a:schemeClr val="tx1"/>
                          </a:solidFill>
                          <a:effectLst/>
                          <a:latin typeface="Arial" panose="020B0604020202020204" pitchFamily="34" charset="0"/>
                          <a:cs typeface="Arial" panose="020B0604020202020204" pitchFamily="34" charset="0"/>
                        </a:rPr>
                        <a:t>Mushgai</a:t>
                      </a:r>
                      <a:r>
                        <a:rPr lang="en-US" sz="1200" u="none" strike="noStrike" dirty="0">
                          <a:solidFill>
                            <a:schemeClr val="tx1"/>
                          </a:solidFill>
                          <a:effectLst/>
                          <a:latin typeface="Arial" panose="020B0604020202020204" pitchFamily="34" charset="0"/>
                          <a:cs typeface="Arial" panose="020B0604020202020204" pitchFamily="34" charset="0"/>
                        </a:rPr>
                        <a:t> </a:t>
                      </a:r>
                      <a:r>
                        <a:rPr lang="en-US" sz="1200" u="none" strike="noStrike" dirty="0" err="1">
                          <a:solidFill>
                            <a:schemeClr val="tx1"/>
                          </a:solidFill>
                          <a:effectLst/>
                          <a:latin typeface="Arial" panose="020B0604020202020204" pitchFamily="34" charset="0"/>
                          <a:cs typeface="Arial" panose="020B0604020202020204" pitchFamily="34" charset="0"/>
                        </a:rPr>
                        <a:t>khudag</a:t>
                      </a:r>
                      <a:r>
                        <a:rPr lang="en-US" sz="1200" u="none" strike="noStrike" dirty="0">
                          <a:solidFill>
                            <a:schemeClr val="tx1"/>
                          </a:solidFill>
                          <a:effectLst/>
                          <a:latin typeface="Arial" panose="020B0604020202020204" pitchFamily="34" charset="0"/>
                          <a:cs typeface="Arial" panose="020B0604020202020204" pitchFamily="34" charset="0"/>
                        </a:rPr>
                        <a:t> /monazite/</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TR</a:t>
                      </a:r>
                      <a:r>
                        <a:rPr lang="en-US" sz="1200" u="none" strike="noStrike" baseline="-25000">
                          <a:solidFill>
                            <a:schemeClr val="tx1"/>
                          </a:solidFill>
                          <a:effectLst/>
                          <a:latin typeface="Arial" panose="020B0604020202020204" pitchFamily="34" charset="0"/>
                          <a:cs typeface="Arial" panose="020B0604020202020204" pitchFamily="34" charset="0"/>
                        </a:rPr>
                        <a:t>2</a:t>
                      </a:r>
                      <a:r>
                        <a:rPr lang="en-US" sz="1200" u="none" strike="noStrike">
                          <a:solidFill>
                            <a:schemeClr val="tx1"/>
                          </a:solidFill>
                          <a:effectLst/>
                          <a:latin typeface="Arial" panose="020B0604020202020204" pitchFamily="34" charset="0"/>
                          <a:cs typeface="Arial" panose="020B0604020202020204" pitchFamily="34" charset="0"/>
                        </a:rPr>
                        <a:t>O</a:t>
                      </a:r>
                      <a:r>
                        <a:rPr lang="en-US" sz="1200" u="none" strike="noStrike" baseline="-25000">
                          <a:solidFill>
                            <a:schemeClr val="tx1"/>
                          </a:solidFill>
                          <a:effectLst/>
                          <a:latin typeface="Arial" panose="020B0604020202020204" pitchFamily="34" charset="0"/>
                          <a:cs typeface="Arial" panose="020B0604020202020204" pitchFamily="34" charset="0"/>
                        </a:rPr>
                        <a:t>3</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5.04</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1,070.75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107.30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53,966.0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1,755.74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2012</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231798931"/>
                  </a:ext>
                </a:extLst>
              </a:tr>
              <a:tr h="183560">
                <a:tc vMerge="1">
                  <a:txBody>
                    <a:bodyPr/>
                    <a:lstStyle/>
                    <a:p>
                      <a:endParaRPr lang="en-US"/>
                    </a:p>
                  </a:txBody>
                  <a:tcPr/>
                </a:tc>
                <a:tc>
                  <a:txBody>
                    <a:bodyPr/>
                    <a:lstStyle/>
                    <a:p>
                      <a:pPr algn="l" rtl="0" fontAlgn="ctr"/>
                      <a:r>
                        <a:rPr lang="en-US" sz="1200" u="none" strike="noStrike">
                          <a:solidFill>
                            <a:schemeClr val="tx1"/>
                          </a:solidFill>
                          <a:effectLst/>
                          <a:latin typeface="Arial" panose="020B0604020202020204" pitchFamily="34" charset="0"/>
                          <a:cs typeface="Arial" panose="020B0604020202020204" pitchFamily="34" charset="0"/>
                        </a:rPr>
                        <a:t>Mushgai khudag /fluorite/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TR</a:t>
                      </a:r>
                      <a:r>
                        <a:rPr lang="en-US" sz="1200" u="none" strike="noStrike" baseline="-25000">
                          <a:solidFill>
                            <a:schemeClr val="tx1"/>
                          </a:solidFill>
                          <a:effectLst/>
                          <a:latin typeface="Arial" panose="020B0604020202020204" pitchFamily="34" charset="0"/>
                          <a:cs typeface="Arial" panose="020B0604020202020204" pitchFamily="34" charset="0"/>
                        </a:rPr>
                        <a:t>2</a:t>
                      </a:r>
                      <a:r>
                        <a:rPr lang="en-US" sz="1200" u="none" strike="noStrike">
                          <a:solidFill>
                            <a:schemeClr val="tx1"/>
                          </a:solidFill>
                          <a:effectLst/>
                          <a:latin typeface="Arial" panose="020B0604020202020204" pitchFamily="34" charset="0"/>
                          <a:cs typeface="Arial" panose="020B0604020202020204" pitchFamily="34" charset="0"/>
                        </a:rPr>
                        <a:t>O</a:t>
                      </a:r>
                      <a:r>
                        <a:rPr lang="en-US" sz="1200" u="none" strike="noStrike" baseline="-25000">
                          <a:solidFill>
                            <a:schemeClr val="tx1"/>
                          </a:solidFill>
                          <a:effectLst/>
                          <a:latin typeface="Arial" panose="020B0604020202020204" pitchFamily="34" charset="0"/>
                          <a:cs typeface="Arial" panose="020B0604020202020204" pitchFamily="34" charset="0"/>
                        </a:rPr>
                        <a:t>3</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0.96</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2,788.42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26,768.80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2012</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1081326841"/>
                  </a:ext>
                </a:extLst>
              </a:tr>
              <a:tr h="183560">
                <a:tc vMerge="1">
                  <a:txBody>
                    <a:bodyPr/>
                    <a:lstStyle/>
                    <a:p>
                      <a:endParaRPr lang="en-US"/>
                    </a:p>
                  </a:txBody>
                  <a:tcPr/>
                </a:tc>
                <a:tc rowSpan="3">
                  <a:txBody>
                    <a:bodyPr/>
                    <a:lstStyle/>
                    <a:p>
                      <a:pPr algn="l" rtl="0" fontAlgn="ctr"/>
                      <a:r>
                        <a:rPr lang="en-US" sz="1200" u="none" strike="noStrike" dirty="0" err="1">
                          <a:solidFill>
                            <a:schemeClr val="tx1"/>
                          </a:solidFill>
                          <a:effectLst/>
                          <a:latin typeface="Arial" panose="020B0604020202020204" pitchFamily="34" charset="0"/>
                          <a:cs typeface="Arial" panose="020B0604020202020204" pitchFamily="34" charset="0"/>
                        </a:rPr>
                        <a:t>Mushgai</a:t>
                      </a:r>
                      <a:r>
                        <a:rPr lang="en-US" sz="1200" u="none" strike="noStrike" dirty="0">
                          <a:solidFill>
                            <a:schemeClr val="tx1"/>
                          </a:solidFill>
                          <a:effectLst/>
                          <a:latin typeface="Arial" panose="020B0604020202020204" pitchFamily="34" charset="0"/>
                          <a:cs typeface="Arial" panose="020B0604020202020204" pitchFamily="34" charset="0"/>
                        </a:rPr>
                        <a:t> </a:t>
                      </a:r>
                      <a:r>
                        <a:rPr lang="en-US" sz="1200" u="none" strike="noStrike" dirty="0" err="1">
                          <a:solidFill>
                            <a:schemeClr val="tx1"/>
                          </a:solidFill>
                          <a:effectLst/>
                          <a:latin typeface="Arial" panose="020B0604020202020204" pitchFamily="34" charset="0"/>
                          <a:cs typeface="Arial" panose="020B0604020202020204" pitchFamily="34" charset="0"/>
                        </a:rPr>
                        <a:t>khudag</a:t>
                      </a:r>
                      <a:r>
                        <a:rPr lang="en-US" sz="1200" u="none" strike="noStrike" dirty="0">
                          <a:solidFill>
                            <a:schemeClr val="tx1"/>
                          </a:solidFill>
                          <a:effectLst/>
                          <a:latin typeface="Arial" panose="020B0604020202020204" pitchFamily="34" charset="0"/>
                          <a:cs typeface="Arial" panose="020B0604020202020204" pitchFamily="34" charset="0"/>
                        </a:rPr>
                        <a:t> /West zone/</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mn-MN" sz="1200" u="none" strike="noStrike">
                          <a:solidFill>
                            <a:schemeClr val="tx1"/>
                          </a:solidFill>
                          <a:effectLst/>
                          <a:latin typeface="Arial" panose="020B0604020202020204" pitchFamily="34" charset="0"/>
                          <a:cs typeface="Arial" panose="020B0604020202020204" pitchFamily="34" charset="0"/>
                        </a:rPr>
                        <a:t>Се</a:t>
                      </a:r>
                      <a:r>
                        <a:rPr lang="mn-MN" sz="1200" u="none" strike="noStrike" baseline="-25000">
                          <a:solidFill>
                            <a:schemeClr val="tx1"/>
                          </a:solidFill>
                          <a:effectLst/>
                          <a:latin typeface="Arial" panose="020B0604020202020204" pitchFamily="34" charset="0"/>
                          <a:cs typeface="Arial" panose="020B0604020202020204" pitchFamily="34" charset="0"/>
                        </a:rPr>
                        <a:t>2</a:t>
                      </a:r>
                      <a:r>
                        <a:rPr lang="en-US" sz="1200" u="none" strike="noStrike">
                          <a:solidFill>
                            <a:schemeClr val="tx1"/>
                          </a:solidFill>
                          <a:effectLst/>
                          <a:latin typeface="Arial" panose="020B0604020202020204" pitchFamily="34" charset="0"/>
                          <a:cs typeface="Arial" panose="020B0604020202020204" pitchFamily="34" charset="0"/>
                        </a:rPr>
                        <a:t>O</a:t>
                      </a:r>
                      <a:r>
                        <a:rPr lang="en-US" sz="1200" u="none" strike="noStrike" baseline="-25000">
                          <a:solidFill>
                            <a:schemeClr val="tx1"/>
                          </a:solidFill>
                          <a:effectLst/>
                          <a:latin typeface="Arial" panose="020B0604020202020204" pitchFamily="34" charset="0"/>
                          <a:cs typeface="Arial" panose="020B0604020202020204" pitchFamily="34" charset="0"/>
                        </a:rPr>
                        <a:t>3</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1.05</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22.76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2,709.50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3">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2013</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4280120640"/>
                  </a:ext>
                </a:extLst>
              </a:tr>
              <a:tr h="183560">
                <a:tc vMerge="1">
                  <a:txBody>
                    <a:bodyPr/>
                    <a:lstStyle/>
                    <a:p>
                      <a:endParaRPr lang="en-US"/>
                    </a:p>
                  </a:txBody>
                  <a:tcPr/>
                </a:tc>
                <a:tc vMerge="1">
                  <a:txBody>
                    <a:bodyPr/>
                    <a:lstStyle/>
                    <a:p>
                      <a:endParaRPr lang="en-US"/>
                    </a:p>
                  </a:txBody>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La</a:t>
                      </a:r>
                      <a:r>
                        <a:rPr lang="en-US" sz="1200" u="none" strike="noStrike" baseline="-25000">
                          <a:solidFill>
                            <a:schemeClr val="tx1"/>
                          </a:solidFill>
                          <a:effectLst/>
                          <a:latin typeface="Arial" panose="020B0604020202020204" pitchFamily="34" charset="0"/>
                          <a:cs typeface="Arial" panose="020B0604020202020204" pitchFamily="34" charset="0"/>
                        </a:rPr>
                        <a:t>2</a:t>
                      </a:r>
                      <a:r>
                        <a:rPr lang="en-US" sz="1200" u="none" strike="noStrike">
                          <a:solidFill>
                            <a:schemeClr val="tx1"/>
                          </a:solidFill>
                          <a:effectLst/>
                          <a:latin typeface="Arial" panose="020B0604020202020204" pitchFamily="34" charset="0"/>
                          <a:cs typeface="Arial" panose="020B0604020202020204" pitchFamily="34" charset="0"/>
                        </a:rPr>
                        <a:t>O</a:t>
                      </a:r>
                      <a:r>
                        <a:rPr lang="en-US" sz="1200" u="none" strike="noStrike" baseline="-25000">
                          <a:solidFill>
                            <a:schemeClr val="tx1"/>
                          </a:solidFill>
                          <a:effectLst/>
                          <a:latin typeface="Arial" panose="020B0604020202020204" pitchFamily="34" charset="0"/>
                          <a:cs typeface="Arial" panose="020B0604020202020204" pitchFamily="34" charset="0"/>
                        </a:rPr>
                        <a:t>3</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1,935.36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16.30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2798390809"/>
                  </a:ext>
                </a:extLst>
              </a:tr>
              <a:tr h="183560">
                <a:tc vMerge="1">
                  <a:txBody>
                    <a:bodyPr/>
                    <a:lstStyle/>
                    <a:p>
                      <a:endParaRPr lang="en-US"/>
                    </a:p>
                  </a:txBody>
                  <a:tcPr/>
                </a:tc>
                <a:tc vMerge="1">
                  <a:txBody>
                    <a:bodyPr/>
                    <a:lstStyle/>
                    <a:p>
                      <a:endParaRPr lang="en-US"/>
                    </a:p>
                  </a:txBody>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Nd</a:t>
                      </a:r>
                      <a:r>
                        <a:rPr lang="en-US" sz="1200" u="none" strike="noStrike" baseline="-25000">
                          <a:solidFill>
                            <a:schemeClr val="tx1"/>
                          </a:solidFill>
                          <a:effectLst/>
                          <a:latin typeface="Arial" panose="020B0604020202020204" pitchFamily="34" charset="0"/>
                          <a:cs typeface="Arial" panose="020B0604020202020204" pitchFamily="34" charset="0"/>
                        </a:rPr>
                        <a:t>2</a:t>
                      </a:r>
                      <a:r>
                        <a:rPr lang="en-US" sz="1200" u="none" strike="noStrike">
                          <a:solidFill>
                            <a:schemeClr val="tx1"/>
                          </a:solidFill>
                          <a:effectLst/>
                          <a:latin typeface="Arial" panose="020B0604020202020204" pitchFamily="34" charset="0"/>
                          <a:cs typeface="Arial" panose="020B0604020202020204" pitchFamily="34" charset="0"/>
                        </a:rPr>
                        <a:t>O</a:t>
                      </a:r>
                      <a:r>
                        <a:rPr lang="en-US" sz="1200" u="none" strike="noStrike" baseline="-25000">
                          <a:solidFill>
                            <a:schemeClr val="tx1"/>
                          </a:solidFill>
                          <a:effectLst/>
                          <a:latin typeface="Arial" panose="020B0604020202020204" pitchFamily="34" charset="0"/>
                          <a:cs typeface="Arial" panose="020B0604020202020204" pitchFamily="34" charset="0"/>
                        </a:rPr>
                        <a:t>3</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193.54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1.58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2163015063"/>
                  </a:ext>
                </a:extLst>
              </a:tr>
              <a:tr h="183560">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2</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l" rtl="0" fontAlgn="ctr"/>
                      <a:r>
                        <a:rPr lang="en-US" sz="1200" u="none" strike="noStrike">
                          <a:solidFill>
                            <a:schemeClr val="tx1"/>
                          </a:solidFill>
                          <a:effectLst/>
                          <a:latin typeface="Arial" panose="020B0604020202020204" pitchFamily="34" charset="0"/>
                          <a:cs typeface="Arial" panose="020B0604020202020204" pitchFamily="34" charset="0"/>
                        </a:rPr>
                        <a:t>Khotgor</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REE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1.26</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26,863.40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12,887.70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338,690.0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148,040.00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2010</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3701466822"/>
                  </a:ext>
                </a:extLst>
              </a:tr>
              <a:tr h="183560">
                <a:tc rowSpan="2">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3</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l" rtl="0" fontAlgn="ctr"/>
                      <a:r>
                        <a:rPr lang="en-US" sz="1200" u="none" strike="noStrike">
                          <a:solidFill>
                            <a:schemeClr val="tx1"/>
                          </a:solidFill>
                          <a:effectLst/>
                          <a:latin typeface="Arial" panose="020B0604020202020204" pitchFamily="34" charset="0"/>
                          <a:cs typeface="Arial" panose="020B0604020202020204" pitchFamily="34" charset="0"/>
                        </a:rPr>
                        <a:t>Lugiin gol</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REE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2.67</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159.18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347.03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5,489.8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8,015.66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2009</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1061758696"/>
                  </a:ext>
                </a:extLst>
              </a:tr>
              <a:tr h="183560">
                <a:tc vMerge="1">
                  <a:txBody>
                    <a:bodyPr/>
                    <a:lstStyle/>
                    <a:p>
                      <a:endParaRPr lang="en-US"/>
                    </a:p>
                  </a:txBody>
                  <a:tcPr/>
                </a:tc>
                <a:tc>
                  <a:txBody>
                    <a:bodyPr/>
                    <a:lstStyle/>
                    <a:p>
                      <a:pPr algn="l" rtl="0" fontAlgn="ctr"/>
                      <a:r>
                        <a:rPr lang="en-US" sz="1200" u="none" strike="noStrike">
                          <a:solidFill>
                            <a:schemeClr val="tx1"/>
                          </a:solidFill>
                          <a:effectLst/>
                          <a:latin typeface="Arial" panose="020B0604020202020204" pitchFamily="34" charset="0"/>
                          <a:cs typeface="Arial" panose="020B0604020202020204" pitchFamily="34" charset="0"/>
                        </a:rPr>
                        <a:t>Lugiin gol (West zone)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REE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2.71</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35,098.80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1,013.89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2013</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28483018"/>
                  </a:ext>
                </a:extLst>
              </a:tr>
              <a:tr h="183560">
                <a:tc rowSpan="7">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4</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4">
                  <a:txBody>
                    <a:bodyPr/>
                    <a:lstStyle/>
                    <a:p>
                      <a:pPr algn="l" rtl="0" fontAlgn="ctr"/>
                      <a:r>
                        <a:rPr lang="en-US" sz="1200" u="none" strike="noStrike" dirty="0" err="1">
                          <a:solidFill>
                            <a:schemeClr val="tx1"/>
                          </a:solidFill>
                          <a:effectLst/>
                          <a:latin typeface="Arial" panose="020B0604020202020204" pitchFamily="34" charset="0"/>
                          <a:cs typeface="Arial" panose="020B0604020202020204" pitchFamily="34" charset="0"/>
                        </a:rPr>
                        <a:t>Khalzan</a:t>
                      </a:r>
                      <a:r>
                        <a:rPr lang="en-US" sz="1200" u="none" strike="noStrike" dirty="0">
                          <a:solidFill>
                            <a:schemeClr val="tx1"/>
                          </a:solidFill>
                          <a:effectLst/>
                          <a:latin typeface="Arial" panose="020B0604020202020204" pitchFamily="34" charset="0"/>
                          <a:cs typeface="Arial" panose="020B0604020202020204" pitchFamily="34" charset="0"/>
                        </a:rPr>
                        <a:t> </a:t>
                      </a:r>
                      <a:r>
                        <a:rPr lang="en-US" sz="1200" u="none" strike="noStrike" dirty="0" err="1">
                          <a:solidFill>
                            <a:schemeClr val="tx1"/>
                          </a:solidFill>
                          <a:effectLst/>
                          <a:latin typeface="Arial" panose="020B0604020202020204" pitchFamily="34" charset="0"/>
                          <a:cs typeface="Arial" panose="020B0604020202020204" pitchFamily="34" charset="0"/>
                        </a:rPr>
                        <a:t>Burgedei</a:t>
                      </a:r>
                      <a:r>
                        <a:rPr lang="en-US" sz="1200" u="none" strike="noStrike" dirty="0">
                          <a:solidFill>
                            <a:schemeClr val="tx1"/>
                          </a:solidFill>
                          <a:effectLst/>
                          <a:latin typeface="Arial" panose="020B0604020202020204" pitchFamily="34" charset="0"/>
                          <a:cs typeface="Arial" panose="020B0604020202020204" pitchFamily="34" charset="0"/>
                        </a:rPr>
                        <a:t> /19329/</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TR+Y</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0.23</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45,384.10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40,759.02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104,395.4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103,762.50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4">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2014</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3699687098"/>
                  </a:ext>
                </a:extLst>
              </a:tr>
              <a:tr h="183560">
                <a:tc vMerge="1">
                  <a:txBody>
                    <a:bodyPr/>
                    <a:lstStyle/>
                    <a:p>
                      <a:endParaRPr lang="en-US"/>
                    </a:p>
                  </a:txBody>
                  <a:tcPr/>
                </a:tc>
                <a:tc vMerge="1">
                  <a:txBody>
                    <a:bodyPr/>
                    <a:lstStyle/>
                    <a:p>
                      <a:endParaRPr lang="en-US"/>
                    </a:p>
                  </a:txBody>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Zr</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0.29</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tc vMerge="1">
                  <a:txBody>
                    <a:bodyPr/>
                    <a:lstStyle/>
                    <a:p>
                      <a:endParaRPr lang="en-US"/>
                    </a:p>
                  </a:txBody>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132,307.1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1958053426"/>
                  </a:ext>
                </a:extLst>
              </a:tr>
              <a:tr h="183560">
                <a:tc vMerge="1">
                  <a:txBody>
                    <a:bodyPr/>
                    <a:lstStyle/>
                    <a:p>
                      <a:endParaRPr lang="en-US"/>
                    </a:p>
                  </a:txBody>
                  <a:tcPr/>
                </a:tc>
                <a:tc vMerge="1">
                  <a:txBody>
                    <a:bodyPr/>
                    <a:lstStyle/>
                    <a:p>
                      <a:endParaRPr lang="en-US"/>
                    </a:p>
                  </a:txBody>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H TR+Y</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0.056</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42,803.08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35,396.86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23,854.9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29,633.40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2665012647"/>
                  </a:ext>
                </a:extLst>
              </a:tr>
              <a:tr h="183560">
                <a:tc vMerge="1">
                  <a:txBody>
                    <a:bodyPr/>
                    <a:lstStyle/>
                    <a:p>
                      <a:endParaRPr lang="en-US"/>
                    </a:p>
                  </a:txBody>
                  <a:tcPr/>
                </a:tc>
                <a:tc vMerge="1">
                  <a:txBody>
                    <a:bodyPr/>
                    <a:lstStyle/>
                    <a:p>
                      <a:endParaRPr lang="en-US"/>
                    </a:p>
                  </a:txBody>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Nb</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0.041</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44,916.46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36,267.38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18,580.5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23,966.00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2530085979"/>
                  </a:ext>
                </a:extLst>
              </a:tr>
              <a:tr h="183560">
                <a:tc vMerge="1">
                  <a:txBody>
                    <a:bodyPr/>
                    <a:lstStyle/>
                    <a:p>
                      <a:endParaRPr lang="en-US"/>
                    </a:p>
                  </a:txBody>
                  <a:tcPr/>
                </a:tc>
                <a:tc rowSpan="2">
                  <a:txBody>
                    <a:bodyPr/>
                    <a:lstStyle/>
                    <a:p>
                      <a:pPr algn="l" rtl="0" fontAlgn="ctr"/>
                      <a:r>
                        <a:rPr lang="en-US" sz="1200" u="none" strike="noStrike">
                          <a:solidFill>
                            <a:schemeClr val="tx1"/>
                          </a:solidFill>
                          <a:effectLst/>
                          <a:latin typeface="Arial" panose="020B0604020202020204" pitchFamily="34" charset="0"/>
                          <a:cs typeface="Arial" panose="020B0604020202020204" pitchFamily="34" charset="0"/>
                        </a:rPr>
                        <a:t>Khalzan Burgedei /006911/</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REE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0,44</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22,318,229.20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22,512,651.00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97,168.7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2">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94,485.24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3">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2015</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4100188059"/>
                  </a:ext>
                </a:extLst>
              </a:tr>
              <a:tr h="1835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0,42</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041095"/>
                  </a:ext>
                </a:extLst>
              </a:tr>
              <a:tr h="363260">
                <a:tc vMerge="1">
                  <a:txBody>
                    <a:bodyPr/>
                    <a:lstStyle/>
                    <a:p>
                      <a:endParaRPr lang="en-US"/>
                    </a:p>
                  </a:txBody>
                  <a:tcPr/>
                </a:tc>
                <a:tc>
                  <a:txBody>
                    <a:bodyPr/>
                    <a:lstStyle/>
                    <a:p>
                      <a:pPr algn="l" rtl="0" fontAlgn="ctr"/>
                      <a:r>
                        <a:rPr lang="en-US" sz="1200" u="none" strike="noStrike">
                          <a:solidFill>
                            <a:schemeClr val="tx1"/>
                          </a:solidFill>
                          <a:effectLst/>
                          <a:latin typeface="Arial" panose="020B0604020202020204" pitchFamily="34" charset="0"/>
                          <a:cs typeface="Arial" panose="020B0604020202020204" pitchFamily="34" charset="0"/>
                        </a:rPr>
                        <a:t>Khalzan Burgedei /012335/</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REE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0,45   0,46</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162,955,474.60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60,389175,33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731,805.6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279,683.00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2050246919"/>
                  </a:ext>
                </a:extLst>
              </a:tr>
              <a:tr h="183560">
                <a:tc rowSpan="3">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5</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3">
                  <a:txBody>
                    <a:bodyPr/>
                    <a:lstStyle/>
                    <a:p>
                      <a:pPr algn="l" rtl="0" fontAlgn="ctr"/>
                      <a:r>
                        <a:rPr lang="en-US" sz="1200" u="none" strike="noStrike">
                          <a:solidFill>
                            <a:schemeClr val="tx1"/>
                          </a:solidFill>
                          <a:effectLst/>
                          <a:latin typeface="Arial" panose="020B0604020202020204" pitchFamily="34" charset="0"/>
                          <a:cs typeface="Arial" panose="020B0604020202020204" pitchFamily="34" charset="0"/>
                        </a:rPr>
                        <a:t>Ulaan del</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REE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0.164</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3">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82,130.40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fontAlgn="b"/>
                      <a:r>
                        <a:rPr lang="en-US" sz="1200" u="none" strike="noStrike" dirty="0">
                          <a:solidFill>
                            <a:schemeClr val="tx1"/>
                          </a:solidFill>
                          <a:effectLst/>
                          <a:latin typeface="Arial" panose="020B0604020202020204" pitchFamily="34" charset="0"/>
                          <a:cs typeface="Arial" panose="020B0604020202020204" pitchFamily="34" charset="0"/>
                        </a:rPr>
                        <a:t>            124.79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3">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2017</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4248730324"/>
                  </a:ext>
                </a:extLst>
              </a:tr>
              <a:tr h="183560">
                <a:tc vMerge="1">
                  <a:txBody>
                    <a:bodyPr/>
                    <a:lstStyle/>
                    <a:p>
                      <a:endParaRPr lang="en-US"/>
                    </a:p>
                  </a:txBody>
                  <a:tcPr/>
                </a:tc>
                <a:tc vMerge="1">
                  <a:txBody>
                    <a:bodyPr/>
                    <a:lstStyle/>
                    <a:p>
                      <a:endParaRPr lang="en-US"/>
                    </a:p>
                  </a:txBody>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Zr</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0.335</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tc>
                  <a:txBody>
                    <a:bodyPr/>
                    <a:lstStyle/>
                    <a:p>
                      <a:pPr algn="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fontAlgn="b"/>
                      <a:r>
                        <a:rPr lang="en-US" sz="1200" u="none" strike="noStrike" dirty="0">
                          <a:solidFill>
                            <a:schemeClr val="tx1"/>
                          </a:solidFill>
                          <a:effectLst/>
                          <a:latin typeface="Arial" panose="020B0604020202020204" pitchFamily="34" charset="0"/>
                          <a:cs typeface="Arial" panose="020B0604020202020204" pitchFamily="34" charset="0"/>
                        </a:rPr>
                        <a:t>            238.90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1022266945"/>
                  </a:ext>
                </a:extLst>
              </a:tr>
              <a:tr h="183560">
                <a:tc vMerge="1">
                  <a:txBody>
                    <a:bodyPr/>
                    <a:lstStyle/>
                    <a:p>
                      <a:endParaRPr lang="en-US"/>
                    </a:p>
                  </a:txBody>
                  <a:tcPr/>
                </a:tc>
                <a:tc vMerge="1">
                  <a:txBody>
                    <a:bodyPr/>
                    <a:lstStyle/>
                    <a:p>
                      <a:endParaRPr lang="en-US"/>
                    </a:p>
                  </a:txBody>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Nb</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0.05</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tc>
                  <a:txBody>
                    <a:bodyPr/>
                    <a:lstStyle/>
                    <a:p>
                      <a:pPr algn="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fontAlgn="b"/>
                      <a:r>
                        <a:rPr lang="en-US" sz="1200" u="none" strike="noStrike" dirty="0">
                          <a:solidFill>
                            <a:schemeClr val="tx1"/>
                          </a:solidFill>
                          <a:effectLst/>
                          <a:latin typeface="Arial" panose="020B0604020202020204" pitchFamily="34" charset="0"/>
                          <a:cs typeface="Arial" panose="020B0604020202020204" pitchFamily="34" charset="0"/>
                        </a:rPr>
                        <a:t>34.80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3518553212"/>
                  </a:ext>
                </a:extLst>
              </a:tr>
              <a:tr h="183560">
                <a:tc rowSpan="4">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6</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4">
                  <a:txBody>
                    <a:bodyPr/>
                    <a:lstStyle/>
                    <a:p>
                      <a:pPr algn="l" rtl="0" fontAlgn="ctr"/>
                      <a:r>
                        <a:rPr lang="en-US" sz="1200" u="none" strike="noStrike">
                          <a:solidFill>
                            <a:schemeClr val="tx1"/>
                          </a:solidFill>
                          <a:effectLst/>
                          <a:latin typeface="Arial" panose="020B0604020202020204" pitchFamily="34" charset="0"/>
                          <a:cs typeface="Arial" panose="020B0604020202020204" pitchFamily="34" charset="0"/>
                        </a:rPr>
                        <a:t>Tsagaan chuluut (Placer)</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Monazite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52.25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fontAlgn="b"/>
                      <a:r>
                        <a:rPr lang="en-US" sz="1200" u="none" strike="noStrike" dirty="0">
                          <a:solidFill>
                            <a:schemeClr val="tx1"/>
                          </a:solidFill>
                          <a:effectLst/>
                          <a:latin typeface="Arial" panose="020B0604020202020204" pitchFamily="34" charset="0"/>
                          <a:cs typeface="Arial" panose="020B0604020202020204" pitchFamily="34" charset="0"/>
                        </a:rPr>
                        <a:t>            222.30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4">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2017</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2218415111"/>
                  </a:ext>
                </a:extLst>
              </a:tr>
              <a:tr h="183560">
                <a:tc vMerge="1">
                  <a:txBody>
                    <a:bodyPr/>
                    <a:lstStyle/>
                    <a:p>
                      <a:endParaRPr lang="en-US"/>
                    </a:p>
                  </a:txBody>
                  <a:tcPr/>
                </a:tc>
                <a:tc vMerge="1">
                  <a:txBody>
                    <a:bodyPr/>
                    <a:lstStyle/>
                    <a:p>
                      <a:endParaRPr lang="en-US"/>
                    </a:p>
                  </a:txBody>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U</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0.46</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0.23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fontAlgn="b"/>
                      <a:r>
                        <a:rPr lang="en-US" sz="1200" u="none" strike="noStrike" dirty="0">
                          <a:solidFill>
                            <a:schemeClr val="tx1"/>
                          </a:solidFill>
                          <a:effectLst/>
                          <a:latin typeface="Arial" panose="020B0604020202020204" pitchFamily="34" charset="0"/>
                          <a:cs typeface="Arial" panose="020B0604020202020204" pitchFamily="34" charset="0"/>
                        </a:rPr>
                        <a:t>                1.15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101891362"/>
                  </a:ext>
                </a:extLst>
              </a:tr>
              <a:tr h="183560">
                <a:tc vMerge="1">
                  <a:txBody>
                    <a:bodyPr/>
                    <a:lstStyle/>
                    <a:p>
                      <a:endParaRPr lang="en-US"/>
                    </a:p>
                  </a:txBody>
                  <a:tcPr/>
                </a:tc>
                <a:tc vMerge="1">
                  <a:txBody>
                    <a:bodyPr/>
                    <a:lstStyle/>
                    <a:p>
                      <a:endParaRPr lang="en-US"/>
                    </a:p>
                  </a:txBody>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TR</a:t>
                      </a:r>
                      <a:r>
                        <a:rPr lang="en-US" sz="1200" u="none" strike="noStrike" baseline="-25000">
                          <a:solidFill>
                            <a:schemeClr val="tx1"/>
                          </a:solidFill>
                          <a:effectLst/>
                          <a:latin typeface="Arial" panose="020B0604020202020204" pitchFamily="34" charset="0"/>
                          <a:cs typeface="Arial" panose="020B0604020202020204" pitchFamily="34" charset="0"/>
                        </a:rPr>
                        <a:t>2</a:t>
                      </a:r>
                      <a:r>
                        <a:rPr lang="en-US" sz="1200" u="none" strike="noStrike">
                          <a:solidFill>
                            <a:schemeClr val="tx1"/>
                          </a:solidFill>
                          <a:effectLst/>
                          <a:latin typeface="Arial" panose="020B0604020202020204" pitchFamily="34" charset="0"/>
                          <a:cs typeface="Arial" panose="020B0604020202020204" pitchFamily="34" charset="0"/>
                        </a:rPr>
                        <a:t>O</a:t>
                      </a:r>
                      <a:r>
                        <a:rPr lang="en-US" sz="1200" u="none" strike="noStrike" baseline="-25000">
                          <a:solidFill>
                            <a:schemeClr val="tx1"/>
                          </a:solidFill>
                          <a:effectLst/>
                          <a:latin typeface="Arial" panose="020B0604020202020204" pitchFamily="34" charset="0"/>
                          <a:cs typeface="Arial" panose="020B0604020202020204" pitchFamily="34" charset="0"/>
                        </a:rPr>
                        <a:t>3</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7.4</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3.86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fontAlgn="b"/>
                      <a:r>
                        <a:rPr lang="en-US" sz="1200" u="none" strike="noStrike" dirty="0">
                          <a:solidFill>
                            <a:schemeClr val="tx1"/>
                          </a:solidFill>
                          <a:effectLst/>
                          <a:latin typeface="Arial" panose="020B0604020202020204" pitchFamily="34" charset="0"/>
                          <a:cs typeface="Arial" panose="020B0604020202020204" pitchFamily="34" charset="0"/>
                        </a:rPr>
                        <a:t>              18.60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1766649999"/>
                  </a:ext>
                </a:extLst>
              </a:tr>
              <a:tr h="200196">
                <a:tc vMerge="1">
                  <a:txBody>
                    <a:bodyPr/>
                    <a:lstStyle/>
                    <a:p>
                      <a:endParaRPr lang="en-US"/>
                    </a:p>
                  </a:txBody>
                  <a:tcPr/>
                </a:tc>
                <a:tc vMerge="1">
                  <a:txBody>
                    <a:bodyPr/>
                    <a:lstStyle/>
                    <a:p>
                      <a:endParaRPr lang="en-US"/>
                    </a:p>
                  </a:txBody>
                  <a:tcPr/>
                </a:tc>
                <a:tc>
                  <a:txBody>
                    <a:bodyPr/>
                    <a:lstStyle/>
                    <a:p>
                      <a:pPr algn="ctr" rtl="0" fontAlgn="ctr"/>
                      <a:r>
                        <a:rPr lang="mn-MN" sz="1200" u="none" strike="noStrike">
                          <a:solidFill>
                            <a:schemeClr val="tx1"/>
                          </a:solidFill>
                          <a:effectLst/>
                          <a:latin typeface="Arial" panose="020B0604020202020204" pitchFamily="34" charset="0"/>
                          <a:cs typeface="Arial" panose="020B0604020202020204" pitchFamily="34" charset="0"/>
                        </a:rPr>
                        <a:t>Се</a:t>
                      </a:r>
                      <a:r>
                        <a:rPr lang="mn-MN" sz="1200" u="none" strike="noStrike" baseline="-25000">
                          <a:solidFill>
                            <a:schemeClr val="tx1"/>
                          </a:solidFill>
                          <a:effectLst/>
                          <a:latin typeface="Arial" panose="020B0604020202020204" pitchFamily="34" charset="0"/>
                          <a:cs typeface="Arial" panose="020B0604020202020204" pitchFamily="34" charset="0"/>
                        </a:rPr>
                        <a:t>2</a:t>
                      </a:r>
                      <a:r>
                        <a:rPr lang="en-US" sz="1200" u="none" strike="noStrike">
                          <a:solidFill>
                            <a:schemeClr val="tx1"/>
                          </a:solidFill>
                          <a:effectLst/>
                          <a:latin typeface="Arial" panose="020B0604020202020204" pitchFamily="34" charset="0"/>
                          <a:cs typeface="Arial" panose="020B0604020202020204" pitchFamily="34" charset="0"/>
                        </a:rPr>
                        <a:t>O</a:t>
                      </a:r>
                      <a:r>
                        <a:rPr lang="en-US" sz="1200" u="none" strike="noStrike" baseline="-25000">
                          <a:solidFill>
                            <a:schemeClr val="tx1"/>
                          </a:solidFill>
                          <a:effectLst/>
                          <a:latin typeface="Arial" panose="020B0604020202020204" pitchFamily="34" charset="0"/>
                          <a:cs typeface="Arial" panose="020B0604020202020204" pitchFamily="34" charset="0"/>
                        </a:rPr>
                        <a:t>3</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27.2</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a:solidFill>
                            <a:schemeClr val="tx1"/>
                          </a:solidFill>
                          <a:effectLst/>
                          <a:latin typeface="Arial" panose="020B0604020202020204" pitchFamily="34" charset="0"/>
                          <a:cs typeface="Arial" panose="020B0604020202020204" pitchFamily="34" charset="0"/>
                        </a:rPr>
                        <a:t> </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14.20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fontAlgn="b"/>
                      <a:r>
                        <a:rPr lang="en-US" sz="1200" u="none" strike="noStrike" dirty="0">
                          <a:solidFill>
                            <a:schemeClr val="tx1"/>
                          </a:solidFill>
                          <a:effectLst/>
                          <a:latin typeface="Arial" panose="020B0604020202020204" pitchFamily="34" charset="0"/>
                          <a:cs typeface="Arial" panose="020B0604020202020204" pitchFamily="34" charset="0"/>
                        </a:rPr>
                        <a:t>              60.42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vMerge="1">
                  <a:txBody>
                    <a:bodyPr/>
                    <a:lstStyle/>
                    <a:p>
                      <a:endParaRPr lang="en-US"/>
                    </a:p>
                  </a:txBody>
                  <a:tcPr/>
                </a:tc>
                <a:extLst>
                  <a:ext uri="{0D108BD9-81ED-4DB2-BD59-A6C34878D82A}">
                    <a16:rowId xmlns:a16="http://schemas.microsoft.com/office/drawing/2014/main" val="4248926864"/>
                  </a:ext>
                </a:extLst>
              </a:tr>
              <a:tr h="310626">
                <a:tc gridSpan="4">
                  <a:txBody>
                    <a:bodyPr/>
                    <a:lstStyle/>
                    <a:p>
                      <a:pPr algn="ctr" fontAlgn="b"/>
                      <a:r>
                        <a:rPr lang="en-US" sz="1200" u="none" strike="noStrike" dirty="0">
                          <a:solidFill>
                            <a:schemeClr val="tx1"/>
                          </a:solidFill>
                          <a:effectLst/>
                          <a:latin typeface="Arial" panose="020B0604020202020204" pitchFamily="34" charset="0"/>
                          <a:cs typeface="Arial" panose="020B0604020202020204" pitchFamily="34" charset="0"/>
                        </a:rPr>
                        <a:t>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185,449,314.4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ctr" rtl="0" fontAlgn="ctr"/>
                      <a:r>
                        <a:rPr lang="en-US" sz="1200" u="none" strike="noStrike" dirty="0">
                          <a:solidFill>
                            <a:schemeClr val="tx1"/>
                          </a:solidFill>
                          <a:effectLst/>
                          <a:latin typeface="Arial" panose="020B0604020202020204" pitchFamily="34" charset="0"/>
                          <a:cs typeface="Arial" panose="020B0604020202020204" pitchFamily="34" charset="0"/>
                        </a:rPr>
                        <a:t> 22,681,679.6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1,700,714.4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a:txBody>
                    <a:bodyPr/>
                    <a:lstStyle/>
                    <a:p>
                      <a:pPr algn="r" rtl="0" fontAlgn="ctr"/>
                      <a:r>
                        <a:rPr lang="en-US" sz="1200" u="none" strike="noStrike" dirty="0">
                          <a:solidFill>
                            <a:schemeClr val="tx1"/>
                          </a:solidFill>
                          <a:effectLst/>
                          <a:latin typeface="Arial" panose="020B0604020202020204" pitchFamily="34" charset="0"/>
                          <a:cs typeface="Arial" panose="020B0604020202020204" pitchFamily="34" charset="0"/>
                        </a:rPr>
                        <a:t>     757,328.8 </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tc rowSpan="4">
                  <a:txBody>
                    <a:bodyPr/>
                    <a:lstStyle/>
                    <a:p>
                      <a:pPr algn="ctr" rtl="0" fontAlgn="ct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2084543853"/>
                  </a:ext>
                </a:extLst>
              </a:tr>
              <a:tr h="301983">
                <a:tc rowSpan="3" gridSpan="4">
                  <a:txBody>
                    <a:bodyPr/>
                    <a:lstStyle/>
                    <a:p>
                      <a:pPr algn="ctr" fontAlgn="ctr"/>
                      <a:r>
                        <a:rPr lang="en-US" sz="1600" u="none" strike="noStrike" dirty="0">
                          <a:solidFill>
                            <a:schemeClr val="tx1"/>
                          </a:solidFill>
                          <a:effectLst/>
                          <a:latin typeface="Arial" panose="020B0604020202020204" pitchFamily="34" charset="0"/>
                          <a:cs typeface="Arial" panose="020B0604020202020204" pitchFamily="34" charset="0"/>
                        </a:rPr>
                        <a:t>Total REE reserve:</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2">
                  <a:txBody>
                    <a:bodyPr/>
                    <a:lstStyle/>
                    <a:p>
                      <a:pPr algn="l" rtl="0" fontAlgn="ctr"/>
                      <a:r>
                        <a:rPr lang="en-US" sz="1200" u="none" strike="noStrike" dirty="0">
                          <a:solidFill>
                            <a:schemeClr val="tx1"/>
                          </a:solidFill>
                          <a:effectLst/>
                          <a:latin typeface="Arial" panose="020B0604020202020204" pitchFamily="34" charset="0"/>
                          <a:cs typeface="Arial" panose="020B0604020202020204" pitchFamily="34" charset="0"/>
                        </a:rPr>
                        <a:t>Monazite</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tc hMerge="1">
                  <a:txBody>
                    <a:bodyPr/>
                    <a:lstStyle/>
                    <a:p>
                      <a:endParaRPr lang="en-US"/>
                    </a:p>
                  </a:txBody>
                  <a:tcPr/>
                </a:tc>
                <a:tc>
                  <a:txBody>
                    <a:bodyPr/>
                    <a:lstStyle/>
                    <a:p>
                      <a:pPr algn="r" fontAlgn="b"/>
                      <a:r>
                        <a:rPr lang="en-US" sz="1200" b="1" u="none" strike="noStrike" dirty="0">
                          <a:solidFill>
                            <a:schemeClr val="tx1"/>
                          </a:solidFill>
                          <a:effectLst/>
                          <a:latin typeface="Arial" panose="020B0604020202020204" pitchFamily="34" charset="0"/>
                          <a:cs typeface="Arial" panose="020B0604020202020204" pitchFamily="34" charset="0"/>
                        </a:rPr>
                        <a:t>52.25</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tc>
                  <a:txBody>
                    <a:bodyPr/>
                    <a:lstStyle/>
                    <a:p>
                      <a:pPr algn="r" fontAlgn="b"/>
                      <a:r>
                        <a:rPr lang="en-US" sz="1200" b="1" u="none" strike="noStrike" dirty="0">
                          <a:solidFill>
                            <a:schemeClr val="tx1"/>
                          </a:solidFill>
                          <a:effectLst/>
                          <a:latin typeface="Arial" panose="020B0604020202020204" pitchFamily="34" charset="0"/>
                          <a:cs typeface="Arial" panose="020B0604020202020204" pitchFamily="34" charset="0"/>
                        </a:rPr>
                        <a:t>222.3</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tc vMerge="1">
                  <a:txBody>
                    <a:bodyPr/>
                    <a:lstStyle/>
                    <a:p>
                      <a:pPr algn="ctr" rtl="0" fontAlgn="ct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CCFFFF">
                        <a:alpha val="50196"/>
                      </a:srgbClr>
                    </a:solidFill>
                  </a:tcPr>
                </a:tc>
                <a:extLst>
                  <a:ext uri="{0D108BD9-81ED-4DB2-BD59-A6C34878D82A}">
                    <a16:rowId xmlns:a16="http://schemas.microsoft.com/office/drawing/2014/main" val="4134520921"/>
                  </a:ext>
                </a:extLst>
              </a:tr>
              <a:tr h="35344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gn="ctr" rtl="0" fontAlgn="ctr"/>
                      <a:r>
                        <a:rPr lang="pt-BR" sz="1200" u="none" strike="noStrike" dirty="0">
                          <a:solidFill>
                            <a:schemeClr val="tx1"/>
                          </a:solidFill>
                          <a:effectLst/>
                          <a:latin typeface="Arial" panose="020B0604020202020204" pitchFamily="34" charset="0"/>
                          <a:cs typeface="Arial" panose="020B0604020202020204" pitchFamily="34" charset="0"/>
                        </a:rPr>
                        <a:t>REE+TR</a:t>
                      </a:r>
                      <a:r>
                        <a:rPr lang="pt-BR" sz="1200" u="none" strike="noStrike" baseline="-25000" dirty="0">
                          <a:solidFill>
                            <a:schemeClr val="tx1"/>
                          </a:solidFill>
                          <a:effectLst/>
                          <a:latin typeface="Arial" panose="020B0604020202020204" pitchFamily="34" charset="0"/>
                          <a:cs typeface="Arial" panose="020B0604020202020204" pitchFamily="34" charset="0"/>
                        </a:rPr>
                        <a:t>2</a:t>
                      </a:r>
                      <a:r>
                        <a:rPr lang="pt-BR" sz="1200" u="none" strike="noStrike" dirty="0">
                          <a:solidFill>
                            <a:schemeClr val="tx1"/>
                          </a:solidFill>
                          <a:effectLst/>
                          <a:latin typeface="Arial" panose="020B0604020202020204" pitchFamily="34" charset="0"/>
                          <a:cs typeface="Arial" panose="020B0604020202020204" pitchFamily="34" charset="0"/>
                        </a:rPr>
                        <a:t>O</a:t>
                      </a:r>
                      <a:r>
                        <a:rPr lang="pt-BR" sz="1200" u="none" strike="noStrike" baseline="-25000" dirty="0">
                          <a:solidFill>
                            <a:schemeClr val="tx1"/>
                          </a:solidFill>
                          <a:effectLst/>
                          <a:latin typeface="Arial" panose="020B0604020202020204" pitchFamily="34" charset="0"/>
                          <a:cs typeface="Arial" panose="020B0604020202020204" pitchFamily="34" charset="0"/>
                        </a:rPr>
                        <a:t>3</a:t>
                      </a:r>
                      <a:r>
                        <a:rPr lang="pt-BR" sz="1200" u="none" strike="noStrike" dirty="0">
                          <a:solidFill>
                            <a:schemeClr val="tx1"/>
                          </a:solidFill>
                          <a:effectLst/>
                          <a:latin typeface="Arial" panose="020B0604020202020204" pitchFamily="34" charset="0"/>
                          <a:cs typeface="Arial" panose="020B0604020202020204" pitchFamily="34" charset="0"/>
                        </a:rPr>
                        <a:t>+Ce</a:t>
                      </a:r>
                      <a:r>
                        <a:rPr lang="pt-BR" sz="1200" u="none" strike="noStrike" baseline="-25000" dirty="0">
                          <a:solidFill>
                            <a:schemeClr val="tx1"/>
                          </a:solidFill>
                          <a:effectLst/>
                          <a:latin typeface="Arial" panose="020B0604020202020204" pitchFamily="34" charset="0"/>
                          <a:cs typeface="Arial" panose="020B0604020202020204" pitchFamily="34" charset="0"/>
                        </a:rPr>
                        <a:t>2</a:t>
                      </a:r>
                      <a:r>
                        <a:rPr lang="pt-BR" sz="1200" u="none" strike="noStrike" dirty="0">
                          <a:solidFill>
                            <a:schemeClr val="tx1"/>
                          </a:solidFill>
                          <a:effectLst/>
                          <a:latin typeface="Arial" panose="020B0604020202020204" pitchFamily="34" charset="0"/>
                          <a:cs typeface="Arial" panose="020B0604020202020204" pitchFamily="34" charset="0"/>
                        </a:rPr>
                        <a:t>O</a:t>
                      </a:r>
                      <a:r>
                        <a:rPr lang="pt-BR" sz="1200" u="none" strike="noStrike" baseline="-25000" dirty="0">
                          <a:solidFill>
                            <a:schemeClr val="tx1"/>
                          </a:solidFill>
                          <a:effectLst/>
                          <a:latin typeface="Arial" panose="020B0604020202020204" pitchFamily="34" charset="0"/>
                          <a:cs typeface="Arial" panose="020B0604020202020204" pitchFamily="34" charset="0"/>
                        </a:rPr>
                        <a:t>3</a:t>
                      </a:r>
                      <a:r>
                        <a:rPr lang="pt-BR" sz="1200" u="none" strike="noStrike" dirty="0">
                          <a:solidFill>
                            <a:schemeClr val="tx1"/>
                          </a:solidFill>
                          <a:effectLst/>
                          <a:latin typeface="Arial" panose="020B0604020202020204" pitchFamily="34" charset="0"/>
                          <a:cs typeface="Arial" panose="020B0604020202020204" pitchFamily="34" charset="0"/>
                        </a:rPr>
                        <a:t>+La</a:t>
                      </a:r>
                      <a:r>
                        <a:rPr lang="pt-BR" sz="1200" u="none" strike="noStrike" baseline="-25000" dirty="0">
                          <a:solidFill>
                            <a:schemeClr val="tx1"/>
                          </a:solidFill>
                          <a:effectLst/>
                          <a:latin typeface="Arial" panose="020B0604020202020204" pitchFamily="34" charset="0"/>
                          <a:cs typeface="Arial" panose="020B0604020202020204" pitchFamily="34" charset="0"/>
                        </a:rPr>
                        <a:t>2</a:t>
                      </a:r>
                      <a:r>
                        <a:rPr lang="pt-BR" sz="1200" u="none" strike="noStrike" dirty="0">
                          <a:solidFill>
                            <a:schemeClr val="tx1"/>
                          </a:solidFill>
                          <a:effectLst/>
                          <a:latin typeface="Arial" panose="020B0604020202020204" pitchFamily="34" charset="0"/>
                          <a:cs typeface="Arial" panose="020B0604020202020204" pitchFamily="34" charset="0"/>
                        </a:rPr>
                        <a:t>O</a:t>
                      </a:r>
                      <a:r>
                        <a:rPr lang="pt-BR" sz="1200" u="none" strike="noStrike" baseline="-25000" dirty="0">
                          <a:solidFill>
                            <a:schemeClr val="tx1"/>
                          </a:solidFill>
                          <a:effectLst/>
                          <a:latin typeface="Arial" panose="020B0604020202020204" pitchFamily="34" charset="0"/>
                          <a:cs typeface="Arial" panose="020B0604020202020204" pitchFamily="34" charset="0"/>
                        </a:rPr>
                        <a:t>3</a:t>
                      </a:r>
                      <a:r>
                        <a:rPr lang="pt-BR" sz="1200" u="none" strike="noStrike" dirty="0">
                          <a:solidFill>
                            <a:schemeClr val="tx1"/>
                          </a:solidFill>
                          <a:effectLst/>
                          <a:latin typeface="Arial" panose="020B0604020202020204" pitchFamily="34" charset="0"/>
                          <a:cs typeface="Arial" panose="020B0604020202020204" pitchFamily="34" charset="0"/>
                        </a:rPr>
                        <a:t>+Nd</a:t>
                      </a:r>
                      <a:r>
                        <a:rPr lang="pt-BR" sz="1200" u="none" strike="noStrike" baseline="-25000" dirty="0">
                          <a:solidFill>
                            <a:schemeClr val="tx1"/>
                          </a:solidFill>
                          <a:effectLst/>
                          <a:latin typeface="Arial" panose="020B0604020202020204" pitchFamily="34" charset="0"/>
                          <a:cs typeface="Arial" panose="020B0604020202020204" pitchFamily="34" charset="0"/>
                        </a:rPr>
                        <a:t>2</a:t>
                      </a:r>
                      <a:r>
                        <a:rPr lang="pt-BR" sz="1200" u="none" strike="noStrike" dirty="0">
                          <a:solidFill>
                            <a:schemeClr val="tx1"/>
                          </a:solidFill>
                          <a:effectLst/>
                          <a:latin typeface="Arial" panose="020B0604020202020204" pitchFamily="34" charset="0"/>
                          <a:cs typeface="Arial" panose="020B0604020202020204" pitchFamily="34" charset="0"/>
                        </a:rPr>
                        <a:t>O</a:t>
                      </a:r>
                      <a:r>
                        <a:rPr lang="pt-BR" sz="1200" u="none" strike="noStrike" baseline="-25000" dirty="0">
                          <a:solidFill>
                            <a:schemeClr val="tx1"/>
                          </a:solidFill>
                          <a:effectLst/>
                          <a:latin typeface="Arial" panose="020B0604020202020204" pitchFamily="34" charset="0"/>
                          <a:cs typeface="Arial" panose="020B0604020202020204" pitchFamily="34" charset="0"/>
                        </a:rPr>
                        <a:t>3</a:t>
                      </a:r>
                      <a:endParaRPr lang="pt-BR"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tc hMerge="1">
                  <a:txBody>
                    <a:bodyPr/>
                    <a:lstStyle/>
                    <a:p>
                      <a:endParaRPr lang="en-US"/>
                    </a:p>
                  </a:txBody>
                  <a:tcPr/>
                </a:tc>
                <a:tc>
                  <a:txBody>
                    <a:bodyPr/>
                    <a:lstStyle/>
                    <a:p>
                      <a:pPr algn="r" rtl="0" fontAlgn="ctr"/>
                      <a:r>
                        <a:rPr lang="en-US" sz="1200" b="1" u="none" strike="noStrike" dirty="0">
                          <a:solidFill>
                            <a:schemeClr val="tx1"/>
                          </a:solidFill>
                          <a:effectLst/>
                          <a:latin typeface="Arial" panose="020B0604020202020204" pitchFamily="34" charset="0"/>
                          <a:cs typeface="Arial" panose="020B0604020202020204" pitchFamily="34" charset="0"/>
                        </a:rPr>
                        <a:t> 1,549,830.6 </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tc>
                  <a:txBody>
                    <a:bodyPr/>
                    <a:lstStyle/>
                    <a:p>
                      <a:pPr algn="r" rtl="0" fontAlgn="ctr"/>
                      <a:r>
                        <a:rPr lang="en-US" sz="1200" b="1" u="none" strike="noStrike" dirty="0">
                          <a:solidFill>
                            <a:schemeClr val="tx1"/>
                          </a:solidFill>
                          <a:effectLst/>
                          <a:latin typeface="Arial" panose="020B0604020202020204" pitchFamily="34" charset="0"/>
                          <a:cs typeface="Arial" panose="020B0604020202020204" pitchFamily="34" charset="0"/>
                        </a:rPr>
                        <a:t>     733,381.4 </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tc vMerge="1">
                  <a:txBody>
                    <a:bodyPr/>
                    <a:lstStyle/>
                    <a:p>
                      <a:pPr algn="ctr" rtl="0" fontAlgn="ct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extLst>
                  <a:ext uri="{0D108BD9-81ED-4DB2-BD59-A6C34878D82A}">
                    <a16:rowId xmlns:a16="http://schemas.microsoft.com/office/drawing/2014/main" val="760455068"/>
                  </a:ext>
                </a:extLst>
              </a:tr>
              <a:tr h="31062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gn="ctr" fontAlgn="b"/>
                      <a:r>
                        <a:rPr lang="en-US" sz="1600" b="1" u="none" strike="noStrike" dirty="0">
                          <a:solidFill>
                            <a:schemeClr val="tx1"/>
                          </a:solidFill>
                          <a:effectLst/>
                          <a:latin typeface="Arial" panose="020B0604020202020204" pitchFamily="34" charset="0"/>
                          <a:cs typeface="Arial" panose="020B0604020202020204" pitchFamily="34" charset="0"/>
                        </a:rPr>
                        <a:t>REE (B+C)</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tc hMerge="1">
                  <a:txBody>
                    <a:bodyPr/>
                    <a:lstStyle/>
                    <a:p>
                      <a:endParaRPr lang="en-US"/>
                    </a:p>
                  </a:txBody>
                  <a:tcPr/>
                </a:tc>
                <a:tc gridSpan="2">
                  <a:txBody>
                    <a:bodyPr/>
                    <a:lstStyle/>
                    <a:p>
                      <a:pPr algn="ctr" fontAlgn="b"/>
                      <a:r>
                        <a:rPr lang="en-US" sz="1600" b="1" u="none" strike="noStrike" dirty="0">
                          <a:solidFill>
                            <a:schemeClr val="tx1"/>
                          </a:solidFill>
                          <a:effectLst/>
                          <a:latin typeface="Arial" panose="020B0604020202020204" pitchFamily="34" charset="0"/>
                          <a:cs typeface="Arial" panose="020B0604020202020204" pitchFamily="34" charset="0"/>
                        </a:rPr>
                        <a:t>2,283,212.03 </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tc hMerge="1">
                  <a:txBody>
                    <a:bodyPr/>
                    <a:lstStyle/>
                    <a:p>
                      <a:endParaRPr lang="en-US"/>
                    </a:p>
                  </a:txBody>
                  <a:tcPr/>
                </a:tc>
                <a:tc vMerge="1">
                  <a:txBody>
                    <a:bodyPr/>
                    <a:lstStyle/>
                    <a:p>
                      <a:pPr algn="l" fontAlgn="b"/>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3929" marR="3929" marT="3929" marB="0" anchor="b">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FFFF00">
                        <a:alpha val="50196"/>
                      </a:srgbClr>
                    </a:solidFill>
                  </a:tcPr>
                </a:tc>
                <a:extLst>
                  <a:ext uri="{0D108BD9-81ED-4DB2-BD59-A6C34878D82A}">
                    <a16:rowId xmlns:a16="http://schemas.microsoft.com/office/drawing/2014/main" val="2624660850"/>
                  </a:ext>
                </a:extLst>
              </a:tr>
            </a:tbl>
          </a:graphicData>
        </a:graphic>
      </p:graphicFrame>
      <p:sp>
        <p:nvSpPr>
          <p:cNvPr id="4" name="TextBox 3">
            <a:extLst>
              <a:ext uri="{FF2B5EF4-FFF2-40B4-BE49-F238E27FC236}">
                <a16:creationId xmlns:a16="http://schemas.microsoft.com/office/drawing/2014/main" id="{90BCB9E2-8A40-4B86-B249-3CC1680B9BEA}"/>
              </a:ext>
            </a:extLst>
          </p:cNvPr>
          <p:cNvSpPr txBox="1"/>
          <p:nvPr/>
        </p:nvSpPr>
        <p:spPr>
          <a:xfrm>
            <a:off x="1" y="-43925"/>
            <a:ext cx="9143999" cy="830997"/>
          </a:xfrm>
          <a:prstGeom prst="rect">
            <a:avLst/>
          </a:prstGeom>
          <a:noFill/>
        </p:spPr>
        <p:txBody>
          <a:bodyPr wrap="square" rtlCol="0">
            <a:spAutoFit/>
          </a:bodyPr>
          <a:lstStyle/>
          <a:p>
            <a:pPr algn="ctr"/>
            <a:r>
              <a:rPr lang="en-US" sz="2400" b="1" spc="50" dirty="0">
                <a:ln w="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REE resources Mongolia</a:t>
            </a:r>
          </a:p>
          <a:p>
            <a:pPr algn="ctr"/>
            <a:endParaRPr lang="en-US" sz="2400" spc="50" dirty="0">
              <a:ln w="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4FEF06A-BFA5-42CE-804F-C4405EE663EC}"/>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259440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5061698-ED3E-4DE7-BA84-24312AB6F63A}"/>
              </a:ext>
            </a:extLst>
          </p:cNvPr>
          <p:cNvGrpSpPr/>
          <p:nvPr/>
        </p:nvGrpSpPr>
        <p:grpSpPr>
          <a:xfrm>
            <a:off x="93408" y="3058559"/>
            <a:ext cx="6059260" cy="3474720"/>
            <a:chOff x="0" y="3383280"/>
            <a:chExt cx="6059260" cy="3474720"/>
          </a:xfrm>
        </p:grpSpPr>
        <p:pic>
          <p:nvPicPr>
            <p:cNvPr id="6" name="Picture 5">
              <a:extLst>
                <a:ext uri="{FF2B5EF4-FFF2-40B4-BE49-F238E27FC236}">
                  <a16:creationId xmlns:a16="http://schemas.microsoft.com/office/drawing/2014/main" id="{3F38CFD3-1CC3-43CE-9379-8A3A4506B7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81" t="5326" r="2295" b="1308"/>
            <a:stretch/>
          </p:blipFill>
          <p:spPr>
            <a:xfrm>
              <a:off x="0" y="3383280"/>
              <a:ext cx="6059260" cy="3474720"/>
            </a:xfrm>
            <a:prstGeom prst="rect">
              <a:avLst/>
            </a:prstGeom>
          </p:spPr>
        </p:pic>
        <p:sp>
          <p:nvSpPr>
            <p:cNvPr id="10" name="TextBox 9">
              <a:extLst>
                <a:ext uri="{FF2B5EF4-FFF2-40B4-BE49-F238E27FC236}">
                  <a16:creationId xmlns:a16="http://schemas.microsoft.com/office/drawing/2014/main" id="{CDC2AF5A-09C3-4E06-A9EC-EA75B91AD0DC}"/>
                </a:ext>
              </a:extLst>
            </p:cNvPr>
            <p:cNvSpPr txBox="1"/>
            <p:nvPr/>
          </p:nvSpPr>
          <p:spPr>
            <a:xfrm>
              <a:off x="4744994" y="6611779"/>
              <a:ext cx="1314266" cy="230832"/>
            </a:xfrm>
            <a:prstGeom prst="rect">
              <a:avLst/>
            </a:prstGeom>
            <a:noFill/>
          </p:spPr>
          <p:txBody>
            <a:bodyPr wrap="square" rtlCol="0">
              <a:spAutoFit/>
            </a:bodyPr>
            <a:lstStyle/>
            <a:p>
              <a:r>
                <a:rPr lang="en-US" sz="900" b="1" i="0" u="none" strike="noStrike" baseline="0" dirty="0" err="1">
                  <a:solidFill>
                    <a:srgbClr val="0000CC"/>
                  </a:solidFill>
                  <a:latin typeface="Arial" panose="020B0604020202020204" pitchFamily="34" charset="0"/>
                  <a:cs typeface="Arial" panose="020B0604020202020204" pitchFamily="34" charset="0"/>
                </a:rPr>
                <a:t>Baolu</a:t>
              </a:r>
              <a:r>
                <a:rPr lang="en-US" sz="900" b="1" i="0" u="none" strike="noStrike" baseline="0" dirty="0">
                  <a:solidFill>
                    <a:srgbClr val="0000CC"/>
                  </a:solidFill>
                  <a:latin typeface="Arial" panose="020B0604020202020204" pitchFamily="34" charset="0"/>
                  <a:cs typeface="Arial" panose="020B0604020202020204" pitchFamily="34" charset="0"/>
                </a:rPr>
                <a:t> Zhou</a:t>
              </a:r>
              <a:r>
                <a:rPr lang="en-US" sz="900" b="1" i="1" dirty="0">
                  <a:solidFill>
                    <a:srgbClr val="0000CC"/>
                  </a:solidFill>
                  <a:latin typeface="Arial" panose="020B0604020202020204" pitchFamily="34" charset="0"/>
                  <a:cs typeface="Arial" panose="020B0604020202020204" pitchFamily="34" charset="0"/>
                </a:rPr>
                <a:t>, 2017</a:t>
              </a:r>
            </a:p>
          </p:txBody>
        </p:sp>
        <p:sp>
          <p:nvSpPr>
            <p:cNvPr id="16" name="Star: 5 Points 15">
              <a:extLst>
                <a:ext uri="{FF2B5EF4-FFF2-40B4-BE49-F238E27FC236}">
                  <a16:creationId xmlns:a16="http://schemas.microsoft.com/office/drawing/2014/main" id="{B1C3F4F3-1EAE-47BA-BC52-2F2222E24874}"/>
                </a:ext>
              </a:extLst>
            </p:cNvPr>
            <p:cNvSpPr/>
            <p:nvPr/>
          </p:nvSpPr>
          <p:spPr>
            <a:xfrm>
              <a:off x="552450" y="4486275"/>
              <a:ext cx="182880" cy="182880"/>
            </a:xfrm>
            <a:prstGeom prst="star5">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C3D1CBD-BC11-42BA-8216-F55244BBF8B9}"/>
                </a:ext>
              </a:extLst>
            </p:cNvPr>
            <p:cNvSpPr txBox="1"/>
            <p:nvPr/>
          </p:nvSpPr>
          <p:spPr>
            <a:xfrm>
              <a:off x="438150" y="4351806"/>
              <a:ext cx="880369" cy="246221"/>
            </a:xfrm>
            <a:prstGeom prst="rect">
              <a:avLst/>
            </a:prstGeom>
            <a:noFill/>
          </p:spPr>
          <p:txBody>
            <a:bodyPr wrap="none" rtlCol="0">
              <a:spAutoFit/>
            </a:bodyPr>
            <a:lstStyle/>
            <a:p>
              <a:r>
                <a:rPr lang="mn-MN" sz="1000" b="1" dirty="0">
                  <a:solidFill>
                    <a:srgbClr val="660033"/>
                  </a:solidFill>
                  <a:latin typeface="Arial" panose="020B0604020202020204" pitchFamily="34" charset="0"/>
                  <a:cs typeface="Arial" panose="020B0604020202020204" pitchFamily="34" charset="0"/>
                </a:rPr>
                <a:t>Лугийн гол</a:t>
              </a:r>
              <a:endParaRPr lang="en-US" sz="1000" b="1" dirty="0">
                <a:solidFill>
                  <a:srgbClr val="660033"/>
                </a:solidFill>
                <a:latin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86E82B90-FAC9-47AD-B591-56BF2B524943}"/>
              </a:ext>
            </a:extLst>
          </p:cNvPr>
          <p:cNvPicPr>
            <a:picLocks noChangeAspect="1"/>
          </p:cNvPicPr>
          <p:nvPr/>
        </p:nvPicPr>
        <p:blipFill rotWithShape="1">
          <a:blip r:embed="rId3" cstate="print"/>
          <a:srcRect l="8716" t="15287" r="43486" b="13997"/>
          <a:stretch/>
        </p:blipFill>
        <p:spPr>
          <a:xfrm>
            <a:off x="124053" y="443375"/>
            <a:ext cx="5054436" cy="2743200"/>
          </a:xfrm>
          <a:prstGeom prst="rect">
            <a:avLst/>
          </a:prstGeom>
        </p:spPr>
      </p:pic>
      <p:sp>
        <p:nvSpPr>
          <p:cNvPr id="7" name="TextBox 6">
            <a:extLst>
              <a:ext uri="{FF2B5EF4-FFF2-40B4-BE49-F238E27FC236}">
                <a16:creationId xmlns:a16="http://schemas.microsoft.com/office/drawing/2014/main" id="{1C454AE2-B277-4C75-9F41-22A602A85E11}"/>
              </a:ext>
            </a:extLst>
          </p:cNvPr>
          <p:cNvSpPr txBox="1"/>
          <p:nvPr/>
        </p:nvSpPr>
        <p:spPr>
          <a:xfrm>
            <a:off x="3758617" y="2932660"/>
            <a:ext cx="986377" cy="261610"/>
          </a:xfrm>
          <a:prstGeom prst="rect">
            <a:avLst/>
          </a:prstGeom>
          <a:noFill/>
        </p:spPr>
        <p:txBody>
          <a:bodyPr wrap="square" rtlCol="0">
            <a:spAutoFit/>
          </a:bodyPr>
          <a:lstStyle/>
          <a:p>
            <a:r>
              <a:rPr lang="en-US" sz="1050" b="1" i="1" dirty="0">
                <a:solidFill>
                  <a:srgbClr val="0000CC"/>
                </a:solidFill>
                <a:latin typeface="Arial" panose="020B0604020202020204" pitchFamily="34" charset="0"/>
                <a:cs typeface="Arial" panose="020B0604020202020204" pitchFamily="34" charset="0"/>
              </a:rPr>
              <a:t>USGS, 2021</a:t>
            </a:r>
          </a:p>
        </p:txBody>
      </p:sp>
      <p:pic>
        <p:nvPicPr>
          <p:cNvPr id="9" name="Picture 8">
            <a:extLst>
              <a:ext uri="{FF2B5EF4-FFF2-40B4-BE49-F238E27FC236}">
                <a16:creationId xmlns:a16="http://schemas.microsoft.com/office/drawing/2014/main" id="{25B856B0-46D4-445A-88BD-A5B315D69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059" y="443375"/>
            <a:ext cx="3807888" cy="2743200"/>
          </a:xfrm>
          <a:prstGeom prst="rect">
            <a:avLst/>
          </a:prstGeom>
        </p:spPr>
      </p:pic>
      <p:sp>
        <p:nvSpPr>
          <p:cNvPr id="13" name="TextBox 12">
            <a:extLst>
              <a:ext uri="{FF2B5EF4-FFF2-40B4-BE49-F238E27FC236}">
                <a16:creationId xmlns:a16="http://schemas.microsoft.com/office/drawing/2014/main" id="{BD4323E0-77B1-4389-87AE-D17E6FB6941E}"/>
              </a:ext>
            </a:extLst>
          </p:cNvPr>
          <p:cNvSpPr txBox="1"/>
          <p:nvPr/>
        </p:nvSpPr>
        <p:spPr>
          <a:xfrm>
            <a:off x="6152669" y="3537726"/>
            <a:ext cx="2991331" cy="1477328"/>
          </a:xfrm>
          <a:prstGeom prst="rect">
            <a:avLst/>
          </a:prstGeom>
          <a:noFill/>
        </p:spPr>
        <p:txBody>
          <a:bodyPr wrap="square">
            <a:spAutoFit/>
          </a:bodyPr>
          <a:lstStyle/>
          <a:p>
            <a:pPr algn="ctr"/>
            <a:r>
              <a:rPr lang="en-US" sz="1800" b="1" u="none" strike="noStrike" dirty="0">
                <a:solidFill>
                  <a:srgbClr val="0000CC"/>
                </a:solidFill>
                <a:effectLst/>
                <a:latin typeface="Arial" panose="020B0604020202020204" pitchFamily="34" charset="0"/>
                <a:cs typeface="Arial" panose="020B0604020202020204" pitchFamily="34" charset="0"/>
              </a:rPr>
              <a:t>Registered Indicated </a:t>
            </a:r>
            <a:r>
              <a:rPr lang="en-US" b="1" dirty="0">
                <a:solidFill>
                  <a:srgbClr val="0000CC"/>
                </a:solidFill>
                <a:latin typeface="Arial" panose="020B0604020202020204" pitchFamily="34" charset="0"/>
                <a:cs typeface="Arial" panose="020B0604020202020204" pitchFamily="34" charset="0"/>
              </a:rPr>
              <a:t>(B) and Inferred (C) reserve of </a:t>
            </a:r>
            <a:r>
              <a:rPr lang="en-US" b="1" dirty="0" err="1">
                <a:solidFill>
                  <a:srgbClr val="0000CC"/>
                </a:solidFill>
                <a:latin typeface="Arial" panose="020B0604020202020204" pitchFamily="34" charset="0"/>
                <a:cs typeface="Arial" panose="020B0604020202020204" pitchFamily="34" charset="0"/>
              </a:rPr>
              <a:t>ReO</a:t>
            </a:r>
            <a:r>
              <a:rPr lang="en-US" b="1" dirty="0">
                <a:solidFill>
                  <a:srgbClr val="0000CC"/>
                </a:solidFill>
                <a:latin typeface="Arial" panose="020B0604020202020204" pitchFamily="34" charset="0"/>
                <a:cs typeface="Arial" panose="020B0604020202020204" pitchFamily="34" charset="0"/>
              </a:rPr>
              <a:t> of Mongolia estimates as </a:t>
            </a:r>
            <a:r>
              <a:rPr lang="en-US" sz="1800" b="1" u="none" strike="noStrike" dirty="0">
                <a:solidFill>
                  <a:srgbClr val="0000CC"/>
                </a:solidFill>
                <a:effectLst/>
                <a:latin typeface="Arial" panose="020B0604020202020204" pitchFamily="34" charset="0"/>
                <a:cs typeface="Arial" panose="020B0604020202020204" pitchFamily="34" charset="0"/>
              </a:rPr>
              <a:t>2,283,212.03</a:t>
            </a:r>
          </a:p>
          <a:p>
            <a:pPr algn="ctr"/>
            <a:r>
              <a:rPr lang="en-US" b="1" dirty="0">
                <a:solidFill>
                  <a:srgbClr val="0000CC"/>
                </a:solidFill>
                <a:latin typeface="Arial" panose="020B0604020202020204" pitchFamily="34" charset="0"/>
                <a:cs typeface="Arial" panose="020B0604020202020204" pitchFamily="34" charset="0"/>
              </a:rPr>
              <a:t>1.90% of World reserve</a:t>
            </a:r>
            <a:endParaRPr lang="en-US" dirty="0">
              <a:solidFill>
                <a:srgbClr val="0000CC"/>
              </a:solidFill>
            </a:endParaRPr>
          </a:p>
        </p:txBody>
      </p:sp>
      <p:sp>
        <p:nvSpPr>
          <p:cNvPr id="15" name="TextBox 14">
            <a:extLst>
              <a:ext uri="{FF2B5EF4-FFF2-40B4-BE49-F238E27FC236}">
                <a16:creationId xmlns:a16="http://schemas.microsoft.com/office/drawing/2014/main" id="{450FF847-CC91-401C-A7CE-FD7A5F881593}"/>
              </a:ext>
            </a:extLst>
          </p:cNvPr>
          <p:cNvSpPr txBox="1"/>
          <p:nvPr/>
        </p:nvSpPr>
        <p:spPr>
          <a:xfrm>
            <a:off x="6152668" y="5582256"/>
            <a:ext cx="2991331" cy="1077218"/>
          </a:xfrm>
          <a:prstGeom prst="rect">
            <a:avLst/>
          </a:prstGeom>
          <a:noFill/>
        </p:spPr>
        <p:txBody>
          <a:bodyPr wrap="square">
            <a:spAutoFit/>
          </a:bodyPr>
          <a:lstStyle/>
          <a:p>
            <a:r>
              <a:rPr lang="en-US" sz="1600" u="none" strike="noStrike" dirty="0" err="1">
                <a:solidFill>
                  <a:srgbClr val="0000CC"/>
                </a:solidFill>
                <a:effectLst/>
                <a:latin typeface="Arial" panose="020B0604020202020204" pitchFamily="34" charset="0"/>
                <a:cs typeface="Arial" panose="020B0604020202020204" pitchFamily="34" charset="0"/>
              </a:rPr>
              <a:t>Mushgai</a:t>
            </a:r>
            <a:r>
              <a:rPr lang="en-US" sz="1600" u="none" strike="noStrike" dirty="0">
                <a:solidFill>
                  <a:srgbClr val="0000CC"/>
                </a:solidFill>
                <a:effectLst/>
                <a:latin typeface="Arial" panose="020B0604020202020204" pitchFamily="34" charset="0"/>
                <a:cs typeface="Arial" panose="020B0604020202020204" pitchFamily="34" charset="0"/>
              </a:rPr>
              <a:t> </a:t>
            </a:r>
            <a:r>
              <a:rPr lang="en-US" sz="1600" u="none" strike="noStrike" dirty="0" err="1">
                <a:solidFill>
                  <a:srgbClr val="0000CC"/>
                </a:solidFill>
                <a:effectLst/>
                <a:latin typeface="Arial" panose="020B0604020202020204" pitchFamily="34" charset="0"/>
                <a:cs typeface="Arial" panose="020B0604020202020204" pitchFamily="34" charset="0"/>
              </a:rPr>
              <a:t>khudag</a:t>
            </a:r>
            <a:r>
              <a:rPr lang="en-US" sz="1600" u="none" strike="noStrike" dirty="0">
                <a:solidFill>
                  <a:srgbClr val="0000CC"/>
                </a:solidFill>
                <a:effectLst/>
                <a:latin typeface="Arial" panose="020B0604020202020204" pitchFamily="34" charset="0"/>
                <a:cs typeface="Arial" panose="020B0604020202020204" pitchFamily="34" charset="0"/>
              </a:rPr>
              <a:t>- </a:t>
            </a:r>
            <a:r>
              <a:rPr lang="en-US" sz="1600" u="none" strike="noStrike" dirty="0" err="1">
                <a:solidFill>
                  <a:srgbClr val="0000CC"/>
                </a:solidFill>
                <a:effectLst/>
                <a:latin typeface="Arial" panose="020B0604020202020204" pitchFamily="34" charset="0"/>
                <a:cs typeface="Arial" panose="020B0604020202020204" pitchFamily="34" charset="0"/>
              </a:rPr>
              <a:t>Glenover</a:t>
            </a:r>
            <a:endParaRPr lang="en-US" sz="1600" u="none" strike="noStrike" dirty="0">
              <a:solidFill>
                <a:srgbClr val="0000CC"/>
              </a:solidFill>
              <a:effectLst/>
              <a:latin typeface="Arial" panose="020B0604020202020204" pitchFamily="34" charset="0"/>
              <a:cs typeface="Arial" panose="020B0604020202020204" pitchFamily="34" charset="0"/>
            </a:endParaRPr>
          </a:p>
          <a:p>
            <a:r>
              <a:rPr lang="en-US" sz="1600" dirty="0" err="1">
                <a:solidFill>
                  <a:srgbClr val="0000CC"/>
                </a:solidFill>
                <a:latin typeface="Arial" panose="020B0604020202020204" pitchFamily="34" charset="0"/>
                <a:cs typeface="Arial" panose="020B0604020202020204" pitchFamily="34" charset="0"/>
              </a:rPr>
              <a:t>Khotgor-TwoTom</a:t>
            </a:r>
            <a:endParaRPr lang="mn-MN" sz="1600" dirty="0">
              <a:solidFill>
                <a:srgbClr val="0000CC"/>
              </a:solidFill>
              <a:latin typeface="Arial" panose="020B0604020202020204" pitchFamily="34" charset="0"/>
              <a:cs typeface="Arial" panose="020B0604020202020204" pitchFamily="34" charset="0"/>
            </a:endParaRPr>
          </a:p>
          <a:p>
            <a:r>
              <a:rPr lang="en-US" sz="1600" dirty="0" err="1">
                <a:solidFill>
                  <a:srgbClr val="0000CC"/>
                </a:solidFill>
                <a:latin typeface="Arial" panose="020B0604020202020204" pitchFamily="34" charset="0"/>
                <a:cs typeface="Arial" panose="020B0604020202020204" pitchFamily="34" charset="0"/>
              </a:rPr>
              <a:t>KhalzanBurgedei</a:t>
            </a:r>
            <a:r>
              <a:rPr lang="en-US" sz="1600" dirty="0">
                <a:solidFill>
                  <a:srgbClr val="0000CC"/>
                </a:solidFill>
                <a:latin typeface="Arial" panose="020B0604020202020204" pitchFamily="34" charset="0"/>
                <a:cs typeface="Arial" panose="020B0604020202020204" pitchFamily="34" charset="0"/>
              </a:rPr>
              <a:t>-La Paz</a:t>
            </a:r>
          </a:p>
          <a:p>
            <a:r>
              <a:rPr lang="en-US" sz="1600" dirty="0" err="1">
                <a:solidFill>
                  <a:srgbClr val="0000CC"/>
                </a:solidFill>
                <a:latin typeface="Arial" panose="020B0604020202020204" pitchFamily="34" charset="0"/>
                <a:cs typeface="Arial" panose="020B0604020202020204" pitchFamily="34" charset="0"/>
              </a:rPr>
              <a:t>Lugiin</a:t>
            </a:r>
            <a:r>
              <a:rPr lang="en-US" sz="1600" dirty="0">
                <a:solidFill>
                  <a:srgbClr val="0000CC"/>
                </a:solidFill>
                <a:latin typeface="Arial" panose="020B0604020202020204" pitchFamily="34" charset="0"/>
                <a:cs typeface="Arial" panose="020B0604020202020204" pitchFamily="34" charset="0"/>
              </a:rPr>
              <a:t> Gol - </a:t>
            </a:r>
            <a:r>
              <a:rPr lang="en-US" sz="1600" dirty="0" err="1">
                <a:solidFill>
                  <a:srgbClr val="0000CC"/>
                </a:solidFill>
                <a:latin typeface="Arial" panose="020B0604020202020204" pitchFamily="34" charset="0"/>
                <a:cs typeface="Arial" panose="020B0604020202020204" pitchFamily="34" charset="0"/>
              </a:rPr>
              <a:t>Xiluvo</a:t>
            </a:r>
            <a:endParaRPr lang="en-US" sz="1600" dirty="0">
              <a:solidFill>
                <a:srgbClr val="0000CC"/>
              </a:solidFill>
            </a:endParaRPr>
          </a:p>
        </p:txBody>
      </p:sp>
      <p:sp>
        <p:nvSpPr>
          <p:cNvPr id="14" name="TextBox 13">
            <a:extLst>
              <a:ext uri="{FF2B5EF4-FFF2-40B4-BE49-F238E27FC236}">
                <a16:creationId xmlns:a16="http://schemas.microsoft.com/office/drawing/2014/main" id="{A2474C35-2FA2-4242-A31C-40B67A87D0A2}"/>
              </a:ext>
            </a:extLst>
          </p:cNvPr>
          <p:cNvSpPr txBox="1"/>
          <p:nvPr/>
        </p:nvSpPr>
        <p:spPr>
          <a:xfrm>
            <a:off x="1" y="-43925"/>
            <a:ext cx="9143999" cy="830997"/>
          </a:xfrm>
          <a:prstGeom prst="rect">
            <a:avLst/>
          </a:prstGeom>
          <a:noFill/>
        </p:spPr>
        <p:txBody>
          <a:bodyPr wrap="square" rtlCol="0">
            <a:spAutoFit/>
          </a:bodyPr>
          <a:lstStyle/>
          <a:p>
            <a:pPr algn="ctr"/>
            <a:r>
              <a:rPr lang="en-US" sz="2400" b="1" spc="50" dirty="0">
                <a:ln w="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REE resources Mongolia</a:t>
            </a:r>
          </a:p>
          <a:p>
            <a:pPr algn="ctr"/>
            <a:endParaRPr lang="en-US" sz="2400" spc="50" dirty="0">
              <a:ln w="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B8C09247-09E2-44BD-A282-415D32741B30}"/>
              </a:ext>
            </a:extLst>
          </p:cNvPr>
          <p:cNvSpPr/>
          <p:nvPr/>
        </p:nvSpPr>
        <p:spPr>
          <a:xfrm>
            <a:off x="1955905" y="6626317"/>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641888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124AFB5-6412-4859-8747-CF4F86721588}"/>
              </a:ext>
            </a:extLst>
          </p:cNvPr>
          <p:cNvPicPr/>
          <p:nvPr/>
        </p:nvPicPr>
        <p:blipFill rotWithShape="1">
          <a:blip r:embed="rId3" cstate="print">
            <a:extLst>
              <a:ext uri="{28A0092B-C50C-407E-A947-70E740481C1C}">
                <a14:useLocalDpi xmlns:a14="http://schemas.microsoft.com/office/drawing/2010/main" val="0"/>
              </a:ext>
            </a:extLst>
          </a:blip>
          <a:srcRect t="8431" b="4061"/>
          <a:stretch/>
        </p:blipFill>
        <p:spPr>
          <a:xfrm>
            <a:off x="0" y="0"/>
            <a:ext cx="9144000" cy="5669280"/>
          </a:xfrm>
          <a:prstGeom prst="rect">
            <a:avLst/>
          </a:prstGeom>
        </p:spPr>
      </p:pic>
      <p:sp>
        <p:nvSpPr>
          <p:cNvPr id="3" name="Rectangle 2">
            <a:extLst>
              <a:ext uri="{FF2B5EF4-FFF2-40B4-BE49-F238E27FC236}">
                <a16:creationId xmlns:a16="http://schemas.microsoft.com/office/drawing/2014/main" id="{625EC8E7-B2DF-4969-A014-354864E0FF03}"/>
              </a:ext>
            </a:extLst>
          </p:cNvPr>
          <p:cNvSpPr/>
          <p:nvPr/>
        </p:nvSpPr>
        <p:spPr>
          <a:xfrm>
            <a:off x="5446643" y="4995952"/>
            <a:ext cx="3697358" cy="1862048"/>
          </a:xfrm>
          <a:prstGeom prst="rect">
            <a:avLst/>
          </a:prstGeom>
          <a:solidFill>
            <a:schemeClr val="bg1"/>
          </a:solidFill>
        </p:spPr>
        <p:txBody>
          <a:bodyPr wrap="square">
            <a:spAutoFit/>
          </a:bodyPr>
          <a:lstStyle/>
          <a:p>
            <a:r>
              <a:rPr lang="en-US" b="1" dirty="0">
                <a:solidFill>
                  <a:srgbClr val="002060"/>
                </a:solidFill>
                <a:latin typeface="Arial" panose="020B0604020202020204" pitchFamily="34" charset="0"/>
                <a:cs typeface="Arial" panose="020B0604020202020204" pitchFamily="34" charset="0"/>
              </a:rPr>
              <a:t>Li</a:t>
            </a:r>
            <a:r>
              <a:rPr lang="mn-MN" b="1" dirty="0">
                <a:solidFill>
                  <a:srgbClr val="002060"/>
                </a:solidFill>
                <a:latin typeface="Arial" panose="020B0604020202020204" pitchFamily="34" charset="0"/>
                <a:cs typeface="Arial" panose="020B0604020202020204" pitchFamily="34" charset="0"/>
              </a:rPr>
              <a:t>: 2 </a:t>
            </a:r>
            <a:r>
              <a:rPr lang="en-US" b="1" dirty="0">
                <a:solidFill>
                  <a:srgbClr val="002060"/>
                </a:solidFill>
                <a:latin typeface="Arial" panose="020B0604020202020204" pitchFamily="34" charset="0"/>
                <a:cs typeface="Arial" panose="020B0604020202020204" pitchFamily="34" charset="0"/>
              </a:rPr>
              <a:t>deposits</a:t>
            </a:r>
            <a:r>
              <a:rPr lang="mn-MN" b="1" dirty="0">
                <a:solidFill>
                  <a:srgbClr val="002060"/>
                </a:solidFill>
                <a:latin typeface="Arial" panose="020B0604020202020204" pitchFamily="34" charset="0"/>
                <a:cs typeface="Arial" panose="020B0604020202020204" pitchFamily="34" charset="0"/>
              </a:rPr>
              <a:t>, 7 </a:t>
            </a:r>
            <a:r>
              <a:rPr lang="en-US" b="1" dirty="0">
                <a:solidFill>
                  <a:srgbClr val="002060"/>
                </a:solidFill>
                <a:latin typeface="Arial" panose="020B0604020202020204" pitchFamily="34" charset="0"/>
                <a:cs typeface="Arial" panose="020B0604020202020204" pitchFamily="34" charset="0"/>
              </a:rPr>
              <a:t>occurrences</a:t>
            </a:r>
            <a:r>
              <a:rPr lang="mn-MN" b="1" dirty="0">
                <a:solidFill>
                  <a:srgbClr val="002060"/>
                </a:solidFill>
                <a:latin typeface="Arial" panose="020B0604020202020204" pitchFamily="34" charset="0"/>
                <a:cs typeface="Arial" panose="020B0604020202020204" pitchFamily="34" charset="0"/>
              </a:rPr>
              <a:t> </a:t>
            </a:r>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Ni</a:t>
            </a:r>
            <a:r>
              <a:rPr lang="mn-MN" b="1" dirty="0">
                <a:solidFill>
                  <a:srgbClr val="002060"/>
                </a:solidFill>
                <a:latin typeface="Arial" panose="020B0604020202020204" pitchFamily="34" charset="0"/>
                <a:cs typeface="Arial" panose="020B0604020202020204" pitchFamily="34" charset="0"/>
              </a:rPr>
              <a:t>: 3 </a:t>
            </a:r>
            <a:r>
              <a:rPr lang="en-US" b="1" dirty="0">
                <a:solidFill>
                  <a:srgbClr val="002060"/>
                </a:solidFill>
                <a:latin typeface="Arial" panose="020B0604020202020204" pitchFamily="34" charset="0"/>
                <a:cs typeface="Arial" panose="020B0604020202020204" pitchFamily="34" charset="0"/>
              </a:rPr>
              <a:t>deposits</a:t>
            </a:r>
            <a:r>
              <a:rPr lang="mn-MN" b="1" dirty="0">
                <a:solidFill>
                  <a:srgbClr val="002060"/>
                </a:solidFill>
                <a:latin typeface="Arial" panose="020B0604020202020204" pitchFamily="34" charset="0"/>
                <a:cs typeface="Arial" panose="020B0604020202020204" pitchFamily="34" charset="0"/>
              </a:rPr>
              <a:t>, 37 </a:t>
            </a:r>
            <a:r>
              <a:rPr lang="en-US" b="1" dirty="0">
                <a:solidFill>
                  <a:srgbClr val="002060"/>
                </a:solidFill>
                <a:latin typeface="Arial" panose="020B0604020202020204" pitchFamily="34" charset="0"/>
                <a:cs typeface="Arial" panose="020B0604020202020204" pitchFamily="34" charset="0"/>
              </a:rPr>
              <a:t>occurrences</a:t>
            </a:r>
            <a:r>
              <a:rPr lang="mn-MN" b="1" dirty="0">
                <a:solidFill>
                  <a:srgbClr val="002060"/>
                </a:solidFill>
                <a:latin typeface="Arial" panose="020B0604020202020204" pitchFamily="34" charset="0"/>
                <a:cs typeface="Arial" panose="020B0604020202020204" pitchFamily="34" charset="0"/>
              </a:rPr>
              <a:t> </a:t>
            </a:r>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Co</a:t>
            </a:r>
            <a:r>
              <a:rPr lang="mn-MN" b="1" dirty="0">
                <a:solidFill>
                  <a:srgbClr val="002060"/>
                </a:solidFill>
                <a:latin typeface="Arial" panose="020B0604020202020204" pitchFamily="34" charset="0"/>
                <a:cs typeface="Arial" panose="020B0604020202020204" pitchFamily="34" charset="0"/>
              </a:rPr>
              <a:t>: 6 </a:t>
            </a:r>
            <a:r>
              <a:rPr lang="en-US" b="1" dirty="0">
                <a:solidFill>
                  <a:srgbClr val="002060"/>
                </a:solidFill>
                <a:latin typeface="Arial" panose="020B0604020202020204" pitchFamily="34" charset="0"/>
                <a:cs typeface="Arial" panose="020B0604020202020204" pitchFamily="34" charset="0"/>
              </a:rPr>
              <a:t>occurrences</a:t>
            </a:r>
            <a:r>
              <a:rPr lang="mn-MN" b="1" dirty="0">
                <a:solidFill>
                  <a:srgbClr val="002060"/>
                </a:solidFill>
                <a:latin typeface="Arial" panose="020B0604020202020204" pitchFamily="34" charset="0"/>
                <a:cs typeface="Arial" panose="020B0604020202020204" pitchFamily="34" charset="0"/>
              </a:rPr>
              <a:t> </a:t>
            </a:r>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Mn</a:t>
            </a:r>
            <a:r>
              <a:rPr lang="mn-MN" b="1" dirty="0">
                <a:solidFill>
                  <a:srgbClr val="002060"/>
                </a:solidFill>
                <a:latin typeface="Arial" panose="020B0604020202020204" pitchFamily="34" charset="0"/>
                <a:cs typeface="Arial" panose="020B0604020202020204" pitchFamily="34" charset="0"/>
              </a:rPr>
              <a:t>: 6 </a:t>
            </a:r>
            <a:r>
              <a:rPr lang="en-US" b="1" dirty="0">
                <a:solidFill>
                  <a:srgbClr val="002060"/>
                </a:solidFill>
                <a:latin typeface="Arial" panose="020B0604020202020204" pitchFamily="34" charset="0"/>
                <a:cs typeface="Arial" panose="020B0604020202020204" pitchFamily="34" charset="0"/>
              </a:rPr>
              <a:t>deposits</a:t>
            </a:r>
            <a:r>
              <a:rPr lang="mn-MN" b="1" dirty="0">
                <a:solidFill>
                  <a:srgbClr val="002060"/>
                </a:solidFill>
                <a:latin typeface="Arial" panose="020B0604020202020204" pitchFamily="34" charset="0"/>
                <a:cs typeface="Arial" panose="020B0604020202020204" pitchFamily="34" charset="0"/>
              </a:rPr>
              <a:t>, 22 </a:t>
            </a:r>
            <a:r>
              <a:rPr lang="en-US" b="1" dirty="0">
                <a:solidFill>
                  <a:srgbClr val="002060"/>
                </a:solidFill>
                <a:latin typeface="Arial" panose="020B0604020202020204" pitchFamily="34" charset="0"/>
                <a:cs typeface="Arial" panose="020B0604020202020204" pitchFamily="34" charset="0"/>
              </a:rPr>
              <a:t>occurrences</a:t>
            </a:r>
            <a:r>
              <a:rPr lang="mn-MN" b="1" dirty="0">
                <a:solidFill>
                  <a:srgbClr val="002060"/>
                </a:solidFill>
                <a:latin typeface="Arial" panose="020B0604020202020204" pitchFamily="34" charset="0"/>
                <a:cs typeface="Arial" panose="020B0604020202020204" pitchFamily="34" charset="0"/>
              </a:rPr>
              <a:t>, </a:t>
            </a:r>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Mg</a:t>
            </a:r>
            <a:r>
              <a:rPr lang="mn-MN" b="1" dirty="0">
                <a:solidFill>
                  <a:srgbClr val="002060"/>
                </a:solidFill>
                <a:latin typeface="Arial" panose="020B0604020202020204" pitchFamily="34" charset="0"/>
                <a:cs typeface="Arial" panose="020B0604020202020204" pitchFamily="34" charset="0"/>
              </a:rPr>
              <a:t>: 1 </a:t>
            </a:r>
            <a:r>
              <a:rPr lang="en-US" b="1" dirty="0">
                <a:solidFill>
                  <a:srgbClr val="002060"/>
                </a:solidFill>
                <a:latin typeface="Arial" panose="020B0604020202020204" pitchFamily="34" charset="0"/>
                <a:cs typeface="Arial" panose="020B0604020202020204" pitchFamily="34" charset="0"/>
              </a:rPr>
              <a:t>deposit</a:t>
            </a:r>
            <a:r>
              <a:rPr lang="mn-MN" b="1" dirty="0">
                <a:solidFill>
                  <a:srgbClr val="002060"/>
                </a:solidFill>
                <a:latin typeface="Arial" panose="020B0604020202020204" pitchFamily="34" charset="0"/>
                <a:cs typeface="Arial" panose="020B0604020202020204" pitchFamily="34" charset="0"/>
              </a:rPr>
              <a:t>, 12 </a:t>
            </a:r>
            <a:r>
              <a:rPr lang="en-US" b="1" dirty="0">
                <a:solidFill>
                  <a:srgbClr val="002060"/>
                </a:solidFill>
                <a:latin typeface="Arial" panose="020B0604020202020204" pitchFamily="34" charset="0"/>
                <a:cs typeface="Arial" panose="020B0604020202020204" pitchFamily="34" charset="0"/>
              </a:rPr>
              <a:t>occurrences</a:t>
            </a:r>
            <a:r>
              <a:rPr lang="mn-MN" b="1" dirty="0">
                <a:solidFill>
                  <a:srgbClr val="002060"/>
                </a:solidFill>
                <a:latin typeface="Arial" panose="020B0604020202020204" pitchFamily="34" charset="0"/>
                <a:cs typeface="Arial" panose="020B0604020202020204" pitchFamily="34" charset="0"/>
              </a:rPr>
              <a:t>, </a:t>
            </a:r>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Gr</a:t>
            </a:r>
            <a:r>
              <a:rPr lang="mn-MN" b="1"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4</a:t>
            </a:r>
            <a:r>
              <a:rPr lang="mn-MN" b="1"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deposit</a:t>
            </a:r>
            <a:r>
              <a:rPr lang="mn-MN" b="1" dirty="0">
                <a:solidFill>
                  <a:srgbClr val="002060"/>
                </a:solidFill>
                <a:latin typeface="Arial" panose="020B0604020202020204" pitchFamily="34" charset="0"/>
                <a:cs typeface="Arial" panose="020B0604020202020204" pitchFamily="34" charset="0"/>
              </a:rPr>
              <a:t>, 32 </a:t>
            </a:r>
            <a:r>
              <a:rPr lang="en-US" b="1" dirty="0">
                <a:solidFill>
                  <a:srgbClr val="002060"/>
                </a:solidFill>
                <a:latin typeface="Arial" panose="020B0604020202020204" pitchFamily="34" charset="0"/>
                <a:cs typeface="Arial" panose="020B0604020202020204" pitchFamily="34" charset="0"/>
              </a:rPr>
              <a:t>occurrences</a:t>
            </a:r>
            <a:endParaRPr lang="mn-MN" b="1" dirty="0">
              <a:solidFill>
                <a:srgbClr val="002060"/>
              </a:solidFill>
              <a:latin typeface="Arial" panose="020B0604020202020204" pitchFamily="34" charset="0"/>
              <a:cs typeface="Arial" panose="020B0604020202020204" pitchFamily="34" charset="0"/>
            </a:endParaRPr>
          </a:p>
          <a:p>
            <a:endParaRPr lang="mn-MN" sz="700" dirty="0">
              <a:solidFill>
                <a:srgbClr val="00206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A7ECF8AA-ECE5-4A1A-BA87-23EC6F7C428F}"/>
              </a:ext>
            </a:extLst>
          </p:cNvPr>
          <p:cNvSpPr txBox="1"/>
          <p:nvPr/>
        </p:nvSpPr>
        <p:spPr>
          <a:xfrm>
            <a:off x="0" y="5793855"/>
            <a:ext cx="5541265" cy="707886"/>
          </a:xfrm>
          <a:prstGeom prst="rect">
            <a:avLst/>
          </a:prstGeom>
          <a:noFill/>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2000" b="1" dirty="0">
                <a:ln w="50800"/>
                <a:solidFill>
                  <a:srgbClr val="0000A2"/>
                </a:solidFill>
                <a:latin typeface="Arial" panose="020B0604020202020204" pitchFamily="34" charset="0"/>
                <a:cs typeface="Arial" panose="020B0604020202020204" pitchFamily="34" charset="0"/>
              </a:rPr>
              <a:t>LITHIUM, NICKEL, COBALT, MANGANESE, MAGNESIUM, GRAPHITE</a:t>
            </a:r>
            <a:endParaRPr lang="mn-MN" sz="2000" b="1" dirty="0">
              <a:ln w="50800"/>
              <a:solidFill>
                <a:srgbClr val="0000A2"/>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B672079-69FF-4836-8273-5AFE80F2A594}"/>
              </a:ext>
            </a:extLst>
          </p:cNvPr>
          <p:cNvSpPr/>
          <p:nvPr/>
        </p:nvSpPr>
        <p:spPr>
          <a:xfrm>
            <a:off x="529441" y="6626317"/>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331277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A5F99DE-A71A-4700-8E8E-C3E57D70EE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945" y="1372031"/>
            <a:ext cx="8677954" cy="4869056"/>
          </a:xfrm>
          <a:prstGeom prst="rect">
            <a:avLst/>
          </a:prstGeom>
        </p:spPr>
      </p:pic>
      <p:sp>
        <p:nvSpPr>
          <p:cNvPr id="17" name="Content Placeholder 2">
            <a:extLst>
              <a:ext uri="{FF2B5EF4-FFF2-40B4-BE49-F238E27FC236}">
                <a16:creationId xmlns:a16="http://schemas.microsoft.com/office/drawing/2014/main" id="{CF054740-0C06-4ECD-A2E3-D47CBAE98C8C}"/>
              </a:ext>
            </a:extLst>
          </p:cNvPr>
          <p:cNvSpPr txBox="1">
            <a:spLocks/>
          </p:cNvSpPr>
          <p:nvPr/>
        </p:nvSpPr>
        <p:spPr>
          <a:xfrm>
            <a:off x="7147451" y="1362092"/>
            <a:ext cx="1768902" cy="904833"/>
          </a:xfrm>
          <a:prstGeom prst="rect">
            <a:avLst/>
          </a:prstGeom>
          <a:solidFill>
            <a:schemeClr val="bg1"/>
          </a:solidFill>
          <a:ln w="19050">
            <a:solidFill>
              <a:schemeClr val="tx1"/>
            </a:solidFill>
          </a:ln>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1200" b="1" dirty="0">
                <a:latin typeface="Arial" panose="020B0604020202020204" pitchFamily="34" charset="0"/>
                <a:cs typeface="Arial" panose="020B0604020202020204" pitchFamily="34" charset="0"/>
              </a:rPr>
              <a:t>Lithium Deposits</a:t>
            </a:r>
          </a:p>
          <a:p>
            <a:pPr marL="114300" indent="0">
              <a:buNone/>
            </a:pPr>
            <a:r>
              <a:rPr lang="en-US" sz="1200" dirty="0">
                <a:latin typeface="Arial" panose="020B0604020202020204" pitchFamily="34" charset="0"/>
                <a:cs typeface="Arial" panose="020B0604020202020204" pitchFamily="34" charset="0"/>
              </a:rPr>
              <a:t>D1 – </a:t>
            </a:r>
            <a:r>
              <a:rPr lang="en-US" sz="1200" dirty="0" err="1">
                <a:latin typeface="Arial" panose="020B0604020202020204" pitchFamily="34" charset="0"/>
                <a:cs typeface="Arial" panose="020B0604020202020204" pitchFamily="34" charset="0"/>
              </a:rPr>
              <a:t>Munkhut</a:t>
            </a:r>
            <a:r>
              <a:rPr lang="en-US" sz="1200" dirty="0">
                <a:latin typeface="Arial" panose="020B0604020202020204" pitchFamily="34" charset="0"/>
                <a:cs typeface="Arial" panose="020B0604020202020204" pitchFamily="34" charset="0"/>
              </a:rPr>
              <a:t> (MTD) </a:t>
            </a:r>
          </a:p>
          <a:p>
            <a:pPr marL="114300" indent="0">
              <a:buNone/>
            </a:pPr>
            <a:r>
              <a:rPr lang="en-US" sz="1200" dirty="0">
                <a:latin typeface="Arial" panose="020B0604020202020204" pitchFamily="34" charset="0"/>
                <a:cs typeface="Arial" panose="020B0604020202020204" pitchFamily="34" charset="0"/>
              </a:rPr>
              <a:t>D2 – </a:t>
            </a:r>
            <a:r>
              <a:rPr lang="en-US" sz="1200" dirty="0" err="1">
                <a:latin typeface="Arial" panose="020B0604020202020204" pitchFamily="34" charset="0"/>
                <a:cs typeface="Arial" panose="020B0604020202020204" pitchFamily="34" charset="0"/>
              </a:rPr>
              <a:t>Arbayan</a:t>
            </a:r>
            <a:r>
              <a:rPr lang="en-US" sz="1200" dirty="0">
                <a:latin typeface="Arial" panose="020B0604020202020204" pitchFamily="34" charset="0"/>
                <a:cs typeface="Arial" panose="020B0604020202020204" pitchFamily="34" charset="0"/>
              </a:rPr>
              <a:t> (ABD) </a:t>
            </a:r>
          </a:p>
          <a:p>
            <a:pPr marL="114300" indent="0">
              <a:buNone/>
            </a:pPr>
            <a:r>
              <a:rPr lang="en-US" sz="1200" dirty="0">
                <a:latin typeface="Arial" panose="020B0604020202020204" pitchFamily="34" charset="0"/>
                <a:cs typeface="Arial" panose="020B0604020202020204" pitchFamily="34" charset="0"/>
              </a:rPr>
              <a:t>D3 – </a:t>
            </a:r>
            <a:r>
              <a:rPr lang="en-US" sz="1200" dirty="0" err="1">
                <a:latin typeface="Arial" panose="020B0604020202020204" pitchFamily="34" charset="0"/>
                <a:cs typeface="Arial" panose="020B0604020202020204" pitchFamily="34" charset="0"/>
              </a:rPr>
              <a:t>Khukhdel</a:t>
            </a:r>
            <a:r>
              <a:rPr lang="en-US" sz="1200" dirty="0">
                <a:latin typeface="Arial" panose="020B0604020202020204" pitchFamily="34" charset="0"/>
                <a:cs typeface="Arial" panose="020B0604020202020204" pitchFamily="34" charset="0"/>
              </a:rPr>
              <a:t> (KDD)</a:t>
            </a:r>
          </a:p>
          <a:p>
            <a:pPr marL="114300" indent="0">
              <a:buNone/>
            </a:pPr>
            <a:r>
              <a:rPr lang="en-US" sz="1200" b="1" dirty="0">
                <a:latin typeface="Arial" panose="020B0604020202020204" pitchFamily="34" charset="0"/>
                <a:cs typeface="Arial" panose="020B0604020202020204" pitchFamily="34" charset="0"/>
              </a:rPr>
              <a:t> </a:t>
            </a:r>
            <a:endParaRPr lang="ru-RU" sz="1200" b="1" dirty="0">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828B45BE-6E47-400E-B783-227BE683C4B4}"/>
              </a:ext>
            </a:extLst>
          </p:cNvPr>
          <p:cNvSpPr txBox="1">
            <a:spLocks/>
          </p:cNvSpPr>
          <p:nvPr/>
        </p:nvSpPr>
        <p:spPr>
          <a:xfrm>
            <a:off x="3244375" y="4843848"/>
            <a:ext cx="3668660" cy="1407178"/>
          </a:xfrm>
          <a:prstGeom prst="rect">
            <a:avLst/>
          </a:prstGeom>
          <a:solidFill>
            <a:schemeClr val="bg1"/>
          </a:solidFill>
          <a:ln w="19050">
            <a:solidFill>
              <a:schemeClr val="tx1"/>
            </a:solidFill>
          </a:ln>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1200" b="1" dirty="0">
                <a:latin typeface="Arial" panose="020B0604020202020204" pitchFamily="34" charset="0"/>
                <a:cs typeface="Arial" panose="020B0604020202020204" pitchFamily="34" charset="0"/>
              </a:rPr>
              <a:t>Occurrences</a:t>
            </a:r>
          </a:p>
          <a:p>
            <a:pPr marL="114300" indent="0">
              <a:buNone/>
            </a:pPr>
            <a:r>
              <a:rPr lang="en-US" sz="1200" dirty="0">
                <a:latin typeface="Arial" panose="020B0604020202020204" pitchFamily="34" charset="0"/>
                <a:cs typeface="Arial" panose="020B0604020202020204" pitchFamily="34" charset="0"/>
              </a:rPr>
              <a:t>O1 – </a:t>
            </a:r>
            <a:r>
              <a:rPr lang="en-US" sz="1200" dirty="0" err="1">
                <a:latin typeface="Arial" panose="020B0604020202020204" pitchFamily="34" charset="0"/>
                <a:cs typeface="Arial" panose="020B0604020202020204" pitchFamily="34" charset="0"/>
              </a:rPr>
              <a:t>Khukhdel</a:t>
            </a:r>
            <a:r>
              <a:rPr lang="en-US" sz="1200" dirty="0">
                <a:latin typeface="Arial" panose="020B0604020202020204" pitchFamily="34" charset="0"/>
                <a:cs typeface="Arial" panose="020B0604020202020204" pitchFamily="34" charset="0"/>
              </a:rPr>
              <a:t> (KDO)	O6 – </a:t>
            </a:r>
            <a:r>
              <a:rPr lang="en-US" sz="1200" dirty="0" err="1">
                <a:latin typeface="Arial" panose="020B0604020202020204" pitchFamily="34" charset="0"/>
                <a:cs typeface="Arial" panose="020B0604020202020204" pitchFamily="34" charset="0"/>
              </a:rPr>
              <a:t>Baga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Ikh</a:t>
            </a:r>
            <a:r>
              <a:rPr lang="en-US" sz="1200" dirty="0">
                <a:latin typeface="Arial" panose="020B0604020202020204" pitchFamily="34" charset="0"/>
                <a:cs typeface="Arial" panose="020B0604020202020204" pitchFamily="34" charset="0"/>
              </a:rPr>
              <a:t> (BIO) </a:t>
            </a:r>
          </a:p>
          <a:p>
            <a:pPr marL="114300" indent="0">
              <a:buNone/>
            </a:pPr>
            <a:r>
              <a:rPr lang="en-US" sz="1200" dirty="0">
                <a:latin typeface="Arial" panose="020B0604020202020204" pitchFamily="34" charset="0"/>
                <a:cs typeface="Arial" panose="020B0604020202020204" pitchFamily="34" charset="0"/>
              </a:rPr>
              <a:t>O2 – </a:t>
            </a:r>
            <a:r>
              <a:rPr lang="en-US" sz="1200" dirty="0" err="1">
                <a:latin typeface="Arial" panose="020B0604020202020204" pitchFamily="34" charset="0"/>
                <a:cs typeface="Arial" panose="020B0604020202020204" pitchFamily="34" charset="0"/>
              </a:rPr>
              <a:t>Bayanteeg</a:t>
            </a:r>
            <a:r>
              <a:rPr lang="en-US" sz="1200" dirty="0">
                <a:latin typeface="Arial" panose="020B0604020202020204" pitchFamily="34" charset="0"/>
                <a:cs typeface="Arial" panose="020B0604020202020204" pitchFamily="34" charset="0"/>
              </a:rPr>
              <a:t> (BTO)	O7 – </a:t>
            </a:r>
            <a:r>
              <a:rPr lang="en-US" sz="1200" dirty="0" err="1">
                <a:latin typeface="Arial" panose="020B0604020202020204" pitchFamily="34" charset="0"/>
                <a:cs typeface="Arial" panose="020B0604020202020204" pitchFamily="34" charset="0"/>
              </a:rPr>
              <a:t>Khetein</a:t>
            </a:r>
            <a:r>
              <a:rPr lang="en-US" sz="1200" dirty="0">
                <a:latin typeface="Arial" panose="020B0604020202020204" pitchFamily="34" charset="0"/>
                <a:cs typeface="Arial" panose="020B0604020202020204" pitchFamily="34" charset="0"/>
              </a:rPr>
              <a:t> (KHO)</a:t>
            </a:r>
          </a:p>
          <a:p>
            <a:pPr marL="114300" indent="0">
              <a:buNone/>
            </a:pPr>
            <a:r>
              <a:rPr lang="en-US" sz="1200" dirty="0">
                <a:latin typeface="Arial" panose="020B0604020202020204" pitchFamily="34" charset="0"/>
                <a:cs typeface="Arial" panose="020B0604020202020204" pitchFamily="34" charset="0"/>
              </a:rPr>
              <a:t>O3 – New Occ. (NOW)	O8 – Occur233 (O233)</a:t>
            </a:r>
          </a:p>
          <a:p>
            <a:pPr marL="114300" indent="0">
              <a:buNone/>
            </a:pPr>
            <a:r>
              <a:rPr lang="en-US" sz="1200" dirty="0">
                <a:latin typeface="Arial" panose="020B0604020202020204" pitchFamily="34" charset="0"/>
                <a:cs typeface="Arial" panose="020B0604020202020204" pitchFamily="34" charset="0"/>
              </a:rPr>
              <a:t>O4 – </a:t>
            </a:r>
            <a:r>
              <a:rPr lang="en-US" sz="1200" dirty="0" err="1">
                <a:latin typeface="Arial" panose="020B0604020202020204" pitchFamily="34" charset="0"/>
                <a:cs typeface="Arial" panose="020B0604020202020204" pitchFamily="34" charset="0"/>
              </a:rPr>
              <a:t>Yagaan</a:t>
            </a:r>
            <a:r>
              <a:rPr lang="en-US" sz="1200" dirty="0">
                <a:latin typeface="Arial" panose="020B0604020202020204" pitchFamily="34" charset="0"/>
                <a:cs typeface="Arial" panose="020B0604020202020204" pitchFamily="34" charset="0"/>
              </a:rPr>
              <a:t> del (YDO)	O9 – </a:t>
            </a:r>
            <a:r>
              <a:rPr lang="en-US" sz="1200" dirty="0" err="1">
                <a:latin typeface="Arial" panose="020B0604020202020204" pitchFamily="34" charset="0"/>
                <a:cs typeface="Arial" panose="020B0604020202020204" pitchFamily="34" charset="0"/>
              </a:rPr>
              <a:t>Bor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khuj</a:t>
            </a:r>
            <a:r>
              <a:rPr lang="en-US" sz="1200" dirty="0">
                <a:latin typeface="Arial" panose="020B0604020202020204" pitchFamily="34" charset="0"/>
                <a:cs typeface="Arial" panose="020B0604020202020204" pitchFamily="34" charset="0"/>
              </a:rPr>
              <a:t> (BKO)</a:t>
            </a:r>
          </a:p>
          <a:p>
            <a:pPr marL="114300" indent="0">
              <a:buNone/>
            </a:pPr>
            <a:r>
              <a:rPr lang="en-US" sz="1200" dirty="0">
                <a:latin typeface="Arial" panose="020B0604020202020204" pitchFamily="34" charset="0"/>
                <a:cs typeface="Arial" panose="020B0604020202020204" pitchFamily="34" charset="0"/>
              </a:rPr>
              <a:t>O5 – Noname1 (NNO)	O10 – </a:t>
            </a:r>
            <a:r>
              <a:rPr lang="en-US" sz="1200" dirty="0" err="1">
                <a:latin typeface="Arial" panose="020B0604020202020204" pitchFamily="34" charset="0"/>
                <a:cs typeface="Arial" panose="020B0604020202020204" pitchFamily="34" charset="0"/>
              </a:rPr>
              <a:t>Urt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gozgor</a:t>
            </a:r>
            <a:r>
              <a:rPr lang="en-US" sz="1200" dirty="0">
                <a:latin typeface="Arial" panose="020B0604020202020204" pitchFamily="34" charset="0"/>
                <a:cs typeface="Arial" panose="020B0604020202020204" pitchFamily="34" charset="0"/>
              </a:rPr>
              <a:t> (UGO)</a:t>
            </a:r>
          </a:p>
        </p:txBody>
      </p:sp>
      <p:sp>
        <p:nvSpPr>
          <p:cNvPr id="20" name="Content Placeholder 2">
            <a:extLst>
              <a:ext uri="{FF2B5EF4-FFF2-40B4-BE49-F238E27FC236}">
                <a16:creationId xmlns:a16="http://schemas.microsoft.com/office/drawing/2014/main" id="{CC71D324-634D-481E-B239-C6F9000AC669}"/>
              </a:ext>
            </a:extLst>
          </p:cNvPr>
          <p:cNvSpPr txBox="1">
            <a:spLocks/>
          </p:cNvSpPr>
          <p:nvPr/>
        </p:nvSpPr>
        <p:spPr>
          <a:xfrm>
            <a:off x="6913391" y="4077105"/>
            <a:ext cx="2003675" cy="2173921"/>
          </a:xfrm>
          <a:prstGeom prst="rect">
            <a:avLst/>
          </a:prstGeom>
          <a:solidFill>
            <a:schemeClr val="bg1"/>
          </a:solidFill>
          <a:ln w="19050">
            <a:solidFill>
              <a:schemeClr val="tx1"/>
            </a:solidFill>
          </a:ln>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1200" b="1" dirty="0">
                <a:latin typeface="Arial" panose="020B0604020202020204" pitchFamily="34" charset="0"/>
                <a:cs typeface="Arial" panose="020B0604020202020204" pitchFamily="34" charset="0"/>
              </a:rPr>
              <a:t>Mineralized points</a:t>
            </a:r>
          </a:p>
          <a:p>
            <a:pPr marL="114300" indent="0">
              <a:buNone/>
            </a:pPr>
            <a:r>
              <a:rPr lang="en-US" sz="1200" dirty="0">
                <a:latin typeface="Arial" panose="020B0604020202020204" pitchFamily="34" charset="0"/>
                <a:cs typeface="Arial" panose="020B0604020202020204" pitchFamily="34" charset="0"/>
              </a:rPr>
              <a:t>M1 – </a:t>
            </a:r>
            <a:r>
              <a:rPr lang="en-US" sz="1200" dirty="0" err="1">
                <a:latin typeface="Arial" panose="020B0604020202020204" pitchFamily="34" charset="0"/>
                <a:cs typeface="Arial" panose="020B0604020202020204" pitchFamily="34" charset="0"/>
              </a:rPr>
              <a:t>Khast</a:t>
            </a:r>
            <a:r>
              <a:rPr lang="en-US" sz="1200" dirty="0">
                <a:latin typeface="Arial" panose="020B0604020202020204" pitchFamily="34" charset="0"/>
                <a:cs typeface="Arial" panose="020B0604020202020204" pitchFamily="34" charset="0"/>
              </a:rPr>
              <a:t> khud (KKM) M2 – </a:t>
            </a:r>
            <a:r>
              <a:rPr lang="en-US" sz="1200" dirty="0" err="1">
                <a:latin typeface="Arial" panose="020B0604020202020204" pitchFamily="34" charset="0"/>
                <a:cs typeface="Arial" panose="020B0604020202020204" pitchFamily="34" charset="0"/>
              </a:rPr>
              <a:t>Ongon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khai</a:t>
            </a:r>
            <a:r>
              <a:rPr lang="en-US" sz="1200" dirty="0">
                <a:latin typeface="Arial" panose="020B0604020202020204" pitchFamily="34" charset="0"/>
                <a:cs typeface="Arial" panose="020B0604020202020204" pitchFamily="34" charset="0"/>
              </a:rPr>
              <a:t>. (OKM) M3 – </a:t>
            </a:r>
            <a:r>
              <a:rPr lang="en-US" sz="1200" dirty="0" err="1">
                <a:latin typeface="Arial" panose="020B0604020202020204" pitchFamily="34" charset="0"/>
                <a:cs typeface="Arial" panose="020B0604020202020204" pitchFamily="34" charset="0"/>
              </a:rPr>
              <a:t>Noname</a:t>
            </a:r>
            <a:r>
              <a:rPr lang="en-US" sz="1200" dirty="0">
                <a:latin typeface="Arial" panose="020B0604020202020204" pitchFamily="34" charset="0"/>
                <a:cs typeface="Arial" panose="020B0604020202020204" pitchFamily="34" charset="0"/>
              </a:rPr>
              <a:t> 2 (N2M)</a:t>
            </a:r>
          </a:p>
          <a:p>
            <a:pPr marL="114300" indent="0">
              <a:buNone/>
            </a:pPr>
            <a:r>
              <a:rPr lang="en-US" sz="1200" dirty="0">
                <a:latin typeface="Arial" panose="020B0604020202020204" pitchFamily="34" charset="0"/>
                <a:cs typeface="Arial" panose="020B0604020202020204" pitchFamily="34" charset="0"/>
              </a:rPr>
              <a:t>M4 – </a:t>
            </a:r>
            <a:r>
              <a:rPr lang="en-US" sz="1200" dirty="0" err="1">
                <a:latin typeface="Arial" panose="020B0604020202020204" pitchFamily="34" charset="0"/>
                <a:cs typeface="Arial" panose="020B0604020202020204" pitchFamily="34" charset="0"/>
              </a:rPr>
              <a:t>Noname</a:t>
            </a:r>
            <a:r>
              <a:rPr lang="en-US" sz="1200" dirty="0">
                <a:latin typeface="Arial" panose="020B0604020202020204" pitchFamily="34" charset="0"/>
                <a:cs typeface="Arial" panose="020B0604020202020204" pitchFamily="34" charset="0"/>
              </a:rPr>
              <a:t> 1 (N1M)</a:t>
            </a:r>
          </a:p>
          <a:p>
            <a:pPr marL="114300" indent="0">
              <a:buNone/>
            </a:pPr>
            <a:r>
              <a:rPr lang="en-US" sz="1200" dirty="0">
                <a:latin typeface="Arial" panose="020B0604020202020204" pitchFamily="34" charset="0"/>
                <a:cs typeface="Arial" panose="020B0604020202020204" pitchFamily="34" charset="0"/>
              </a:rPr>
              <a:t>M5 – Tsagaan </a:t>
            </a:r>
            <a:r>
              <a:rPr lang="en-US" sz="1200" dirty="0" err="1">
                <a:latin typeface="Arial" panose="020B0604020202020204" pitchFamily="34" charset="0"/>
                <a:cs typeface="Arial" panose="020B0604020202020204" pitchFamily="34" charset="0"/>
              </a:rPr>
              <a:t>uul</a:t>
            </a:r>
            <a:r>
              <a:rPr lang="en-US" sz="1200" dirty="0">
                <a:latin typeface="Arial" panose="020B0604020202020204" pitchFamily="34" charset="0"/>
                <a:cs typeface="Arial" panose="020B0604020202020204" pitchFamily="34" charset="0"/>
              </a:rPr>
              <a:t> (TUM)</a:t>
            </a:r>
          </a:p>
          <a:p>
            <a:pPr marL="114300" indent="0">
              <a:buNone/>
            </a:pPr>
            <a:r>
              <a:rPr lang="en-US" sz="1200" dirty="0">
                <a:latin typeface="Arial" panose="020B0604020202020204" pitchFamily="34" charset="0"/>
                <a:cs typeface="Arial" panose="020B0604020202020204" pitchFamily="34" charset="0"/>
              </a:rPr>
              <a:t>M6 – </a:t>
            </a:r>
            <a:r>
              <a:rPr lang="en-US" sz="1200" dirty="0" err="1">
                <a:latin typeface="Arial" panose="020B0604020202020204" pitchFamily="34" charset="0"/>
                <a:cs typeface="Arial" panose="020B0604020202020204" pitchFamily="34" charset="0"/>
              </a:rPr>
              <a:t>Arasan</a:t>
            </a:r>
            <a:r>
              <a:rPr lang="en-US" sz="1200" dirty="0">
                <a:latin typeface="Arial" panose="020B0604020202020204" pitchFamily="34" charset="0"/>
                <a:cs typeface="Arial" panose="020B0604020202020204" pitchFamily="34" charset="0"/>
              </a:rPr>
              <a:t> (ASM) </a:t>
            </a:r>
          </a:p>
          <a:p>
            <a:pPr marL="114300" indent="0">
              <a:buNone/>
            </a:pPr>
            <a:r>
              <a:rPr lang="en-US" sz="1200" dirty="0">
                <a:latin typeface="Arial" panose="020B0604020202020204" pitchFamily="34" charset="0"/>
                <a:cs typeface="Arial" panose="020B0604020202020204" pitchFamily="34" charset="0"/>
              </a:rPr>
              <a:t>M7 – Ber. </a:t>
            </a:r>
            <a:r>
              <a:rPr lang="en-US" sz="1200" dirty="0" err="1">
                <a:latin typeface="Arial" panose="020B0604020202020204" pitchFamily="34" charset="0"/>
                <a:cs typeface="Arial" panose="020B0604020202020204" pitchFamily="34" charset="0"/>
              </a:rPr>
              <a:t>Uul</a:t>
            </a:r>
            <a:r>
              <a:rPr lang="en-US" sz="1200" dirty="0">
                <a:latin typeface="Arial" panose="020B0604020202020204" pitchFamily="34" charset="0"/>
                <a:cs typeface="Arial" panose="020B0604020202020204" pitchFamily="34" charset="0"/>
              </a:rPr>
              <a:t> (BUM)</a:t>
            </a:r>
          </a:p>
          <a:p>
            <a:pPr marL="114300" indent="0">
              <a:buNone/>
            </a:pPr>
            <a:r>
              <a:rPr lang="en-US" sz="1200" dirty="0">
                <a:latin typeface="Arial" panose="020B0604020202020204" pitchFamily="34" charset="0"/>
                <a:cs typeface="Arial" panose="020B0604020202020204" pitchFamily="34" charset="0"/>
              </a:rPr>
              <a:t>M8 – Shar </a:t>
            </a:r>
            <a:r>
              <a:rPr lang="en-US" sz="1200" dirty="0" err="1">
                <a:latin typeface="Arial" panose="020B0604020202020204" pitchFamily="34" charset="0"/>
                <a:cs typeface="Arial" panose="020B0604020202020204" pitchFamily="34" charset="0"/>
              </a:rPr>
              <a:t>tolgoi</a:t>
            </a:r>
            <a:r>
              <a:rPr lang="en-US" sz="1200" dirty="0">
                <a:latin typeface="Arial" panose="020B0604020202020204" pitchFamily="34" charset="0"/>
                <a:cs typeface="Arial" panose="020B0604020202020204" pitchFamily="34" charset="0"/>
              </a:rPr>
              <a:t> (STM)</a:t>
            </a:r>
          </a:p>
          <a:p>
            <a:pPr marL="114300" indent="0">
              <a:buNone/>
            </a:pPr>
            <a:r>
              <a:rPr lang="en-US" sz="1200" dirty="0">
                <a:latin typeface="Arial" panose="020B0604020202020204" pitchFamily="34" charset="0"/>
                <a:cs typeface="Arial" panose="020B0604020202020204" pitchFamily="34" charset="0"/>
              </a:rPr>
              <a:t>M9 – </a:t>
            </a:r>
            <a:r>
              <a:rPr lang="en-US" sz="1200" dirty="0" err="1">
                <a:latin typeface="Arial" panose="020B0604020202020204" pitchFamily="34" charset="0"/>
                <a:cs typeface="Arial" panose="020B0604020202020204" pitchFamily="34" charset="0"/>
              </a:rPr>
              <a:t>Khiliin</a:t>
            </a:r>
            <a:r>
              <a:rPr lang="en-US" sz="1200" dirty="0">
                <a:latin typeface="Arial" panose="020B0604020202020204" pitchFamily="34" charset="0"/>
                <a:cs typeface="Arial" panose="020B0604020202020204" pitchFamily="34" charset="0"/>
              </a:rPr>
              <a:t> (KHM)</a:t>
            </a:r>
          </a:p>
          <a:p>
            <a:pPr marL="114300" indent="0">
              <a:buNone/>
            </a:pPr>
            <a:r>
              <a:rPr lang="en-US" sz="1200" dirty="0">
                <a:latin typeface="Arial" panose="020B0604020202020204" pitchFamily="34" charset="0"/>
                <a:cs typeface="Arial" panose="020B0604020202020204" pitchFamily="34" charset="0"/>
              </a:rPr>
              <a:t>	</a:t>
            </a:r>
          </a:p>
        </p:txBody>
      </p:sp>
      <p:pic>
        <p:nvPicPr>
          <p:cNvPr id="22" name="Picture 21">
            <a:extLst>
              <a:ext uri="{FF2B5EF4-FFF2-40B4-BE49-F238E27FC236}">
                <a16:creationId xmlns:a16="http://schemas.microsoft.com/office/drawing/2014/main" id="{C055BF52-7EFA-4A70-A86D-D0E3A0D4F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45" y="4228659"/>
            <a:ext cx="2003319" cy="2003319"/>
          </a:xfrm>
          <a:prstGeom prst="rect">
            <a:avLst/>
          </a:prstGeom>
          <a:ln w="19050">
            <a:solidFill>
              <a:schemeClr val="tx1"/>
            </a:solidFill>
          </a:ln>
        </p:spPr>
      </p:pic>
      <p:sp>
        <p:nvSpPr>
          <p:cNvPr id="24" name="Content Placeholder 2">
            <a:extLst>
              <a:ext uri="{FF2B5EF4-FFF2-40B4-BE49-F238E27FC236}">
                <a16:creationId xmlns:a16="http://schemas.microsoft.com/office/drawing/2014/main" id="{31483AB4-BC62-4A75-8047-6110154B8ADE}"/>
              </a:ext>
            </a:extLst>
          </p:cNvPr>
          <p:cNvSpPr txBox="1">
            <a:spLocks/>
          </p:cNvSpPr>
          <p:nvPr/>
        </p:nvSpPr>
        <p:spPr>
          <a:xfrm>
            <a:off x="221491" y="5739889"/>
            <a:ext cx="2678096" cy="400481"/>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46" indent="0">
              <a:buNone/>
            </a:pPr>
            <a:r>
              <a:rPr lang="en-US" sz="800" i="1" dirty="0">
                <a:solidFill>
                  <a:schemeClr val="bg1"/>
                </a:solidFill>
                <a:latin typeface="Arial" panose="020B0604020202020204" pitchFamily="34" charset="0"/>
                <a:cs typeface="Arial" panose="020B0604020202020204" pitchFamily="34" charset="0"/>
              </a:rPr>
              <a:t>Schematic</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map</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of</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the</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CAOB </a:t>
            </a:r>
          </a:p>
          <a:p>
            <a:pPr marL="171446" indent="0">
              <a:buNone/>
            </a:pPr>
            <a:r>
              <a:rPr lang="en-US" sz="800" i="1" dirty="0">
                <a:solidFill>
                  <a:schemeClr val="bg1"/>
                </a:solidFill>
                <a:latin typeface="Arial" panose="020B0604020202020204" pitchFamily="34" charset="0"/>
                <a:cs typeface="Arial" panose="020B0604020202020204" pitchFamily="34" charset="0"/>
              </a:rPr>
              <a:t>(Jahn et al., 2004)</a:t>
            </a:r>
            <a:endParaRPr lang="ru-RU" sz="800" i="1" dirty="0">
              <a:solidFill>
                <a:schemeClr val="bg1"/>
              </a:solidFill>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2C694A6F-F807-4B41-A363-5301E1738290}"/>
              </a:ext>
            </a:extLst>
          </p:cNvPr>
          <p:cNvSpPr txBox="1">
            <a:spLocks/>
          </p:cNvSpPr>
          <p:nvPr/>
        </p:nvSpPr>
        <p:spPr>
          <a:xfrm>
            <a:off x="0" y="857249"/>
            <a:ext cx="9144000" cy="477744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2" algn="l">
              <a:spcBef>
                <a:spcPts val="0"/>
              </a:spcBef>
            </a:pPr>
            <a:endParaRPr lang="mn-MN" sz="1600" b="1" dirty="0">
              <a:solidFill>
                <a:schemeClr val="bg1"/>
              </a:solidFill>
              <a:latin typeface="Arial" panose="020B0604020202020204" pitchFamily="34" charset="0"/>
              <a:cs typeface="Arial" panose="020B0604020202020204" pitchFamily="34" charset="0"/>
            </a:endParaRPr>
          </a:p>
        </p:txBody>
      </p:sp>
      <p:sp>
        <p:nvSpPr>
          <p:cNvPr id="31" name="Content Placeholder 2">
            <a:extLst>
              <a:ext uri="{FF2B5EF4-FFF2-40B4-BE49-F238E27FC236}">
                <a16:creationId xmlns:a16="http://schemas.microsoft.com/office/drawing/2014/main" id="{5C7263FB-CF14-43F6-BF0F-43029098D55F}"/>
              </a:ext>
            </a:extLst>
          </p:cNvPr>
          <p:cNvSpPr txBox="1">
            <a:spLocks/>
          </p:cNvSpPr>
          <p:nvPr/>
        </p:nvSpPr>
        <p:spPr>
          <a:xfrm>
            <a:off x="235387" y="240026"/>
            <a:ext cx="8672512" cy="512032"/>
          </a:xfrm>
          <a:prstGeom prst="rect">
            <a:avLst/>
          </a:prstGeom>
        </p:spPr>
        <p:txBody>
          <a:bodyPr vert="horz" lIns="68580" tIns="34290" rIns="68580" bIns="34290" rtlCol="0">
            <a:noAutofit/>
            <a:scene3d>
              <a:camera prst="orthographicFront"/>
              <a:lightRig rig="soft" dir="t">
                <a:rot lat="0" lon="0" rev="15600000"/>
              </a:lightRig>
            </a:scene3d>
            <a:sp3d extrusionH="57150" prstMaterial="softEdge">
              <a:bevelT w="25400" h="38100"/>
            </a:sp3d>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LITHIUM MINERALIZATION IN MONGOLIA </a:t>
            </a:r>
          </a:p>
        </p:txBody>
      </p:sp>
      <p:sp>
        <p:nvSpPr>
          <p:cNvPr id="10" name="Rectangle 9">
            <a:extLst>
              <a:ext uri="{FF2B5EF4-FFF2-40B4-BE49-F238E27FC236}">
                <a16:creationId xmlns:a16="http://schemas.microsoft.com/office/drawing/2014/main" id="{8AF9C96E-F5C1-4D55-8A5A-AED1DDF67A12}"/>
              </a:ext>
            </a:extLst>
          </p:cNvPr>
          <p:cNvSpPr/>
          <p:nvPr/>
        </p:nvSpPr>
        <p:spPr>
          <a:xfrm>
            <a:off x="1955905" y="6626317"/>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929944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E3D13A1D-790C-4834-A289-5F867BDC29F9}"/>
              </a:ext>
            </a:extLst>
          </p:cNvPr>
          <p:cNvPicPr>
            <a:picLocks noChangeAspect="1"/>
          </p:cNvPicPr>
          <p:nvPr/>
        </p:nvPicPr>
        <p:blipFill rotWithShape="1">
          <a:blip r:embed="rId3"/>
          <a:srcRect l="6892" b="7829"/>
          <a:stretch/>
        </p:blipFill>
        <p:spPr>
          <a:xfrm>
            <a:off x="3646032" y="1193601"/>
            <a:ext cx="1777642" cy="5156633"/>
          </a:xfrm>
          <a:prstGeom prst="rect">
            <a:avLst/>
          </a:prstGeom>
          <a:ln>
            <a:solidFill>
              <a:schemeClr val="tx1"/>
            </a:solidFill>
          </a:ln>
        </p:spPr>
      </p:pic>
      <p:pic>
        <p:nvPicPr>
          <p:cNvPr id="37" name="Picture 36">
            <a:extLst>
              <a:ext uri="{FF2B5EF4-FFF2-40B4-BE49-F238E27FC236}">
                <a16:creationId xmlns:a16="http://schemas.microsoft.com/office/drawing/2014/main" id="{E7D89F2C-EE91-407A-9E95-4D7C6FCE00D7}"/>
              </a:ext>
            </a:extLst>
          </p:cNvPr>
          <p:cNvPicPr>
            <a:picLocks noChangeAspect="1"/>
          </p:cNvPicPr>
          <p:nvPr/>
        </p:nvPicPr>
        <p:blipFill rotWithShape="1">
          <a:blip r:embed="rId4"/>
          <a:srcRect l="6697" b="7829"/>
          <a:stretch/>
        </p:blipFill>
        <p:spPr>
          <a:xfrm>
            <a:off x="7243818" y="1207427"/>
            <a:ext cx="1781363" cy="5156632"/>
          </a:xfrm>
          <a:prstGeom prst="rect">
            <a:avLst/>
          </a:prstGeom>
          <a:ln>
            <a:solidFill>
              <a:schemeClr val="tx1"/>
            </a:solidFill>
          </a:ln>
        </p:spPr>
      </p:pic>
      <p:sp>
        <p:nvSpPr>
          <p:cNvPr id="18" name="Content Placeholder 2">
            <a:extLst>
              <a:ext uri="{FF2B5EF4-FFF2-40B4-BE49-F238E27FC236}">
                <a16:creationId xmlns:a16="http://schemas.microsoft.com/office/drawing/2014/main" id="{C694DF7A-3A17-4B98-9A80-C89D591E2FF0}"/>
              </a:ext>
            </a:extLst>
          </p:cNvPr>
          <p:cNvSpPr txBox="1">
            <a:spLocks/>
          </p:cNvSpPr>
          <p:nvPr/>
        </p:nvSpPr>
        <p:spPr>
          <a:xfrm>
            <a:off x="0" y="286772"/>
            <a:ext cx="9144000" cy="53903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00060" indent="-257168" algn="l">
              <a:lnSpc>
                <a:spcPct val="100000"/>
              </a:lnSpc>
              <a:spcBef>
                <a:spcPts val="0"/>
              </a:spcBef>
              <a:spcAft>
                <a:spcPts val="45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Ore mineral characteristics f lithium ore </a:t>
            </a:r>
            <a:r>
              <a:rPr lang="en-US" sz="2000" dirty="0">
                <a:solidFill>
                  <a:srgbClr val="002060"/>
                </a:solidFill>
                <a:latin typeface="Arial" panose="020B0604020202020204" pitchFamily="34" charset="0"/>
                <a:cs typeface="Arial" panose="020B0604020202020204" pitchFamily="34" charset="0"/>
              </a:rPr>
              <a:t>(Lepidolite, spodumene, </a:t>
            </a:r>
            <a:r>
              <a:rPr lang="en-US" sz="2000" dirty="0" err="1">
                <a:solidFill>
                  <a:srgbClr val="002060"/>
                </a:solidFill>
                <a:latin typeface="Arial" panose="020B0604020202020204" pitchFamily="34" charset="0"/>
                <a:cs typeface="Arial" panose="020B0604020202020204" pitchFamily="34" charset="0"/>
              </a:rPr>
              <a:t>elbait</a:t>
            </a:r>
            <a:r>
              <a:rPr lang="en-US" sz="2000" dirty="0">
                <a:solidFill>
                  <a:srgbClr val="002060"/>
                </a:solidFill>
                <a:latin typeface="Arial" panose="020B0604020202020204" pitchFamily="34" charset="0"/>
                <a:cs typeface="Arial" panose="020B0604020202020204" pitchFamily="34" charset="0"/>
              </a:rPr>
              <a:t>)</a:t>
            </a:r>
            <a:endParaRPr lang="mn-MN" sz="2000" dirty="0">
              <a:solidFill>
                <a:srgbClr val="00206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D26B3A3-51B0-4269-BA2D-E4063247811C}"/>
              </a:ext>
            </a:extLst>
          </p:cNvPr>
          <p:cNvPicPr>
            <a:picLocks noChangeAspect="1"/>
          </p:cNvPicPr>
          <p:nvPr/>
        </p:nvPicPr>
        <p:blipFill>
          <a:blip r:embed="rId5"/>
          <a:stretch>
            <a:fillRect/>
          </a:stretch>
        </p:blipFill>
        <p:spPr>
          <a:xfrm>
            <a:off x="190150" y="1367802"/>
            <a:ext cx="1554480" cy="1198910"/>
          </a:xfrm>
          <a:prstGeom prst="rect">
            <a:avLst/>
          </a:prstGeom>
        </p:spPr>
      </p:pic>
      <p:pic>
        <p:nvPicPr>
          <p:cNvPr id="17" name="Picture 16">
            <a:extLst>
              <a:ext uri="{FF2B5EF4-FFF2-40B4-BE49-F238E27FC236}">
                <a16:creationId xmlns:a16="http://schemas.microsoft.com/office/drawing/2014/main" id="{203D8FF5-0852-4B24-89A5-C4B7D3806465}"/>
              </a:ext>
            </a:extLst>
          </p:cNvPr>
          <p:cNvPicPr>
            <a:picLocks noChangeAspect="1"/>
          </p:cNvPicPr>
          <p:nvPr/>
        </p:nvPicPr>
        <p:blipFill>
          <a:blip r:embed="rId6"/>
          <a:stretch>
            <a:fillRect/>
          </a:stretch>
        </p:blipFill>
        <p:spPr>
          <a:xfrm>
            <a:off x="190150" y="2606653"/>
            <a:ext cx="1554480" cy="1190859"/>
          </a:xfrm>
          <a:prstGeom prst="rect">
            <a:avLst/>
          </a:prstGeom>
        </p:spPr>
      </p:pic>
      <p:pic>
        <p:nvPicPr>
          <p:cNvPr id="20" name="Picture 19">
            <a:extLst>
              <a:ext uri="{FF2B5EF4-FFF2-40B4-BE49-F238E27FC236}">
                <a16:creationId xmlns:a16="http://schemas.microsoft.com/office/drawing/2014/main" id="{00834324-5410-4833-9801-74CE97EF1BAC}"/>
              </a:ext>
            </a:extLst>
          </p:cNvPr>
          <p:cNvPicPr>
            <a:picLocks noChangeAspect="1"/>
          </p:cNvPicPr>
          <p:nvPr/>
        </p:nvPicPr>
        <p:blipFill>
          <a:blip r:embed="rId7"/>
          <a:stretch>
            <a:fillRect/>
          </a:stretch>
        </p:blipFill>
        <p:spPr>
          <a:xfrm>
            <a:off x="190150" y="3837453"/>
            <a:ext cx="1554480" cy="1195404"/>
          </a:xfrm>
          <a:prstGeom prst="rect">
            <a:avLst/>
          </a:prstGeom>
        </p:spPr>
      </p:pic>
      <p:pic>
        <p:nvPicPr>
          <p:cNvPr id="22" name="Picture 21">
            <a:extLst>
              <a:ext uri="{FF2B5EF4-FFF2-40B4-BE49-F238E27FC236}">
                <a16:creationId xmlns:a16="http://schemas.microsoft.com/office/drawing/2014/main" id="{C82EF643-FCC9-40A9-A22E-C353EBBCC68C}"/>
              </a:ext>
            </a:extLst>
          </p:cNvPr>
          <p:cNvPicPr>
            <a:picLocks noChangeAspect="1"/>
          </p:cNvPicPr>
          <p:nvPr/>
        </p:nvPicPr>
        <p:blipFill>
          <a:blip r:embed="rId8"/>
          <a:stretch>
            <a:fillRect/>
          </a:stretch>
        </p:blipFill>
        <p:spPr>
          <a:xfrm>
            <a:off x="190150" y="5079974"/>
            <a:ext cx="1554480" cy="1194351"/>
          </a:xfrm>
          <a:prstGeom prst="rect">
            <a:avLst/>
          </a:prstGeom>
        </p:spPr>
      </p:pic>
      <p:pic>
        <p:nvPicPr>
          <p:cNvPr id="24" name="Picture 23">
            <a:extLst>
              <a:ext uri="{FF2B5EF4-FFF2-40B4-BE49-F238E27FC236}">
                <a16:creationId xmlns:a16="http://schemas.microsoft.com/office/drawing/2014/main" id="{32AAF2CB-AAAB-4EF4-BF32-3E999D68D084}"/>
              </a:ext>
            </a:extLst>
          </p:cNvPr>
          <p:cNvPicPr>
            <a:picLocks noChangeAspect="1"/>
          </p:cNvPicPr>
          <p:nvPr/>
        </p:nvPicPr>
        <p:blipFill>
          <a:blip r:embed="rId9"/>
          <a:stretch>
            <a:fillRect/>
          </a:stretch>
        </p:blipFill>
        <p:spPr>
          <a:xfrm>
            <a:off x="2091552" y="1367802"/>
            <a:ext cx="1554480" cy="1199949"/>
          </a:xfrm>
          <a:prstGeom prst="rect">
            <a:avLst/>
          </a:prstGeom>
        </p:spPr>
      </p:pic>
      <p:pic>
        <p:nvPicPr>
          <p:cNvPr id="25" name="Picture 24">
            <a:extLst>
              <a:ext uri="{FF2B5EF4-FFF2-40B4-BE49-F238E27FC236}">
                <a16:creationId xmlns:a16="http://schemas.microsoft.com/office/drawing/2014/main" id="{BC91122E-A5F4-4AC7-B8B1-A0C1171970C4}"/>
              </a:ext>
            </a:extLst>
          </p:cNvPr>
          <p:cNvPicPr>
            <a:picLocks noChangeAspect="1"/>
          </p:cNvPicPr>
          <p:nvPr/>
        </p:nvPicPr>
        <p:blipFill>
          <a:blip r:embed="rId10"/>
          <a:stretch>
            <a:fillRect/>
          </a:stretch>
        </p:blipFill>
        <p:spPr>
          <a:xfrm>
            <a:off x="2091552" y="2605481"/>
            <a:ext cx="1554480" cy="1190318"/>
          </a:xfrm>
          <a:prstGeom prst="rect">
            <a:avLst/>
          </a:prstGeom>
        </p:spPr>
      </p:pic>
      <p:pic>
        <p:nvPicPr>
          <p:cNvPr id="26" name="Picture 25">
            <a:extLst>
              <a:ext uri="{FF2B5EF4-FFF2-40B4-BE49-F238E27FC236}">
                <a16:creationId xmlns:a16="http://schemas.microsoft.com/office/drawing/2014/main" id="{2BDBCB16-63F9-4C98-BEA0-83536F4FBC34}"/>
              </a:ext>
            </a:extLst>
          </p:cNvPr>
          <p:cNvPicPr>
            <a:picLocks noChangeAspect="1"/>
          </p:cNvPicPr>
          <p:nvPr/>
        </p:nvPicPr>
        <p:blipFill>
          <a:blip r:embed="rId11"/>
          <a:stretch>
            <a:fillRect/>
          </a:stretch>
        </p:blipFill>
        <p:spPr>
          <a:xfrm>
            <a:off x="2091552" y="3841331"/>
            <a:ext cx="1554480" cy="1195755"/>
          </a:xfrm>
          <a:prstGeom prst="rect">
            <a:avLst/>
          </a:prstGeom>
        </p:spPr>
      </p:pic>
      <p:pic>
        <p:nvPicPr>
          <p:cNvPr id="28" name="Picture 27">
            <a:extLst>
              <a:ext uri="{FF2B5EF4-FFF2-40B4-BE49-F238E27FC236}">
                <a16:creationId xmlns:a16="http://schemas.microsoft.com/office/drawing/2014/main" id="{7BCB6935-9B65-4E9C-A2EC-0A93FD04CB4C}"/>
              </a:ext>
            </a:extLst>
          </p:cNvPr>
          <p:cNvPicPr>
            <a:picLocks noChangeAspect="1"/>
          </p:cNvPicPr>
          <p:nvPr/>
        </p:nvPicPr>
        <p:blipFill>
          <a:blip r:embed="rId12"/>
          <a:stretch>
            <a:fillRect/>
          </a:stretch>
        </p:blipFill>
        <p:spPr>
          <a:xfrm>
            <a:off x="2091552" y="5079974"/>
            <a:ext cx="1554480" cy="1199949"/>
          </a:xfrm>
          <a:prstGeom prst="rect">
            <a:avLst/>
          </a:prstGeom>
        </p:spPr>
      </p:pic>
      <p:pic>
        <p:nvPicPr>
          <p:cNvPr id="29" name="Picture 28">
            <a:extLst>
              <a:ext uri="{FF2B5EF4-FFF2-40B4-BE49-F238E27FC236}">
                <a16:creationId xmlns:a16="http://schemas.microsoft.com/office/drawing/2014/main" id="{A2923A7C-752D-4972-932D-C07C3A9DFBBE}"/>
              </a:ext>
            </a:extLst>
          </p:cNvPr>
          <p:cNvPicPr>
            <a:picLocks noChangeAspect="1"/>
          </p:cNvPicPr>
          <p:nvPr/>
        </p:nvPicPr>
        <p:blipFill>
          <a:blip r:embed="rId13"/>
          <a:stretch>
            <a:fillRect/>
          </a:stretch>
        </p:blipFill>
        <p:spPr>
          <a:xfrm>
            <a:off x="5693060" y="1401225"/>
            <a:ext cx="1554480" cy="1195754"/>
          </a:xfrm>
          <a:prstGeom prst="rect">
            <a:avLst/>
          </a:prstGeom>
        </p:spPr>
      </p:pic>
      <p:pic>
        <p:nvPicPr>
          <p:cNvPr id="30" name="Picture 29">
            <a:extLst>
              <a:ext uri="{FF2B5EF4-FFF2-40B4-BE49-F238E27FC236}">
                <a16:creationId xmlns:a16="http://schemas.microsoft.com/office/drawing/2014/main" id="{A515173D-9330-4C5F-9D17-AA7E45C6F859}"/>
              </a:ext>
            </a:extLst>
          </p:cNvPr>
          <p:cNvPicPr>
            <a:picLocks noChangeAspect="1"/>
          </p:cNvPicPr>
          <p:nvPr/>
        </p:nvPicPr>
        <p:blipFill>
          <a:blip r:embed="rId14"/>
          <a:stretch>
            <a:fillRect/>
          </a:stretch>
        </p:blipFill>
        <p:spPr>
          <a:xfrm>
            <a:off x="5693060" y="2634128"/>
            <a:ext cx="1554480" cy="1184883"/>
          </a:xfrm>
          <a:prstGeom prst="rect">
            <a:avLst/>
          </a:prstGeom>
        </p:spPr>
      </p:pic>
      <p:pic>
        <p:nvPicPr>
          <p:cNvPr id="31" name="Picture 30">
            <a:extLst>
              <a:ext uri="{FF2B5EF4-FFF2-40B4-BE49-F238E27FC236}">
                <a16:creationId xmlns:a16="http://schemas.microsoft.com/office/drawing/2014/main" id="{D8CBC6AF-6B90-428B-89B6-0BD1F40C02EA}"/>
              </a:ext>
            </a:extLst>
          </p:cNvPr>
          <p:cNvPicPr>
            <a:picLocks noChangeAspect="1"/>
          </p:cNvPicPr>
          <p:nvPr/>
        </p:nvPicPr>
        <p:blipFill>
          <a:blip r:embed="rId15"/>
          <a:stretch>
            <a:fillRect/>
          </a:stretch>
        </p:blipFill>
        <p:spPr>
          <a:xfrm>
            <a:off x="5689914" y="3868836"/>
            <a:ext cx="1554480" cy="1195404"/>
          </a:xfrm>
          <a:prstGeom prst="rect">
            <a:avLst/>
          </a:prstGeom>
        </p:spPr>
      </p:pic>
      <p:pic>
        <p:nvPicPr>
          <p:cNvPr id="32" name="Picture 31">
            <a:extLst>
              <a:ext uri="{FF2B5EF4-FFF2-40B4-BE49-F238E27FC236}">
                <a16:creationId xmlns:a16="http://schemas.microsoft.com/office/drawing/2014/main" id="{D7C5A443-FC8F-4EF0-A00B-64A12C42CF2F}"/>
              </a:ext>
            </a:extLst>
          </p:cNvPr>
          <p:cNvPicPr>
            <a:picLocks noChangeAspect="1"/>
          </p:cNvPicPr>
          <p:nvPr/>
        </p:nvPicPr>
        <p:blipFill>
          <a:blip r:embed="rId16"/>
          <a:stretch>
            <a:fillRect/>
          </a:stretch>
        </p:blipFill>
        <p:spPr>
          <a:xfrm>
            <a:off x="5689914" y="5116552"/>
            <a:ext cx="1554480" cy="1184883"/>
          </a:xfrm>
          <a:prstGeom prst="rect">
            <a:avLst/>
          </a:prstGeom>
        </p:spPr>
      </p:pic>
      <p:sp>
        <p:nvSpPr>
          <p:cNvPr id="33" name="Rectangle 32">
            <a:extLst>
              <a:ext uri="{FF2B5EF4-FFF2-40B4-BE49-F238E27FC236}">
                <a16:creationId xmlns:a16="http://schemas.microsoft.com/office/drawing/2014/main" id="{589424DD-8AF8-4D75-8A64-7FBC45F393E3}"/>
              </a:ext>
            </a:extLst>
          </p:cNvPr>
          <p:cNvSpPr/>
          <p:nvPr/>
        </p:nvSpPr>
        <p:spPr>
          <a:xfrm>
            <a:off x="128201" y="1283551"/>
            <a:ext cx="1699260" cy="5062454"/>
          </a:xfrm>
          <a:prstGeom prst="rect">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4" name="Rectangle 33">
            <a:extLst>
              <a:ext uri="{FF2B5EF4-FFF2-40B4-BE49-F238E27FC236}">
                <a16:creationId xmlns:a16="http://schemas.microsoft.com/office/drawing/2014/main" id="{0E962936-58E9-42A9-B443-5D4D0BF35082}"/>
              </a:ext>
            </a:extLst>
          </p:cNvPr>
          <p:cNvSpPr/>
          <p:nvPr/>
        </p:nvSpPr>
        <p:spPr>
          <a:xfrm>
            <a:off x="2027482" y="1284038"/>
            <a:ext cx="3396192" cy="5062454"/>
          </a:xfrm>
          <a:prstGeom prst="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sp>
        <p:nvSpPr>
          <p:cNvPr id="35" name="Rectangle 34">
            <a:extLst>
              <a:ext uri="{FF2B5EF4-FFF2-40B4-BE49-F238E27FC236}">
                <a16:creationId xmlns:a16="http://schemas.microsoft.com/office/drawing/2014/main" id="{D11D9061-6E2C-44DF-8074-64A236B9468D}"/>
              </a:ext>
            </a:extLst>
          </p:cNvPr>
          <p:cNvSpPr/>
          <p:nvPr/>
        </p:nvSpPr>
        <p:spPr>
          <a:xfrm>
            <a:off x="5623695" y="1289009"/>
            <a:ext cx="3392104" cy="5057479"/>
          </a:xfrm>
          <a:prstGeom prst="rect">
            <a:avLst/>
          </a:prstGeom>
          <a:no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sp>
        <p:nvSpPr>
          <p:cNvPr id="21" name="Rectangle 20">
            <a:extLst>
              <a:ext uri="{FF2B5EF4-FFF2-40B4-BE49-F238E27FC236}">
                <a16:creationId xmlns:a16="http://schemas.microsoft.com/office/drawing/2014/main" id="{55507249-A380-435B-BD17-E204B83CD8F2}"/>
              </a:ext>
            </a:extLst>
          </p:cNvPr>
          <p:cNvSpPr/>
          <p:nvPr/>
        </p:nvSpPr>
        <p:spPr>
          <a:xfrm>
            <a:off x="2603605" y="6605534"/>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28899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746CF4-C5B5-4046-8CFD-F320EC0C15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47" r="2369"/>
          <a:stretch/>
        </p:blipFill>
        <p:spPr>
          <a:xfrm>
            <a:off x="56529" y="502920"/>
            <a:ext cx="7881399" cy="5852160"/>
          </a:xfrm>
          <a:prstGeom prst="rect">
            <a:avLst/>
          </a:prstGeom>
        </p:spPr>
      </p:pic>
      <p:sp>
        <p:nvSpPr>
          <p:cNvPr id="3" name="TextBox 2">
            <a:extLst>
              <a:ext uri="{FF2B5EF4-FFF2-40B4-BE49-F238E27FC236}">
                <a16:creationId xmlns:a16="http://schemas.microsoft.com/office/drawing/2014/main" id="{A0C6C17C-94DF-433D-8907-8C5225B0AA4E}"/>
              </a:ext>
            </a:extLst>
          </p:cNvPr>
          <p:cNvSpPr txBox="1"/>
          <p:nvPr/>
        </p:nvSpPr>
        <p:spPr>
          <a:xfrm>
            <a:off x="5943600" y="6477506"/>
            <a:ext cx="931665" cy="307777"/>
          </a:xfrm>
          <a:prstGeom prst="rect">
            <a:avLst/>
          </a:prstGeom>
          <a:noFill/>
        </p:spPr>
        <p:txBody>
          <a:bodyPr wrap="none" rtlCol="0">
            <a:spAutoFit/>
          </a:bodyPr>
          <a:lstStyle/>
          <a:p>
            <a:r>
              <a:rPr lang="en-US" sz="14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EU</a:t>
            </a:r>
            <a:r>
              <a:rPr lang="mn-MN" sz="14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2020</a:t>
            </a:r>
            <a:endParaRPr lang="en-US" sz="14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27406AF-EC9B-4496-8748-B8930E3AEAF2}"/>
              </a:ext>
            </a:extLst>
          </p:cNvPr>
          <p:cNvSpPr/>
          <p:nvPr/>
        </p:nvSpPr>
        <p:spPr>
          <a:xfrm>
            <a:off x="8037677" y="335845"/>
            <a:ext cx="882817" cy="6186309"/>
          </a:xfrm>
          <a:prstGeom prst="rect">
            <a:avLst/>
          </a:prstGeom>
          <a:solidFill>
            <a:schemeClr val="bg1"/>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LREE</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HREE</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Ge</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B</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Sc</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Nb</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Mg</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Sr</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Co</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Be</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PGM</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Bi</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Sb</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In</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Li</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V</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Ga</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Ta</a:t>
            </a:r>
          </a:p>
          <a:p>
            <a:r>
              <a:rPr lang="en-US" b="1" dirty="0" err="1">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Ti</a:t>
            </a:r>
            <a:endPar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Hf</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Si</a:t>
            </a:r>
          </a:p>
          <a:p>
            <a:r>
              <a:rPr lang="en-US"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W</a:t>
            </a:r>
            <a:endParaRPr lang="mn-MN"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p:txBody>
      </p:sp>
      <p:sp>
        <p:nvSpPr>
          <p:cNvPr id="6" name="Rectangle 5">
            <a:extLst>
              <a:ext uri="{FF2B5EF4-FFF2-40B4-BE49-F238E27FC236}">
                <a16:creationId xmlns:a16="http://schemas.microsoft.com/office/drawing/2014/main" id="{411B1D6C-BF30-4993-B9BC-A51DB4B66A46}"/>
              </a:ext>
            </a:extLst>
          </p:cNvPr>
          <p:cNvSpPr/>
          <p:nvPr/>
        </p:nvSpPr>
        <p:spPr>
          <a:xfrm>
            <a:off x="1872085" y="660401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0443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C694DF7A-3A17-4B98-9A80-C89D591E2FF0}"/>
              </a:ext>
            </a:extLst>
          </p:cNvPr>
          <p:cNvSpPr txBox="1">
            <a:spLocks/>
          </p:cNvSpPr>
          <p:nvPr/>
        </p:nvSpPr>
        <p:spPr>
          <a:xfrm>
            <a:off x="-135684" y="73140"/>
            <a:ext cx="9144000" cy="53903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00060" indent="-257168" algn="l">
              <a:lnSpc>
                <a:spcPct val="100000"/>
              </a:lnSpc>
              <a:spcBef>
                <a:spcPts val="0"/>
              </a:spcBef>
              <a:spcAft>
                <a:spcPts val="45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Formation temperature of Li-minerals </a:t>
            </a:r>
            <a:r>
              <a:rPr lang="en-US" sz="2000" dirty="0">
                <a:solidFill>
                  <a:srgbClr val="002060"/>
                </a:solidFill>
                <a:latin typeface="Arial" panose="020B0604020202020204" pitchFamily="34" charset="0"/>
                <a:cs typeface="Arial" panose="020B0604020202020204" pitchFamily="34" charset="0"/>
              </a:rPr>
              <a:t>(FI-</a:t>
            </a:r>
            <a:r>
              <a:rPr lang="en-US" sz="2000" dirty="0" err="1">
                <a:solidFill>
                  <a:srgbClr val="002060"/>
                </a:solidFill>
                <a:latin typeface="Arial" panose="020B0604020202020204" pitchFamily="34" charset="0"/>
                <a:cs typeface="Arial" panose="020B0604020202020204" pitchFamily="34" charset="0"/>
              </a:rPr>
              <a:t>Microthermobarometer</a:t>
            </a:r>
            <a:r>
              <a:rPr lang="en-US" sz="2000" dirty="0">
                <a:solidFill>
                  <a:srgbClr val="002060"/>
                </a:solidFill>
                <a:latin typeface="Arial" panose="020B0604020202020204" pitchFamily="34" charset="0"/>
                <a:cs typeface="Arial" panose="020B0604020202020204" pitchFamily="34" charset="0"/>
              </a:rPr>
              <a:t>)</a:t>
            </a:r>
            <a:r>
              <a:rPr lang="mn-MN" sz="2000" b="1" dirty="0">
                <a:solidFill>
                  <a:srgbClr val="002060"/>
                </a:solidFill>
                <a:latin typeface="Arial" panose="020B0604020202020204" pitchFamily="34" charset="0"/>
                <a:cs typeface="Arial" panose="020B0604020202020204" pitchFamily="34" charset="0"/>
              </a:rPr>
              <a:t> </a:t>
            </a:r>
            <a:endParaRPr lang="ru-RU" sz="2000" b="1" dirty="0">
              <a:solidFill>
                <a:srgbClr val="002060"/>
              </a:solidFill>
              <a:latin typeface="Arial" panose="020B0604020202020204" pitchFamily="34" charset="0"/>
              <a:cs typeface="Arial" panose="020B0604020202020204" pitchFamily="34" charset="0"/>
            </a:endParaRPr>
          </a:p>
          <a:p>
            <a:pPr marL="342892" algn="l">
              <a:spcBef>
                <a:spcPts val="0"/>
              </a:spcBef>
            </a:pPr>
            <a:endParaRPr lang="mn-MN" sz="2000" b="1" dirty="0">
              <a:solidFill>
                <a:srgbClr val="00206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853D284-E734-4FD0-A987-DD17ECCA7605}"/>
              </a:ext>
            </a:extLst>
          </p:cNvPr>
          <p:cNvPicPr>
            <a:picLocks noChangeAspect="1"/>
          </p:cNvPicPr>
          <p:nvPr/>
        </p:nvPicPr>
        <p:blipFill>
          <a:blip r:embed="rId3" cstate="print"/>
          <a:stretch>
            <a:fillRect/>
          </a:stretch>
        </p:blipFill>
        <p:spPr>
          <a:xfrm>
            <a:off x="190150" y="973859"/>
            <a:ext cx="1401870" cy="1188720"/>
          </a:xfrm>
          <a:prstGeom prst="rect">
            <a:avLst/>
          </a:prstGeom>
        </p:spPr>
      </p:pic>
      <p:pic>
        <p:nvPicPr>
          <p:cNvPr id="17" name="Picture 16">
            <a:extLst>
              <a:ext uri="{FF2B5EF4-FFF2-40B4-BE49-F238E27FC236}">
                <a16:creationId xmlns:a16="http://schemas.microsoft.com/office/drawing/2014/main" id="{8CD13951-7D1F-49DB-A999-253C43F7E1E6}"/>
              </a:ext>
            </a:extLst>
          </p:cNvPr>
          <p:cNvPicPr>
            <a:picLocks noChangeAspect="1"/>
          </p:cNvPicPr>
          <p:nvPr/>
        </p:nvPicPr>
        <p:blipFill>
          <a:blip r:embed="rId4" cstate="print"/>
          <a:stretch>
            <a:fillRect/>
          </a:stretch>
        </p:blipFill>
        <p:spPr>
          <a:xfrm>
            <a:off x="190150" y="2240393"/>
            <a:ext cx="1401870" cy="1188720"/>
          </a:xfrm>
          <a:prstGeom prst="rect">
            <a:avLst/>
          </a:prstGeom>
        </p:spPr>
      </p:pic>
      <p:pic>
        <p:nvPicPr>
          <p:cNvPr id="20" name="Picture 19">
            <a:extLst>
              <a:ext uri="{FF2B5EF4-FFF2-40B4-BE49-F238E27FC236}">
                <a16:creationId xmlns:a16="http://schemas.microsoft.com/office/drawing/2014/main" id="{CD0F3715-E778-4D6A-825B-903D5182AF18}"/>
              </a:ext>
            </a:extLst>
          </p:cNvPr>
          <p:cNvPicPr>
            <a:picLocks noChangeAspect="1"/>
          </p:cNvPicPr>
          <p:nvPr/>
        </p:nvPicPr>
        <p:blipFill>
          <a:blip r:embed="rId5" cstate="print"/>
          <a:stretch>
            <a:fillRect/>
          </a:stretch>
        </p:blipFill>
        <p:spPr>
          <a:xfrm>
            <a:off x="190150" y="3506927"/>
            <a:ext cx="1397769" cy="1188720"/>
          </a:xfrm>
          <a:prstGeom prst="rect">
            <a:avLst/>
          </a:prstGeom>
        </p:spPr>
      </p:pic>
      <p:pic>
        <p:nvPicPr>
          <p:cNvPr id="22" name="Picture 21">
            <a:extLst>
              <a:ext uri="{FF2B5EF4-FFF2-40B4-BE49-F238E27FC236}">
                <a16:creationId xmlns:a16="http://schemas.microsoft.com/office/drawing/2014/main" id="{7C2FA803-E395-470D-9F6B-85BC6CFB43FC}"/>
              </a:ext>
            </a:extLst>
          </p:cNvPr>
          <p:cNvPicPr>
            <a:picLocks noChangeAspect="1"/>
          </p:cNvPicPr>
          <p:nvPr/>
        </p:nvPicPr>
        <p:blipFill>
          <a:blip r:embed="rId6" cstate="print"/>
          <a:stretch>
            <a:fillRect/>
          </a:stretch>
        </p:blipFill>
        <p:spPr>
          <a:xfrm>
            <a:off x="186049" y="4773461"/>
            <a:ext cx="1401870" cy="1188720"/>
          </a:xfrm>
          <a:prstGeom prst="rect">
            <a:avLst/>
          </a:prstGeom>
        </p:spPr>
      </p:pic>
      <p:pic>
        <p:nvPicPr>
          <p:cNvPr id="24" name="Picture 23">
            <a:extLst>
              <a:ext uri="{FF2B5EF4-FFF2-40B4-BE49-F238E27FC236}">
                <a16:creationId xmlns:a16="http://schemas.microsoft.com/office/drawing/2014/main" id="{872CF5E5-12A3-4FE9-BC38-44BA84F0A0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67" t="20248" r="23961" b="15579"/>
          <a:stretch/>
        </p:blipFill>
        <p:spPr>
          <a:xfrm>
            <a:off x="1707059" y="2240393"/>
            <a:ext cx="1584960" cy="1188720"/>
          </a:xfrm>
          <a:prstGeom prst="rect">
            <a:avLst/>
          </a:prstGeom>
          <a:ln>
            <a:noFill/>
          </a:ln>
        </p:spPr>
      </p:pic>
      <p:pic>
        <p:nvPicPr>
          <p:cNvPr id="25" name="Picture 24">
            <a:extLst>
              <a:ext uri="{FF2B5EF4-FFF2-40B4-BE49-F238E27FC236}">
                <a16:creationId xmlns:a16="http://schemas.microsoft.com/office/drawing/2014/main" id="{CAE889C4-5896-42CB-A10D-A71EC1E3DB5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808" t="32253" r="13497" b="16052"/>
          <a:stretch/>
        </p:blipFill>
        <p:spPr>
          <a:xfrm>
            <a:off x="1707059" y="3506927"/>
            <a:ext cx="1584960" cy="1188720"/>
          </a:xfrm>
          <a:prstGeom prst="rect">
            <a:avLst/>
          </a:prstGeom>
          <a:ln>
            <a:noFill/>
          </a:ln>
        </p:spPr>
      </p:pic>
      <p:pic>
        <p:nvPicPr>
          <p:cNvPr id="26" name="Picture 25">
            <a:extLst>
              <a:ext uri="{FF2B5EF4-FFF2-40B4-BE49-F238E27FC236}">
                <a16:creationId xmlns:a16="http://schemas.microsoft.com/office/drawing/2014/main" id="{6AA8AFCB-6818-4DAA-A571-B252BDBD43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567" t="37275" r="32422" b="19713"/>
          <a:stretch/>
        </p:blipFill>
        <p:spPr>
          <a:xfrm>
            <a:off x="1707057" y="4773461"/>
            <a:ext cx="1584962" cy="1188720"/>
          </a:xfrm>
          <a:prstGeom prst="rect">
            <a:avLst/>
          </a:prstGeom>
          <a:ln>
            <a:noFill/>
          </a:ln>
        </p:spPr>
      </p:pic>
      <p:pic>
        <p:nvPicPr>
          <p:cNvPr id="28" name="Picture 27">
            <a:extLst>
              <a:ext uri="{FF2B5EF4-FFF2-40B4-BE49-F238E27FC236}">
                <a16:creationId xmlns:a16="http://schemas.microsoft.com/office/drawing/2014/main" id="{9791B6AB-B9A3-49DC-B2E8-324F4BA048B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69" t="11569" r="23011" b="23011"/>
          <a:stretch/>
        </p:blipFill>
        <p:spPr>
          <a:xfrm>
            <a:off x="1707059" y="973859"/>
            <a:ext cx="1584960" cy="1188720"/>
          </a:xfrm>
          <a:prstGeom prst="rect">
            <a:avLst/>
          </a:prstGeom>
          <a:ln>
            <a:noFill/>
          </a:ln>
        </p:spPr>
      </p:pic>
      <p:graphicFrame>
        <p:nvGraphicFramePr>
          <p:cNvPr id="29" name="Table 28">
            <a:extLst>
              <a:ext uri="{FF2B5EF4-FFF2-40B4-BE49-F238E27FC236}">
                <a16:creationId xmlns:a16="http://schemas.microsoft.com/office/drawing/2014/main" id="{FD634759-01B4-4AD2-BF9B-F2A41C931127}"/>
              </a:ext>
            </a:extLst>
          </p:cNvPr>
          <p:cNvGraphicFramePr>
            <a:graphicFrameLocks noGrp="1"/>
          </p:cNvGraphicFramePr>
          <p:nvPr>
            <p:extLst>
              <p:ext uri="{D42A27DB-BD31-4B8C-83A1-F6EECF244321}">
                <p14:modId xmlns:p14="http://schemas.microsoft.com/office/powerpoint/2010/main" val="3374974458"/>
              </p:ext>
            </p:extLst>
          </p:nvPr>
        </p:nvGraphicFramePr>
        <p:xfrm>
          <a:off x="3407059" y="973858"/>
          <a:ext cx="5501196" cy="4946704"/>
        </p:xfrm>
        <a:graphic>
          <a:graphicData uri="http://schemas.openxmlformats.org/drawingml/2006/table">
            <a:tbl>
              <a:tblPr>
                <a:tableStyleId>{5C22544A-7EE6-4342-B048-85BDC9FD1C3A}</a:tableStyleId>
              </a:tblPr>
              <a:tblGrid>
                <a:gridCol w="673383">
                  <a:extLst>
                    <a:ext uri="{9D8B030D-6E8A-4147-A177-3AD203B41FA5}">
                      <a16:colId xmlns:a16="http://schemas.microsoft.com/office/drawing/2014/main" val="759353672"/>
                    </a:ext>
                  </a:extLst>
                </a:gridCol>
                <a:gridCol w="547837">
                  <a:extLst>
                    <a:ext uri="{9D8B030D-6E8A-4147-A177-3AD203B41FA5}">
                      <a16:colId xmlns:a16="http://schemas.microsoft.com/office/drawing/2014/main" val="3483406775"/>
                    </a:ext>
                  </a:extLst>
                </a:gridCol>
                <a:gridCol w="796575">
                  <a:extLst>
                    <a:ext uri="{9D8B030D-6E8A-4147-A177-3AD203B41FA5}">
                      <a16:colId xmlns:a16="http://schemas.microsoft.com/office/drawing/2014/main" val="686613179"/>
                    </a:ext>
                  </a:extLst>
                </a:gridCol>
                <a:gridCol w="789869">
                  <a:extLst>
                    <a:ext uri="{9D8B030D-6E8A-4147-A177-3AD203B41FA5}">
                      <a16:colId xmlns:a16="http://schemas.microsoft.com/office/drawing/2014/main" val="1612801010"/>
                    </a:ext>
                  </a:extLst>
                </a:gridCol>
                <a:gridCol w="673383">
                  <a:extLst>
                    <a:ext uri="{9D8B030D-6E8A-4147-A177-3AD203B41FA5}">
                      <a16:colId xmlns:a16="http://schemas.microsoft.com/office/drawing/2014/main" val="3768357652"/>
                    </a:ext>
                  </a:extLst>
                </a:gridCol>
                <a:gridCol w="673383">
                  <a:extLst>
                    <a:ext uri="{9D8B030D-6E8A-4147-A177-3AD203B41FA5}">
                      <a16:colId xmlns:a16="http://schemas.microsoft.com/office/drawing/2014/main" val="1995394140"/>
                    </a:ext>
                  </a:extLst>
                </a:gridCol>
                <a:gridCol w="673383">
                  <a:extLst>
                    <a:ext uri="{9D8B030D-6E8A-4147-A177-3AD203B41FA5}">
                      <a16:colId xmlns:a16="http://schemas.microsoft.com/office/drawing/2014/main" val="1050004904"/>
                    </a:ext>
                  </a:extLst>
                </a:gridCol>
                <a:gridCol w="673383">
                  <a:extLst>
                    <a:ext uri="{9D8B030D-6E8A-4147-A177-3AD203B41FA5}">
                      <a16:colId xmlns:a16="http://schemas.microsoft.com/office/drawing/2014/main" val="4034848287"/>
                    </a:ext>
                  </a:extLst>
                </a:gridCol>
              </a:tblGrid>
              <a:tr h="169571">
                <a:tc rowSpan="2">
                  <a:txBody>
                    <a:bodyPr/>
                    <a:lstStyle/>
                    <a:p>
                      <a:pPr algn="ctr" fontAlgn="ctr"/>
                      <a:r>
                        <a:rPr lang="en-US" sz="900" u="none" strike="noStrike" dirty="0">
                          <a:effectLst/>
                          <a:latin typeface="Arial" panose="020B0604020202020204" pitchFamily="34" charset="0"/>
                          <a:cs typeface="Arial" panose="020B0604020202020204" pitchFamily="34" charset="0"/>
                        </a:rPr>
                        <a:t>Sample No</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900" u="none" strike="noStrike" dirty="0">
                          <a:effectLst/>
                          <a:latin typeface="Arial" panose="020B0604020202020204" pitchFamily="34" charset="0"/>
                          <a:cs typeface="Arial" panose="020B0604020202020204" pitchFamily="34" charset="0"/>
                        </a:rPr>
                        <a:t>Name</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900" u="none" strike="noStrike" dirty="0">
                          <a:effectLst/>
                          <a:latin typeface="Arial" panose="020B0604020202020204" pitchFamily="34" charset="0"/>
                          <a:cs typeface="Arial" panose="020B0604020202020204" pitchFamily="34" charset="0"/>
                        </a:rPr>
                        <a:t>Number of Measurement</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900" u="none" strike="noStrike" dirty="0">
                          <a:effectLst/>
                          <a:latin typeface="Arial" panose="020B0604020202020204" pitchFamily="34" charset="0"/>
                          <a:cs typeface="Arial" panose="020B0604020202020204" pitchFamily="34" charset="0"/>
                        </a:rPr>
                        <a:t>Freezing </a:t>
                      </a:r>
                    </a:p>
                    <a:p>
                      <a:pPr algn="ctr" fontAlgn="ctr"/>
                      <a:r>
                        <a:rPr lang="en-US" sz="900" u="none" strike="noStrike" dirty="0">
                          <a:effectLst/>
                          <a:latin typeface="Arial" panose="020B0604020202020204" pitchFamily="34" charset="0"/>
                          <a:cs typeface="Arial" panose="020B0604020202020204" pitchFamily="34" charset="0"/>
                        </a:rPr>
                        <a:t>T˚C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US" sz="900" u="none" strike="noStrike">
                          <a:effectLst/>
                          <a:latin typeface="Arial" panose="020B0604020202020204" pitchFamily="34" charset="0"/>
                          <a:cs typeface="Arial" panose="020B0604020202020204" pitchFamily="34" charset="0"/>
                        </a:rPr>
                        <a:t>Ice melting T˚C </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900" u="none" strike="noStrike" dirty="0">
                          <a:effectLst/>
                          <a:latin typeface="Arial" panose="020B0604020202020204" pitchFamily="34" charset="0"/>
                          <a:cs typeface="Arial" panose="020B0604020202020204" pitchFamily="34" charset="0"/>
                        </a:rPr>
                        <a:t>Homogenies  </a:t>
                      </a:r>
                    </a:p>
                    <a:p>
                      <a:pPr algn="ctr" fontAlgn="ctr"/>
                      <a:r>
                        <a:rPr lang="en-US" sz="900" u="none" strike="noStrike" dirty="0">
                          <a:effectLst/>
                          <a:latin typeface="Arial" panose="020B0604020202020204" pitchFamily="34" charset="0"/>
                          <a:cs typeface="Arial" panose="020B0604020202020204" pitchFamily="34" charset="0"/>
                        </a:rPr>
                        <a:t>T˚C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123922"/>
                  </a:ext>
                </a:extLst>
              </a:tr>
              <a:tr h="16957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900" u="none" strike="noStrike" dirty="0">
                          <a:effectLst/>
                          <a:latin typeface="Arial" panose="020B0604020202020204" pitchFamily="34" charset="0"/>
                          <a:cs typeface="Arial" panose="020B0604020202020204" pitchFamily="34" charset="0"/>
                        </a:rPr>
                        <a:t>Start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dirty="0">
                          <a:effectLst/>
                          <a:latin typeface="Arial" panose="020B0604020202020204" pitchFamily="34" charset="0"/>
                          <a:cs typeface="Arial" panose="020B0604020202020204" pitchFamily="34" charset="0"/>
                        </a:rPr>
                        <a:t>End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814349420"/>
                  </a:ext>
                </a:extLst>
              </a:tr>
              <a:tr h="464453">
                <a:tc rowSpan="2">
                  <a:txBody>
                    <a:bodyPr/>
                    <a:lstStyle/>
                    <a:p>
                      <a:pPr algn="ctr" fontAlgn="ctr"/>
                      <a:r>
                        <a:rPr lang="en-US" sz="1200" u="none" strike="noStrike" dirty="0">
                          <a:effectLst/>
                          <a:latin typeface="Arial" panose="020B0604020202020204" pitchFamily="34" charset="0"/>
                          <a:cs typeface="Arial" panose="020B0604020202020204" pitchFamily="34" charset="0"/>
                        </a:rPr>
                        <a:t>FI-01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200" u="none" strike="noStrike" dirty="0">
                          <a:effectLst/>
                          <a:latin typeface="Arial" panose="020B0604020202020204" pitchFamily="34" charset="0"/>
                          <a:cs typeface="Arial" panose="020B0604020202020204" pitchFamily="34" charset="0"/>
                        </a:rPr>
                        <a:t>KDO</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200" u="none" strike="noStrike" dirty="0">
                          <a:effectLst/>
                          <a:latin typeface="Arial" panose="020B0604020202020204" pitchFamily="34" charset="0"/>
                          <a:cs typeface="Arial" panose="020B0604020202020204" pitchFamily="34" charset="0"/>
                        </a:rPr>
                        <a:t>8</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Max</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-59.0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-38.7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-0.4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281.0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731951"/>
                  </a:ext>
                </a:extLst>
              </a:tr>
              <a:tr h="41323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u="none" strike="noStrike" dirty="0">
                          <a:effectLst/>
                          <a:latin typeface="Arial" panose="020B0604020202020204" pitchFamily="34" charset="0"/>
                          <a:cs typeface="Arial" panose="020B0604020202020204" pitchFamily="34" charset="0"/>
                        </a:rPr>
                        <a:t>Min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-68.0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-44.0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-9.0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146.0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2011842"/>
                  </a:ext>
                </a:extLst>
              </a:tr>
              <a:tr h="592040">
                <a:tc rowSpan="2">
                  <a:txBody>
                    <a:bodyPr/>
                    <a:lstStyle/>
                    <a:p>
                      <a:pPr algn="ctr" fontAlgn="ctr"/>
                      <a:r>
                        <a:rPr lang="en-US" sz="1200" u="none" strike="noStrike" dirty="0">
                          <a:effectLst/>
                          <a:latin typeface="Arial" panose="020B0604020202020204" pitchFamily="34" charset="0"/>
                          <a:cs typeface="Arial" panose="020B0604020202020204" pitchFamily="34" charset="0"/>
                        </a:rPr>
                        <a:t>FI-02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200" u="none" strike="noStrike" dirty="0">
                          <a:effectLst/>
                          <a:latin typeface="Arial" panose="020B0604020202020204" pitchFamily="34" charset="0"/>
                          <a:cs typeface="Arial" panose="020B0604020202020204" pitchFamily="34" charset="0"/>
                        </a:rPr>
                        <a:t>MTD</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200" u="none" strike="noStrike" dirty="0">
                          <a:effectLst/>
                          <a:latin typeface="Arial" panose="020B0604020202020204" pitchFamily="34" charset="0"/>
                          <a:cs typeface="Arial" panose="020B0604020202020204" pitchFamily="34" charset="0"/>
                        </a:rPr>
                        <a:t>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Max</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-67.6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-38.5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-0.5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267.6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8143165"/>
                  </a:ext>
                </a:extLst>
              </a:tr>
              <a:tr h="71406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u="none" strike="noStrike" dirty="0">
                          <a:effectLst/>
                          <a:latin typeface="Arial" panose="020B0604020202020204" pitchFamily="34" charset="0"/>
                          <a:cs typeface="Arial" panose="020B0604020202020204" pitchFamily="34" charset="0"/>
                        </a:rPr>
                        <a:t>Min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-67.6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-41.2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-6.5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249.4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6542538"/>
                  </a:ext>
                </a:extLst>
              </a:tr>
              <a:tr h="592040">
                <a:tc rowSpan="2">
                  <a:txBody>
                    <a:bodyPr/>
                    <a:lstStyle/>
                    <a:p>
                      <a:pPr algn="ctr" fontAlgn="ctr"/>
                      <a:r>
                        <a:rPr lang="en-US" sz="1200" u="none" strike="noStrike" dirty="0">
                          <a:effectLst/>
                          <a:latin typeface="Arial" panose="020B0604020202020204" pitchFamily="34" charset="0"/>
                          <a:cs typeface="Arial" panose="020B0604020202020204" pitchFamily="34" charset="0"/>
                        </a:rPr>
                        <a:t>FI-03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200" u="none" strike="noStrike">
                          <a:effectLst/>
                          <a:latin typeface="Arial" panose="020B0604020202020204" pitchFamily="34" charset="0"/>
                          <a:cs typeface="Arial" panose="020B0604020202020204" pitchFamily="34" charset="0"/>
                        </a:rPr>
                        <a:t>NWO</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Max</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-58.7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-36.2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216.0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463781"/>
                  </a:ext>
                </a:extLst>
              </a:tr>
              <a:tr h="6476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u="none" strike="noStrike" dirty="0">
                          <a:effectLst/>
                          <a:latin typeface="Arial" panose="020B0604020202020204" pitchFamily="34" charset="0"/>
                          <a:cs typeface="Arial" panose="020B0604020202020204" pitchFamily="34" charset="0"/>
                        </a:rPr>
                        <a:t>Min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-69.5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-49.5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-3.5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149.7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5126254"/>
                  </a:ext>
                </a:extLst>
              </a:tr>
              <a:tr h="592040">
                <a:tc rowSpan="2">
                  <a:txBody>
                    <a:bodyPr/>
                    <a:lstStyle/>
                    <a:p>
                      <a:pPr algn="ctr" fontAlgn="ctr"/>
                      <a:r>
                        <a:rPr lang="en-US" sz="1200" u="none" strike="noStrike" dirty="0">
                          <a:effectLst/>
                          <a:latin typeface="Arial" panose="020B0604020202020204" pitchFamily="34" charset="0"/>
                          <a:cs typeface="Arial" panose="020B0604020202020204" pitchFamily="34" charset="0"/>
                        </a:rPr>
                        <a:t>FI-04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200" u="none" strike="noStrike">
                          <a:effectLst/>
                          <a:latin typeface="Arial" panose="020B0604020202020204" pitchFamily="34" charset="0"/>
                          <a:cs typeface="Arial" panose="020B0604020202020204" pitchFamily="34" charset="0"/>
                        </a:rPr>
                        <a:t>BTO</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Max</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-69.9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-48.9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-0.6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236.0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095839"/>
                  </a:ext>
                </a:extLst>
              </a:tr>
              <a:tr h="59204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u="none" strike="noStrike">
                          <a:effectLst/>
                          <a:latin typeface="Arial" panose="020B0604020202020204" pitchFamily="34" charset="0"/>
                          <a:cs typeface="Arial" panose="020B0604020202020204" pitchFamily="34" charset="0"/>
                        </a:rPr>
                        <a:t>Min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-72.8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-54.8</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-6.8</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latin typeface="Arial" panose="020B0604020202020204" pitchFamily="34" charset="0"/>
                          <a:cs typeface="Arial" panose="020B0604020202020204" pitchFamily="34" charset="0"/>
                        </a:rPr>
                        <a:t>149.7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6608223"/>
                  </a:ext>
                </a:extLst>
              </a:tr>
            </a:tbl>
          </a:graphicData>
        </a:graphic>
      </p:graphicFrame>
      <p:pic>
        <p:nvPicPr>
          <p:cNvPr id="12" name="Picture 11">
            <a:extLst>
              <a:ext uri="{FF2B5EF4-FFF2-40B4-BE49-F238E27FC236}">
                <a16:creationId xmlns:a16="http://schemas.microsoft.com/office/drawing/2014/main" id="{93EAB745-878A-49AA-9CB7-D46B4673C608}"/>
              </a:ext>
            </a:extLst>
          </p:cNvPr>
          <p:cNvPicPr>
            <a:picLocks noChangeAspect="1"/>
          </p:cNvPicPr>
          <p:nvPr/>
        </p:nvPicPr>
        <p:blipFill rotWithShape="1">
          <a:blip r:embed="rId11" cstate="print"/>
          <a:srcRect b="11589"/>
          <a:stretch/>
        </p:blipFill>
        <p:spPr>
          <a:xfrm>
            <a:off x="1856020" y="4274797"/>
            <a:ext cx="7209816" cy="2377440"/>
          </a:xfrm>
          <a:prstGeom prst="rect">
            <a:avLst/>
          </a:prstGeom>
        </p:spPr>
      </p:pic>
      <p:sp>
        <p:nvSpPr>
          <p:cNvPr id="13" name="Rectangle 12">
            <a:extLst>
              <a:ext uri="{FF2B5EF4-FFF2-40B4-BE49-F238E27FC236}">
                <a16:creationId xmlns:a16="http://schemas.microsoft.com/office/drawing/2014/main" id="{BEEF5D68-21CA-47DE-9624-F25B43985693}"/>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52858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66B4-217C-4049-BD06-E65EC99AFFED}"/>
              </a:ext>
            </a:extLst>
          </p:cNvPr>
          <p:cNvSpPr>
            <a:spLocks noGrp="1"/>
          </p:cNvSpPr>
          <p:nvPr>
            <p:ph type="title"/>
          </p:nvPr>
        </p:nvSpPr>
        <p:spPr>
          <a:xfrm>
            <a:off x="435894" y="346364"/>
            <a:ext cx="8272212" cy="68518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n-US" sz="2400" b="1" dirty="0">
                <a:solidFill>
                  <a:srgbClr val="0000CC"/>
                </a:solidFill>
                <a:effectLst/>
                <a:latin typeface="Arial" panose="020B0604020202020204" pitchFamily="34" charset="0"/>
                <a:ea typeface="Calibri" panose="020F0502020204030204" pitchFamily="34" charset="0"/>
                <a:cs typeface="Arial" panose="020B0604020202020204" pitchFamily="34" charset="0"/>
              </a:rPr>
              <a:t>Distribution of nickel and cobalt mineralization in Mongolia</a:t>
            </a:r>
            <a:endParaRPr lang="en-US" sz="2400" b="1" dirty="0">
              <a:solidFill>
                <a:srgbClr val="0000CC"/>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E704A30C-3B85-440E-868B-71983EF9C275}"/>
              </a:ext>
            </a:extLst>
          </p:cNvPr>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820"/>
          <a:stretch/>
        </p:blipFill>
        <p:spPr>
          <a:xfrm>
            <a:off x="0" y="1225502"/>
            <a:ext cx="9144000" cy="4406996"/>
          </a:xfrm>
          <a:prstGeom prst="rect">
            <a:avLst/>
          </a:prstGeom>
        </p:spPr>
      </p:pic>
      <p:sp>
        <p:nvSpPr>
          <p:cNvPr id="3" name="TextBox 2">
            <a:extLst>
              <a:ext uri="{FF2B5EF4-FFF2-40B4-BE49-F238E27FC236}">
                <a16:creationId xmlns:a16="http://schemas.microsoft.com/office/drawing/2014/main" id="{3DABE496-F5D9-4009-B4E8-2E6BDE071B70}"/>
              </a:ext>
            </a:extLst>
          </p:cNvPr>
          <p:cNvSpPr txBox="1"/>
          <p:nvPr/>
        </p:nvSpPr>
        <p:spPr>
          <a:xfrm>
            <a:off x="600364" y="5874327"/>
            <a:ext cx="5019323" cy="369332"/>
          </a:xfrm>
          <a:prstGeom prst="rect">
            <a:avLst/>
          </a:prstGeom>
          <a:noFill/>
        </p:spPr>
        <p:txBody>
          <a:bodyPr wrap="none" rtlCol="0">
            <a:spAutoFit/>
          </a:bodyPr>
          <a:lstStyle/>
          <a:p>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deposits (</a:t>
            </a:r>
            <a:r>
              <a:rPr lang="en-US" b="1" dirty="0" err="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Bor</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err="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khag</a:t>
            </a:r>
            <a:r>
              <a:rPr lang="mn-MN"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err="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Nogoon</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err="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tolgoi</a:t>
            </a:r>
            <a:r>
              <a:rPr lang="mn-MN"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a:t>
            </a:r>
          </a:p>
        </p:txBody>
      </p:sp>
      <p:sp>
        <p:nvSpPr>
          <p:cNvPr id="6" name="Star: 5 Points 5">
            <a:extLst>
              <a:ext uri="{FF2B5EF4-FFF2-40B4-BE49-F238E27FC236}">
                <a16:creationId xmlns:a16="http://schemas.microsoft.com/office/drawing/2014/main" id="{CF265D1D-FB8A-4FFB-AB61-03D4B3AB9226}"/>
              </a:ext>
            </a:extLst>
          </p:cNvPr>
          <p:cNvSpPr/>
          <p:nvPr/>
        </p:nvSpPr>
        <p:spPr>
          <a:xfrm>
            <a:off x="649224" y="2459736"/>
            <a:ext cx="274320" cy="274320"/>
          </a:xfrm>
          <a:prstGeom prst="star5">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6CE82C57-26AF-439F-A4EC-CFD9EFDACBA4}"/>
              </a:ext>
            </a:extLst>
          </p:cNvPr>
          <p:cNvSpPr/>
          <p:nvPr/>
        </p:nvSpPr>
        <p:spPr>
          <a:xfrm>
            <a:off x="6217920" y="4142232"/>
            <a:ext cx="274320" cy="274320"/>
          </a:xfrm>
          <a:prstGeom prst="star5">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D4966B93-11D3-479C-8513-3FA0D21EDE03}"/>
              </a:ext>
            </a:extLst>
          </p:cNvPr>
          <p:cNvSpPr/>
          <p:nvPr/>
        </p:nvSpPr>
        <p:spPr>
          <a:xfrm>
            <a:off x="5093208" y="4370832"/>
            <a:ext cx="274320" cy="274320"/>
          </a:xfrm>
          <a:prstGeom prst="star5">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125C537-ADF4-4ABC-9A32-C6353A585AB8}"/>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274658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9EBCE-83A8-4CBC-BD75-7651F9F337E7}"/>
              </a:ext>
            </a:extLst>
          </p:cNvPr>
          <p:cNvPicPr/>
          <p:nvPr/>
        </p:nvPicPr>
        <p:blipFill rotWithShape="1">
          <a:blip r:embed="rId2">
            <a:extLst>
              <a:ext uri="{28A0092B-C50C-407E-A947-70E740481C1C}">
                <a14:useLocalDpi xmlns:a14="http://schemas.microsoft.com/office/drawing/2010/main" val="0"/>
              </a:ext>
            </a:extLst>
          </a:blip>
          <a:srcRect l="3824" t="2637" r="4791"/>
          <a:stretch/>
        </p:blipFill>
        <p:spPr bwMode="auto">
          <a:xfrm>
            <a:off x="132522" y="153094"/>
            <a:ext cx="5353878" cy="4233376"/>
          </a:xfrm>
          <a:prstGeom prst="rect">
            <a:avLst/>
          </a:prstGeom>
          <a:noFill/>
        </p:spPr>
      </p:pic>
      <p:sp>
        <p:nvSpPr>
          <p:cNvPr id="6" name="TextBox 5">
            <a:extLst>
              <a:ext uri="{FF2B5EF4-FFF2-40B4-BE49-F238E27FC236}">
                <a16:creationId xmlns:a16="http://schemas.microsoft.com/office/drawing/2014/main" id="{1698CA99-51F6-4438-8449-3B199621ACE7}"/>
              </a:ext>
            </a:extLst>
          </p:cNvPr>
          <p:cNvSpPr txBox="1"/>
          <p:nvPr/>
        </p:nvSpPr>
        <p:spPr>
          <a:xfrm>
            <a:off x="132522" y="4718414"/>
            <a:ext cx="8878957" cy="1138773"/>
          </a:xfrm>
          <a:prstGeom prst="rect">
            <a:avLst/>
          </a:prstGeom>
          <a:noFill/>
        </p:spPr>
        <p:txBody>
          <a:bodyPr wrap="square">
            <a:spAutoFit/>
          </a:bodyPr>
          <a:lstStyle/>
          <a:p>
            <a:r>
              <a:rPr lang="en-US" sz="2000" b="1" dirty="0" err="1">
                <a:solidFill>
                  <a:srgbClr val="0000CC"/>
                </a:solidFill>
                <a:effectLst/>
                <a:latin typeface="Arial" panose="020B0604020202020204" pitchFamily="34" charset="0"/>
                <a:ea typeface="Times New Roman" panose="02020603050405020304" pitchFamily="18" charset="0"/>
              </a:rPr>
              <a:t>Bor</a:t>
            </a:r>
            <a:r>
              <a:rPr lang="en-US" sz="2000" b="1" dirty="0">
                <a:solidFill>
                  <a:srgbClr val="0000CC"/>
                </a:solidFill>
                <a:effectLst/>
                <a:latin typeface="Arial" panose="020B0604020202020204" pitchFamily="34" charset="0"/>
                <a:ea typeface="Times New Roman" panose="02020603050405020304" pitchFamily="18" charset="0"/>
              </a:rPr>
              <a:t> </a:t>
            </a:r>
            <a:r>
              <a:rPr lang="en-US" sz="2000" b="1" dirty="0" err="1">
                <a:solidFill>
                  <a:srgbClr val="0000CC"/>
                </a:solidFill>
                <a:effectLst/>
                <a:latin typeface="Arial" panose="020B0604020202020204" pitchFamily="34" charset="0"/>
                <a:ea typeface="Times New Roman" panose="02020603050405020304" pitchFamily="18" charset="0"/>
              </a:rPr>
              <a:t>khag</a:t>
            </a:r>
            <a:r>
              <a:rPr lang="en-US" sz="2000" b="1" dirty="0">
                <a:solidFill>
                  <a:srgbClr val="0000CC"/>
                </a:solidFill>
                <a:effectLst/>
                <a:latin typeface="Arial" panose="020B0604020202020204" pitchFamily="34" charset="0"/>
                <a:ea typeface="Times New Roman" panose="02020603050405020304" pitchFamily="18" charset="0"/>
              </a:rPr>
              <a:t> Ni-Co deposit</a:t>
            </a:r>
          </a:p>
          <a:p>
            <a:r>
              <a:rPr lang="en-US" sz="1600" dirty="0">
                <a:solidFill>
                  <a:srgbClr val="0000CC"/>
                </a:solidFill>
                <a:effectLst/>
                <a:latin typeface="Arial" panose="020B0604020202020204" pitchFamily="34" charset="0"/>
                <a:ea typeface="Times New Roman" panose="02020603050405020304" pitchFamily="18" charset="0"/>
              </a:rPr>
              <a:t>Ultramafic related </a:t>
            </a:r>
            <a:r>
              <a:rPr lang="en-US" sz="1600" dirty="0" err="1">
                <a:solidFill>
                  <a:srgbClr val="0000CC"/>
                </a:solidFill>
                <a:effectLst/>
                <a:latin typeface="Arial" panose="020B0604020202020204" pitchFamily="34" charset="0"/>
                <a:ea typeface="Times New Roman" panose="02020603050405020304" pitchFamily="18" charset="0"/>
              </a:rPr>
              <a:t>listwaenite</a:t>
            </a:r>
            <a:r>
              <a:rPr lang="en-US" sz="1600" dirty="0">
                <a:solidFill>
                  <a:srgbClr val="0000CC"/>
                </a:solidFill>
                <a:effectLst/>
                <a:latin typeface="Arial" panose="020B0604020202020204" pitchFamily="34" charset="0"/>
                <a:ea typeface="Times New Roman" panose="02020603050405020304" pitchFamily="18" charset="0"/>
              </a:rPr>
              <a:t> hosted Ni-Co mineralization</a:t>
            </a:r>
            <a:r>
              <a:rPr lang="mn-MN" sz="1600" dirty="0">
                <a:solidFill>
                  <a:srgbClr val="0000CC"/>
                </a:solidFill>
                <a:effectLst/>
                <a:latin typeface="Arial" panose="020B0604020202020204" pitchFamily="34" charset="0"/>
                <a:ea typeface="Times New Roman" panose="02020603050405020304" pitchFamily="18" charset="0"/>
              </a:rPr>
              <a:t> (Cr, Cu, Pt).</a:t>
            </a:r>
            <a:r>
              <a:rPr lang="en-US" sz="1600" dirty="0">
                <a:solidFill>
                  <a:srgbClr val="0000CC"/>
                </a:solidFill>
                <a:effectLst/>
                <a:latin typeface="Arial" panose="020B0604020202020204" pitchFamily="34" charset="0"/>
                <a:ea typeface="Times New Roman" panose="02020603050405020304" pitchFamily="18" charset="0"/>
              </a:rPr>
              <a:t> Ore body: </a:t>
            </a:r>
            <a:r>
              <a:rPr lang="mn-MN" sz="1600" dirty="0">
                <a:solidFill>
                  <a:srgbClr val="0000CC"/>
                </a:solidFill>
                <a:effectLst/>
                <a:latin typeface="Arial" panose="020B0604020202020204" pitchFamily="34" charset="0"/>
                <a:ea typeface="Times New Roman" panose="02020603050405020304" pitchFamily="18" charset="0"/>
              </a:rPr>
              <a:t>2-10</a:t>
            </a:r>
            <a:r>
              <a:rPr lang="en-US" sz="1600" dirty="0">
                <a:solidFill>
                  <a:srgbClr val="0000CC"/>
                </a:solidFill>
                <a:effectLst/>
                <a:latin typeface="Arial" panose="020B0604020202020204" pitchFamily="34" charset="0"/>
                <a:ea typeface="Times New Roman" panose="02020603050405020304" pitchFamily="18" charset="0"/>
              </a:rPr>
              <a:t>m thick, </a:t>
            </a:r>
            <a:r>
              <a:rPr lang="mn-MN" sz="1600" dirty="0">
                <a:solidFill>
                  <a:srgbClr val="0000CC"/>
                </a:solidFill>
                <a:effectLst/>
                <a:latin typeface="Arial" panose="020B0604020202020204" pitchFamily="34" charset="0"/>
                <a:ea typeface="Times New Roman" panose="02020603050405020304" pitchFamily="18" charset="0"/>
              </a:rPr>
              <a:t>15-60</a:t>
            </a:r>
            <a:r>
              <a:rPr lang="en-US" sz="1600" dirty="0">
                <a:solidFill>
                  <a:srgbClr val="0000CC"/>
                </a:solidFill>
                <a:effectLst/>
                <a:latin typeface="Arial" panose="020B0604020202020204" pitchFamily="34" charset="0"/>
                <a:ea typeface="Times New Roman" panose="02020603050405020304" pitchFamily="18" charset="0"/>
              </a:rPr>
              <a:t>m long </a:t>
            </a:r>
            <a:r>
              <a:rPr lang="mn-MN" sz="1600" dirty="0">
                <a:solidFill>
                  <a:srgbClr val="0000CC"/>
                </a:solidFill>
                <a:effectLst/>
                <a:latin typeface="Arial" panose="020B0604020202020204" pitchFamily="34" charset="0"/>
                <a:ea typeface="Times New Roman" panose="02020603050405020304" pitchFamily="18" charset="0"/>
              </a:rPr>
              <a:t>11 </a:t>
            </a:r>
            <a:r>
              <a:rPr lang="en-US" sz="1600" dirty="0" err="1">
                <a:solidFill>
                  <a:srgbClr val="0000CC"/>
                </a:solidFill>
                <a:effectLst/>
                <a:latin typeface="Arial" panose="020B0604020202020204" pitchFamily="34" charset="0"/>
                <a:ea typeface="Times New Roman" panose="02020603050405020304" pitchFamily="18" charset="0"/>
              </a:rPr>
              <a:t>lense</a:t>
            </a:r>
            <a:r>
              <a:rPr lang="en-US" sz="1600" dirty="0">
                <a:solidFill>
                  <a:srgbClr val="0000CC"/>
                </a:solidFill>
                <a:effectLst/>
                <a:latin typeface="Arial" panose="020B0604020202020204" pitchFamily="34" charset="0"/>
                <a:ea typeface="Times New Roman" panose="02020603050405020304" pitchFamily="18" charset="0"/>
              </a:rPr>
              <a:t> shaped bodies. </a:t>
            </a:r>
            <a:r>
              <a:rPr lang="mn-MN" sz="1600" dirty="0">
                <a:solidFill>
                  <a:srgbClr val="0000CC"/>
                </a:solidFill>
                <a:effectLst/>
                <a:latin typeface="Arial" panose="020B0604020202020204" pitchFamily="34" charset="0"/>
                <a:ea typeface="Times New Roman" panose="02020603050405020304" pitchFamily="18" charset="0"/>
              </a:rPr>
              <a:t> </a:t>
            </a:r>
            <a:r>
              <a:rPr lang="en-US" sz="1600" dirty="0">
                <a:solidFill>
                  <a:srgbClr val="0000CC"/>
                </a:solidFill>
                <a:effectLst/>
                <a:latin typeface="Arial" panose="020B0604020202020204" pitchFamily="34" charset="0"/>
                <a:ea typeface="Times New Roman" panose="02020603050405020304" pitchFamily="18" charset="0"/>
              </a:rPr>
              <a:t>Ore minerals: Co-</a:t>
            </a:r>
            <a:r>
              <a:rPr lang="en-US" sz="1600" dirty="0" err="1">
                <a:solidFill>
                  <a:srgbClr val="0000CC"/>
                </a:solidFill>
                <a:effectLst/>
                <a:latin typeface="Arial" panose="020B0604020202020204" pitchFamily="34" charset="0"/>
                <a:ea typeface="Times New Roman" panose="02020603050405020304" pitchFamily="18" charset="0"/>
              </a:rPr>
              <a:t>pyrrothite</a:t>
            </a:r>
            <a:r>
              <a:rPr lang="en-US" sz="1600" dirty="0">
                <a:solidFill>
                  <a:srgbClr val="0000CC"/>
                </a:solidFill>
                <a:effectLst/>
                <a:latin typeface="Arial" panose="020B0604020202020204" pitchFamily="34" charset="0"/>
                <a:ea typeface="Times New Roman" panose="02020603050405020304" pitchFamily="18" charset="0"/>
              </a:rPr>
              <a:t>, chromite, pentlandite</a:t>
            </a:r>
            <a:r>
              <a:rPr lang="mn-MN" sz="1600" dirty="0">
                <a:solidFill>
                  <a:srgbClr val="0000CC"/>
                </a:solidFill>
                <a:effectLst/>
                <a:latin typeface="Arial" panose="020B0604020202020204" pitchFamily="34" charset="0"/>
                <a:ea typeface="Times New Roman" panose="02020603050405020304" pitchFamily="18" charset="0"/>
              </a:rPr>
              <a:t>. </a:t>
            </a:r>
            <a:r>
              <a:rPr lang="en-US" sz="1600" dirty="0">
                <a:solidFill>
                  <a:srgbClr val="0000CC"/>
                </a:solidFill>
                <a:effectLst/>
                <a:latin typeface="Arial" panose="020B0604020202020204" pitchFamily="34" charset="0"/>
                <a:ea typeface="Times New Roman" panose="02020603050405020304" pitchFamily="18" charset="0"/>
              </a:rPr>
              <a:t>Ore grade: </a:t>
            </a:r>
            <a:r>
              <a:rPr lang="mn-MN" sz="1600" dirty="0">
                <a:solidFill>
                  <a:srgbClr val="0000CC"/>
                </a:solidFill>
                <a:effectLst/>
                <a:latin typeface="Arial" panose="020B0604020202020204" pitchFamily="34" charset="0"/>
                <a:ea typeface="Times New Roman" panose="02020603050405020304" pitchFamily="18" charset="0"/>
              </a:rPr>
              <a:t>Ni 0.02-0.2%, Cr 0.01-0.02%, Cu 0.01-0.07%, Ag-0.7ppm, Co 0.02% агуулгатай. </a:t>
            </a:r>
            <a:endParaRPr lang="en-US" sz="1600" dirty="0">
              <a:solidFill>
                <a:srgbClr val="0000CC"/>
              </a:solidFill>
            </a:endParaRPr>
          </a:p>
        </p:txBody>
      </p:sp>
      <p:pic>
        <p:nvPicPr>
          <p:cNvPr id="7" name="Picture 6" descr="A close up of a rock&#10;&#10;Description automatically generated">
            <a:extLst>
              <a:ext uri="{FF2B5EF4-FFF2-40B4-BE49-F238E27FC236}">
                <a16:creationId xmlns:a16="http://schemas.microsoft.com/office/drawing/2014/main" id="{806C6952-D18E-435F-BA0E-D3A3C64FB44F}"/>
              </a:ext>
            </a:extLst>
          </p:cNvPr>
          <p:cNvPicPr/>
          <p:nvPr/>
        </p:nvPicPr>
        <p:blipFill rotWithShape="1">
          <a:blip r:embed="rId3" cstate="print">
            <a:extLst>
              <a:ext uri="{28A0092B-C50C-407E-A947-70E740481C1C}">
                <a14:useLocalDpi xmlns:a14="http://schemas.microsoft.com/office/drawing/2010/main" val="0"/>
              </a:ext>
            </a:extLst>
          </a:blip>
          <a:srcRect t="35598"/>
          <a:stretch/>
        </p:blipFill>
        <p:spPr>
          <a:xfrm>
            <a:off x="5347253" y="153094"/>
            <a:ext cx="3566160" cy="2468880"/>
          </a:xfrm>
          <a:prstGeom prst="rect">
            <a:avLst/>
          </a:prstGeom>
          <a:ln>
            <a:solidFill>
              <a:schemeClr val="tx1"/>
            </a:solidFill>
          </a:ln>
        </p:spPr>
      </p:pic>
      <p:pic>
        <p:nvPicPr>
          <p:cNvPr id="8" name="Picture 7">
            <a:extLst>
              <a:ext uri="{FF2B5EF4-FFF2-40B4-BE49-F238E27FC236}">
                <a16:creationId xmlns:a16="http://schemas.microsoft.com/office/drawing/2014/main" id="{5C719273-6C3A-4FD1-BA65-C79E9A542E9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613000" y="2775478"/>
            <a:ext cx="3034665" cy="2159000"/>
          </a:xfrm>
          <a:prstGeom prst="rect">
            <a:avLst/>
          </a:prstGeom>
        </p:spPr>
      </p:pic>
      <p:sp>
        <p:nvSpPr>
          <p:cNvPr id="9" name="Rectangle 8">
            <a:extLst>
              <a:ext uri="{FF2B5EF4-FFF2-40B4-BE49-F238E27FC236}">
                <a16:creationId xmlns:a16="http://schemas.microsoft.com/office/drawing/2014/main" id="{23ABF2AC-11CD-4B1A-8400-EDBEBCB611EA}"/>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294311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7E854F7-92E7-47EE-BDEA-2C832DEC0DE3}"/>
              </a:ext>
            </a:extLst>
          </p:cNvPr>
          <p:cNvSpPr>
            <a:spLocks noChangeArrowheads="1"/>
          </p:cNvSpPr>
          <p:nvPr/>
        </p:nvSpPr>
        <p:spPr bwMode="auto">
          <a:xfrm>
            <a:off x="92765" y="4487454"/>
            <a:ext cx="893374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89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ts val="0"/>
              </a:spcBef>
              <a:spcAft>
                <a:spcPts val="0"/>
              </a:spcAft>
              <a:buClrTx/>
              <a:buSzTx/>
              <a:buFontTx/>
              <a:buNone/>
              <a:tabLst/>
            </a:pPr>
            <a:r>
              <a:rPr kumimoji="0" lang="en-US" altLang="en-US" sz="2400" b="1" i="1" u="sng" strike="noStrike" cap="none" normalizeH="0" baseline="0" dirty="0" err="1">
                <a:ln>
                  <a:noFill/>
                </a:ln>
                <a:solidFill>
                  <a:srgbClr val="0000CC"/>
                </a:solidFill>
                <a:effectLst/>
                <a:ea typeface="Arial" panose="020B0604020202020204" pitchFamily="34" charset="0"/>
                <a:cs typeface="Arial" panose="020B0604020202020204" pitchFamily="34" charset="0"/>
              </a:rPr>
              <a:t>Mergen</a:t>
            </a:r>
            <a:r>
              <a:rPr kumimoji="0" lang="en-US" altLang="en-US" sz="2400" b="1" i="1" u="sng" strike="noStrike" cap="none" normalizeH="0" baseline="0" dirty="0">
                <a:ln>
                  <a:noFill/>
                </a:ln>
                <a:solidFill>
                  <a:srgbClr val="0000CC"/>
                </a:solidFill>
                <a:effectLst/>
                <a:ea typeface="Arial" panose="020B0604020202020204" pitchFamily="34" charset="0"/>
                <a:cs typeface="Arial" panose="020B0604020202020204" pitchFamily="34" charset="0"/>
              </a:rPr>
              <a:t> </a:t>
            </a:r>
            <a:r>
              <a:rPr kumimoji="0" lang="en-US" altLang="en-US" sz="2400" b="1" i="1" u="sng" strike="noStrike" cap="none" normalizeH="0" baseline="0" dirty="0" err="1">
                <a:ln>
                  <a:noFill/>
                </a:ln>
                <a:solidFill>
                  <a:srgbClr val="0000CC"/>
                </a:solidFill>
                <a:effectLst/>
                <a:ea typeface="Arial" panose="020B0604020202020204" pitchFamily="34" charset="0"/>
                <a:cs typeface="Arial" panose="020B0604020202020204" pitchFamily="34" charset="0"/>
              </a:rPr>
              <a:t>bulag</a:t>
            </a:r>
            <a:r>
              <a:rPr kumimoji="0" lang="en-US" altLang="en-US" sz="2400" b="1" i="1" u="sng" strike="noStrike" cap="none" normalizeH="0" baseline="0" dirty="0">
                <a:ln>
                  <a:noFill/>
                </a:ln>
                <a:solidFill>
                  <a:srgbClr val="0000CC"/>
                </a:solidFill>
                <a:effectLst/>
                <a:ea typeface="Arial" panose="020B0604020202020204" pitchFamily="34" charset="0"/>
                <a:cs typeface="Arial" panose="020B0604020202020204" pitchFamily="34" charset="0"/>
              </a:rPr>
              <a:t> cluster occurrences</a:t>
            </a:r>
            <a:endParaRPr kumimoji="0" lang="en-US" altLang="en-US" sz="2400" b="0" i="0" u="sng" strike="noStrike" cap="none" normalizeH="0" baseline="0" dirty="0">
              <a:ln>
                <a:noFill/>
              </a:ln>
              <a:solidFill>
                <a:srgbClr val="0000CC"/>
              </a:solidFill>
              <a:effectLst/>
              <a:cs typeface="Arial" panose="020B0604020202020204" pitchFamily="34" charset="0"/>
            </a:endParaRPr>
          </a:p>
          <a:p>
            <a:pPr marL="0" marR="0" lvl="0" indent="0" algn="l" defTabSz="914400" rtl="0" eaLnBrk="0" fontAlgn="base" latinLnBrk="0" hangingPunct="0">
              <a:spcBef>
                <a:spcPts val="0"/>
              </a:spcBef>
              <a:spcAft>
                <a:spcPts val="0"/>
              </a:spcAft>
              <a:buClrTx/>
              <a:buSzTx/>
              <a:buFontTx/>
              <a:buNone/>
              <a:tabLst/>
            </a:pPr>
            <a:r>
              <a:rPr kumimoji="0" lang="en-US" altLang="en-US" b="0" i="0" u="none" strike="noStrike" cap="none" normalizeH="0" baseline="0" dirty="0" err="1">
                <a:ln>
                  <a:noFill/>
                </a:ln>
                <a:solidFill>
                  <a:srgbClr val="0000CC"/>
                </a:solidFill>
                <a:effectLst/>
                <a:ea typeface="Arial" panose="020B0604020202020204" pitchFamily="34" charset="0"/>
                <a:cs typeface="Arial" panose="020B0604020202020204" pitchFamily="34" charset="0"/>
              </a:rPr>
              <a:t>Mergenbulag</a:t>
            </a:r>
            <a:r>
              <a:rPr kumimoji="0" lang="en-US" altLang="en-US" b="0" i="0" u="none" strike="noStrike" cap="none" normalizeH="0" baseline="0" dirty="0">
                <a:ln>
                  <a:noFill/>
                </a:ln>
                <a:solidFill>
                  <a:srgbClr val="0000CC"/>
                </a:solidFill>
                <a:effectLst/>
                <a:ea typeface="Arial" panose="020B0604020202020204" pitchFamily="34" charset="0"/>
                <a:cs typeface="Arial" panose="020B0604020202020204" pitchFamily="34" charset="0"/>
              </a:rPr>
              <a:t> cluster occurrences are located along the longitudinal striking </a:t>
            </a:r>
            <a:r>
              <a:rPr kumimoji="0" lang="en-US" altLang="en-US" b="0" i="0" u="none" strike="noStrike" cap="none" normalizeH="0" baseline="0" dirty="0" err="1">
                <a:ln>
                  <a:noFill/>
                </a:ln>
                <a:solidFill>
                  <a:srgbClr val="0000CC"/>
                </a:solidFill>
                <a:effectLst/>
                <a:ea typeface="Arial" panose="020B0604020202020204" pitchFamily="34" charset="0"/>
                <a:cs typeface="Arial" panose="020B0604020202020204" pitchFamily="34" charset="0"/>
              </a:rPr>
              <a:t>Kharig</a:t>
            </a:r>
            <a:r>
              <a:rPr kumimoji="0" lang="en-US" altLang="en-US" b="0" i="0" u="none" strike="noStrike" cap="none" normalizeH="0" baseline="0" dirty="0">
                <a:ln>
                  <a:noFill/>
                </a:ln>
                <a:solidFill>
                  <a:srgbClr val="0000CC"/>
                </a:solidFill>
                <a:effectLst/>
                <a:ea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0000CC"/>
                </a:solidFill>
                <a:effectLst/>
                <a:ea typeface="Arial" panose="020B0604020202020204" pitchFamily="34" charset="0"/>
                <a:cs typeface="Arial" panose="020B0604020202020204" pitchFamily="34" charset="0"/>
              </a:rPr>
              <a:t>gol</a:t>
            </a:r>
            <a:r>
              <a:rPr kumimoji="0" lang="en-US" altLang="en-US" b="0" i="0" u="none" strike="noStrike" cap="none" normalizeH="0" baseline="0" dirty="0">
                <a:ln>
                  <a:noFill/>
                </a:ln>
                <a:solidFill>
                  <a:srgbClr val="0000CC"/>
                </a:solidFill>
                <a:effectLst/>
                <a:ea typeface="Arial" panose="020B0604020202020204" pitchFamily="34" charset="0"/>
                <a:cs typeface="Arial" panose="020B0604020202020204" pitchFamily="34" charset="0"/>
              </a:rPr>
              <a:t> thrust zone, which continues approximately </a:t>
            </a:r>
            <a:r>
              <a:rPr kumimoji="0" lang="mn-MN" altLang="en-US" b="0" i="0" u="none" strike="noStrike" cap="none" normalizeH="0" baseline="0" dirty="0">
                <a:ln>
                  <a:noFill/>
                </a:ln>
                <a:solidFill>
                  <a:srgbClr val="0000CC"/>
                </a:solidFill>
                <a:effectLst/>
                <a:ea typeface="Times New Roman" panose="02020603050405020304" pitchFamily="18" charset="0"/>
                <a:cs typeface="Arial" panose="020B0604020202020204" pitchFamily="34" charset="0"/>
              </a:rPr>
              <a:t>20 км</a:t>
            </a:r>
            <a:r>
              <a:rPr kumimoji="0" lang="en-US" altLang="en-US" b="0" i="0" u="none" strike="noStrike" cap="none" normalizeH="0" baseline="0" dirty="0">
                <a:ln>
                  <a:noFill/>
                </a:ln>
                <a:solidFill>
                  <a:srgbClr val="0000CC"/>
                </a:solidFill>
                <a:effectLst/>
                <a:ea typeface="Times New Roman" panose="02020603050405020304" pitchFamily="18" charset="0"/>
                <a:cs typeface="Arial" panose="020B0604020202020204" pitchFamily="34" charset="0"/>
              </a:rPr>
              <a:t>, and found </a:t>
            </a:r>
            <a:r>
              <a:rPr kumimoji="0" lang="mn-MN" altLang="en-US" b="0" i="0" u="none" strike="noStrike" cap="none" normalizeH="0" baseline="0" dirty="0">
                <a:ln>
                  <a:noFill/>
                </a:ln>
                <a:solidFill>
                  <a:srgbClr val="0000CC"/>
                </a:solidFill>
                <a:effectLst/>
                <a:ea typeface="Times New Roman" panose="02020603050405020304" pitchFamily="18" charset="0"/>
                <a:cs typeface="Arial" panose="020B0604020202020204" pitchFamily="34" charset="0"/>
              </a:rPr>
              <a:t>4-5 </a:t>
            </a:r>
            <a:r>
              <a:rPr kumimoji="0" lang="en-US" altLang="en-US" b="0" i="0" u="none" strike="noStrike" cap="none" normalizeH="0" baseline="0" dirty="0">
                <a:ln>
                  <a:noFill/>
                </a:ln>
                <a:solidFill>
                  <a:srgbClr val="0000CC"/>
                </a:solidFill>
                <a:effectLst/>
                <a:ea typeface="Times New Roman" panose="02020603050405020304" pitchFamily="18" charset="0"/>
                <a:cs typeface="Arial" panose="020B0604020202020204" pitchFamily="34" charset="0"/>
              </a:rPr>
              <a:t>occurrences and several anomalous areas. </a:t>
            </a:r>
          </a:p>
          <a:p>
            <a:pPr marL="0" marR="0" indent="0" algn="just">
              <a:spcBef>
                <a:spcPts val="0"/>
              </a:spcBef>
              <a:spcAft>
                <a:spcPts val="0"/>
              </a:spcAft>
            </a:pPr>
            <a:r>
              <a:rPr lang="en-US" dirty="0">
                <a:solidFill>
                  <a:srgbClr val="0000CC"/>
                </a:solidFill>
                <a:effectLst/>
                <a:ea typeface="Times New Roman" panose="02020603050405020304" pitchFamily="18" charset="0"/>
                <a:cs typeface="Arial" panose="020B0604020202020204" pitchFamily="34" charset="0"/>
              </a:rPr>
              <a:t>Ore body: </a:t>
            </a:r>
            <a:r>
              <a:rPr lang="mn-MN" dirty="0">
                <a:solidFill>
                  <a:srgbClr val="0000CC"/>
                </a:solidFill>
                <a:effectLst/>
                <a:ea typeface="Times New Roman" panose="02020603050405020304" pitchFamily="18" charset="0"/>
                <a:cs typeface="Arial" panose="020B0604020202020204" pitchFamily="34" charset="0"/>
              </a:rPr>
              <a:t>100 </a:t>
            </a:r>
            <a:r>
              <a:rPr lang="en-US" dirty="0">
                <a:solidFill>
                  <a:srgbClr val="0000CC"/>
                </a:solidFill>
                <a:effectLst/>
                <a:ea typeface="Times New Roman" panose="02020603050405020304" pitchFamily="18" charset="0"/>
                <a:cs typeface="Arial" panose="020B0604020202020204" pitchFamily="34" charset="0"/>
              </a:rPr>
              <a:t>m length</a:t>
            </a:r>
            <a:r>
              <a:rPr lang="mn-MN" dirty="0">
                <a:solidFill>
                  <a:srgbClr val="0000CC"/>
                </a:solidFill>
                <a:effectLst/>
                <a:ea typeface="Times New Roman" panose="02020603050405020304" pitchFamily="18" charset="0"/>
                <a:cs typeface="Arial" panose="020B0604020202020204" pitchFamily="34" charset="0"/>
              </a:rPr>
              <a:t>, 11 </a:t>
            </a:r>
            <a:r>
              <a:rPr lang="en-US" dirty="0">
                <a:solidFill>
                  <a:srgbClr val="0000CC"/>
                </a:solidFill>
                <a:effectLst/>
                <a:ea typeface="Times New Roman" panose="02020603050405020304" pitchFamily="18" charset="0"/>
                <a:cs typeface="Arial" panose="020B0604020202020204" pitchFamily="34" charset="0"/>
              </a:rPr>
              <a:t>m wide carbonate and silica dominated </a:t>
            </a:r>
            <a:r>
              <a:rPr lang="en-US" dirty="0" err="1">
                <a:solidFill>
                  <a:srgbClr val="0000CC"/>
                </a:solidFill>
                <a:effectLst/>
                <a:ea typeface="Times New Roman" panose="02020603050405020304" pitchFamily="18" charset="0"/>
                <a:cs typeface="Arial" panose="020B0604020202020204" pitchFamily="34" charset="0"/>
              </a:rPr>
              <a:t>listwaenite</a:t>
            </a:r>
            <a:endParaRPr lang="en-US" dirty="0">
              <a:solidFill>
                <a:srgbClr val="0000CC"/>
              </a:solidFill>
              <a:effectLst/>
              <a:ea typeface="Times New Roman" panose="02020603050405020304" pitchFamily="18" charset="0"/>
              <a:cs typeface="Arial" panose="020B0604020202020204" pitchFamily="34" charset="0"/>
            </a:endParaRPr>
          </a:p>
          <a:p>
            <a:pPr marL="0" marR="0" indent="0" algn="just">
              <a:spcBef>
                <a:spcPts val="0"/>
              </a:spcBef>
              <a:spcAft>
                <a:spcPts val="0"/>
              </a:spcAft>
            </a:pPr>
            <a:r>
              <a:rPr lang="en-US" dirty="0">
                <a:solidFill>
                  <a:srgbClr val="0000CC"/>
                </a:solidFill>
                <a:effectLst/>
                <a:ea typeface="Times New Roman" panose="02020603050405020304" pitchFamily="18" charset="0"/>
                <a:cs typeface="Arial" panose="020B0604020202020204" pitchFamily="34" charset="0"/>
              </a:rPr>
              <a:t>Ore mineral: Pyrite, limonite, chalcopyrite</a:t>
            </a:r>
            <a:r>
              <a:rPr lang="mn-MN" dirty="0">
                <a:solidFill>
                  <a:srgbClr val="0000CC"/>
                </a:solidFill>
                <a:effectLst/>
                <a:ea typeface="Times New Roman" panose="02020603050405020304" pitchFamily="18" charset="0"/>
                <a:cs typeface="Arial" panose="020B0604020202020204" pitchFamily="34" charset="0"/>
              </a:rPr>
              <a:t>. </a:t>
            </a:r>
            <a:endParaRPr lang="en-US" dirty="0">
              <a:solidFill>
                <a:srgbClr val="0000CC"/>
              </a:solidFill>
              <a:effectLst/>
              <a:ea typeface="Times New Roman" panose="02020603050405020304" pitchFamily="18" charset="0"/>
              <a:cs typeface="Arial" panose="020B0604020202020204" pitchFamily="34" charset="0"/>
            </a:endParaRPr>
          </a:p>
          <a:p>
            <a:pPr marL="0" marR="0" indent="0" algn="just">
              <a:spcBef>
                <a:spcPts val="0"/>
              </a:spcBef>
              <a:spcAft>
                <a:spcPts val="0"/>
              </a:spcAft>
            </a:pPr>
            <a:r>
              <a:rPr lang="en-US" dirty="0">
                <a:solidFill>
                  <a:srgbClr val="0000CC"/>
                </a:solidFill>
                <a:effectLst/>
                <a:ea typeface="Times New Roman" panose="02020603050405020304" pitchFamily="18" charset="0"/>
                <a:cs typeface="Arial" panose="020B0604020202020204" pitchFamily="34" charset="0"/>
              </a:rPr>
              <a:t>Ore grade</a:t>
            </a:r>
            <a:r>
              <a:rPr lang="mn-MN" dirty="0">
                <a:solidFill>
                  <a:srgbClr val="0000CC"/>
                </a:solidFill>
                <a:effectLst/>
                <a:ea typeface="Times New Roman" panose="02020603050405020304" pitchFamily="18" charset="0"/>
                <a:cs typeface="Arial" panose="020B0604020202020204" pitchFamily="34" charset="0"/>
              </a:rPr>
              <a:t>: Co 0.01-0.02%, Ba 0.5-2.49%, As 0.01%</a:t>
            </a:r>
            <a:endParaRPr lang="en-US" dirty="0">
              <a:solidFill>
                <a:srgbClr val="0000CC"/>
              </a:solidFill>
              <a:effectLst/>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81BA492C-671A-4CD0-8D77-A9CCBEC44D0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7489" y="146050"/>
            <a:ext cx="5731510" cy="3282950"/>
          </a:xfrm>
          <a:prstGeom prst="rect">
            <a:avLst/>
          </a:prstGeom>
        </p:spPr>
      </p:pic>
      <p:pic>
        <p:nvPicPr>
          <p:cNvPr id="1025" name="Picture 110">
            <a:extLst>
              <a:ext uri="{FF2B5EF4-FFF2-40B4-BE49-F238E27FC236}">
                <a16:creationId xmlns:a16="http://schemas.microsoft.com/office/drawing/2014/main" id="{5DE02CBC-C0C8-43ED-94AC-B73187E610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818" t="30331" r="12262" b="8472"/>
          <a:stretch>
            <a:fillRect/>
          </a:stretch>
        </p:blipFill>
        <p:spPr bwMode="auto">
          <a:xfrm>
            <a:off x="3172182" y="2465758"/>
            <a:ext cx="5854329" cy="2362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AEBDB89-AC49-42A6-B842-5E0CDDC4898E}"/>
              </a:ext>
            </a:extLst>
          </p:cNvPr>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848999" y="386995"/>
            <a:ext cx="3017520" cy="2011680"/>
          </a:xfrm>
          <a:prstGeom prst="rect">
            <a:avLst/>
          </a:prstGeom>
        </p:spPr>
      </p:pic>
      <p:sp>
        <p:nvSpPr>
          <p:cNvPr id="7" name="Rectangle 6">
            <a:extLst>
              <a:ext uri="{FF2B5EF4-FFF2-40B4-BE49-F238E27FC236}">
                <a16:creationId xmlns:a16="http://schemas.microsoft.com/office/drawing/2014/main" id="{96769816-7ED0-43FB-811F-4DFAEAB2C2C7}"/>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788655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2C694A6F-F807-4B41-A363-5301E1738290}"/>
              </a:ext>
            </a:extLst>
          </p:cNvPr>
          <p:cNvSpPr txBox="1">
            <a:spLocks/>
          </p:cNvSpPr>
          <p:nvPr/>
        </p:nvSpPr>
        <p:spPr>
          <a:xfrm>
            <a:off x="0" y="857249"/>
            <a:ext cx="9144000" cy="477744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2" algn="l">
              <a:spcBef>
                <a:spcPts val="0"/>
              </a:spcBef>
            </a:pPr>
            <a:endParaRPr lang="mn-MN" sz="1600" b="1" dirty="0">
              <a:solidFill>
                <a:schemeClr val="bg1"/>
              </a:solidFill>
              <a:latin typeface="Arial" panose="020B0604020202020204" pitchFamily="34" charset="0"/>
              <a:cs typeface="Arial" panose="020B0604020202020204" pitchFamily="34" charset="0"/>
            </a:endParaRPr>
          </a:p>
        </p:txBody>
      </p:sp>
      <p:sp>
        <p:nvSpPr>
          <p:cNvPr id="31" name="Content Placeholder 2">
            <a:extLst>
              <a:ext uri="{FF2B5EF4-FFF2-40B4-BE49-F238E27FC236}">
                <a16:creationId xmlns:a16="http://schemas.microsoft.com/office/drawing/2014/main" id="{5C7263FB-CF14-43F6-BF0F-43029098D55F}"/>
              </a:ext>
            </a:extLst>
          </p:cNvPr>
          <p:cNvSpPr txBox="1">
            <a:spLocks/>
          </p:cNvSpPr>
          <p:nvPr/>
        </p:nvSpPr>
        <p:spPr>
          <a:xfrm>
            <a:off x="187762" y="0"/>
            <a:ext cx="5627822" cy="480661"/>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solidFill>
                  <a:srgbClr val="002060"/>
                </a:solidFill>
                <a:latin typeface="Arial" panose="020B0604020202020204" pitchFamily="34" charset="0"/>
                <a:cs typeface="Arial" panose="020B0604020202020204" pitchFamily="34" charset="0"/>
              </a:rPr>
              <a:t>Tsagaan </a:t>
            </a:r>
            <a:r>
              <a:rPr lang="en-US" sz="2400" b="1" dirty="0" err="1">
                <a:solidFill>
                  <a:srgbClr val="002060"/>
                </a:solidFill>
                <a:latin typeface="Arial" panose="020B0604020202020204" pitchFamily="34" charset="0"/>
                <a:cs typeface="Arial" panose="020B0604020202020204" pitchFamily="34" charset="0"/>
              </a:rPr>
              <a:t>gol</a:t>
            </a:r>
            <a:r>
              <a:rPr lang="en-US" sz="2400" b="1" dirty="0">
                <a:solidFill>
                  <a:srgbClr val="002060"/>
                </a:solidFill>
                <a:latin typeface="Arial" panose="020B0604020202020204" pitchFamily="34" charset="0"/>
                <a:cs typeface="Arial" panose="020B0604020202020204" pitchFamily="34" charset="0"/>
              </a:rPr>
              <a:t> nickel occurrence </a:t>
            </a:r>
          </a:p>
        </p:txBody>
      </p:sp>
      <p:pic>
        <p:nvPicPr>
          <p:cNvPr id="7" name="Picture 6" descr="A picture containing rock, mountain, outdoor, rocky&#10;&#10;Description automatically generated">
            <a:extLst>
              <a:ext uri="{FF2B5EF4-FFF2-40B4-BE49-F238E27FC236}">
                <a16:creationId xmlns:a16="http://schemas.microsoft.com/office/drawing/2014/main" id="{0AA599F7-50B9-4614-A600-3A7C35CF1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3" y="3245973"/>
            <a:ext cx="4572000" cy="306091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5815069-0916-4959-8449-82D43FA7B65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 y="790930"/>
            <a:ext cx="4663440" cy="2237875"/>
          </a:xfrm>
          <a:prstGeom prst="rect">
            <a:avLst/>
          </a:prstGeom>
        </p:spPr>
      </p:pic>
      <p:sp>
        <p:nvSpPr>
          <p:cNvPr id="32" name="TextBox 31">
            <a:extLst>
              <a:ext uri="{FF2B5EF4-FFF2-40B4-BE49-F238E27FC236}">
                <a16:creationId xmlns:a16="http://schemas.microsoft.com/office/drawing/2014/main" id="{55B16468-9505-4818-9E98-FB37DB8533FA}"/>
              </a:ext>
            </a:extLst>
          </p:cNvPr>
          <p:cNvSpPr txBox="1"/>
          <p:nvPr/>
        </p:nvSpPr>
        <p:spPr>
          <a:xfrm>
            <a:off x="4855326" y="783760"/>
            <a:ext cx="4116105" cy="2462213"/>
          </a:xfrm>
          <a:prstGeom prst="rect">
            <a:avLst/>
          </a:prstGeom>
          <a:noFill/>
        </p:spPr>
        <p:txBody>
          <a:bodyPr wrap="square">
            <a:spAutoFit/>
          </a:bodyPr>
          <a:lstStyle/>
          <a:p>
            <a:pPr algn="just"/>
            <a:r>
              <a:rPr lang="mn-MN" sz="1400" dirty="0">
                <a:latin typeface="Arial" panose="020B0604020202020204" pitchFamily="34" charset="0"/>
                <a:ea typeface="Times New Roman" panose="02020603050405020304" pitchFamily="18" charset="0"/>
              </a:rPr>
              <a:t>Т</a:t>
            </a:r>
            <a:r>
              <a:rPr lang="mn-MN" sz="1400" dirty="0">
                <a:effectLst/>
                <a:latin typeface="Arial" panose="020B0604020202020204" pitchFamily="34" charset="0"/>
                <a:ea typeface="Times New Roman" panose="02020603050405020304" pitchFamily="18" charset="0"/>
              </a:rPr>
              <a:t>ектоник хагарлын дагуу хүчтэй хувирсан, серпентинжсэн, том ширхэглэг габбро нь үеллэг тогтоцтой, хар бараан өнгөтэй хэсэгтээ магнетит ихтэй, зарим хэсэгтээ пироксен ихтэй, фуксит, гидротермаль карбонатын судлуудтай. Элэгдэл, өргөгдөл хүчтэй явагдсан буюу хүдрийн биет ил гарсан. Хүдэржилтийн төрөл хүдрийн болон хувиралын эрдсийг тодорхойлох гол ашигт бүрдвэрийн агуулгыг тодруулах зорилгоор хүдэржилтийн төрөл бүрээс болон агуулагч чулуулгаас дээжилсэн. </a:t>
            </a:r>
            <a:endParaRPr lang="en-US" sz="1400" dirty="0"/>
          </a:p>
        </p:txBody>
      </p:sp>
      <p:pic>
        <p:nvPicPr>
          <p:cNvPr id="33" name="Picture 92">
            <a:extLst>
              <a:ext uri="{FF2B5EF4-FFF2-40B4-BE49-F238E27FC236}">
                <a16:creationId xmlns:a16="http://schemas.microsoft.com/office/drawing/2014/main" id="{3567D1E2-076F-4954-8E8A-0854797A8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518" y="3549072"/>
            <a:ext cx="3687070" cy="24622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F0F4926-371C-4C9E-8AD6-72A5E1938C69}"/>
              </a:ext>
            </a:extLst>
          </p:cNvPr>
          <p:cNvSpPr/>
          <p:nvPr/>
        </p:nvSpPr>
        <p:spPr>
          <a:xfrm>
            <a:off x="2603605" y="6605534"/>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416827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8ECB8-6B76-4F9A-914C-98040A79C144}"/>
              </a:ext>
            </a:extLst>
          </p:cNvPr>
          <p:cNvPicPr>
            <a:picLocks noChangeAspect="1" noChangeArrowheads="1"/>
          </p:cNvPicPr>
          <p:nvPr/>
        </p:nvPicPr>
        <p:blipFill>
          <a:blip r:embed="rId2" cstate="print"/>
          <a:srcRect/>
          <a:stretch>
            <a:fillRect/>
          </a:stretch>
        </p:blipFill>
        <p:spPr bwMode="auto">
          <a:xfrm>
            <a:off x="4985599" y="2153479"/>
            <a:ext cx="4012628" cy="4572000"/>
          </a:xfrm>
          <a:prstGeom prst="rect">
            <a:avLst/>
          </a:prstGeom>
          <a:noFill/>
          <a:ln w="9525">
            <a:noFill/>
            <a:miter lim="800000"/>
            <a:headEnd/>
            <a:tailEnd/>
          </a:ln>
          <a:effectLst/>
        </p:spPr>
      </p:pic>
      <p:pic>
        <p:nvPicPr>
          <p:cNvPr id="2" name="Picture 1" descr="Google_Tuva-Mon.jpg">
            <a:extLst>
              <a:ext uri="{FF2B5EF4-FFF2-40B4-BE49-F238E27FC236}">
                <a16:creationId xmlns:a16="http://schemas.microsoft.com/office/drawing/2014/main" id="{1A45A968-70D5-444F-8C7F-23696A78ED7E}"/>
              </a:ext>
            </a:extLst>
          </p:cNvPr>
          <p:cNvPicPr>
            <a:picLocks noChangeAspect="1"/>
          </p:cNvPicPr>
          <p:nvPr/>
        </p:nvPicPr>
        <p:blipFill rotWithShape="1">
          <a:blip r:embed="rId3"/>
          <a:srcRect l="15816" t="8587" r="30271" b="23196"/>
          <a:stretch/>
        </p:blipFill>
        <p:spPr>
          <a:xfrm>
            <a:off x="145773" y="132521"/>
            <a:ext cx="5261315" cy="4023360"/>
          </a:xfrm>
          <a:prstGeom prst="rect">
            <a:avLst/>
          </a:prstGeom>
        </p:spPr>
      </p:pic>
      <p:sp>
        <p:nvSpPr>
          <p:cNvPr id="5" name="TextBox 4">
            <a:extLst>
              <a:ext uri="{FF2B5EF4-FFF2-40B4-BE49-F238E27FC236}">
                <a16:creationId xmlns:a16="http://schemas.microsoft.com/office/drawing/2014/main" id="{786B324A-3256-4148-BDB5-31B01E696130}"/>
              </a:ext>
            </a:extLst>
          </p:cNvPr>
          <p:cNvSpPr txBox="1"/>
          <p:nvPr/>
        </p:nvSpPr>
        <p:spPr>
          <a:xfrm>
            <a:off x="5608439" y="241571"/>
            <a:ext cx="2919389" cy="46166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4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Regional tendency</a:t>
            </a:r>
          </a:p>
        </p:txBody>
      </p:sp>
      <p:sp>
        <p:nvSpPr>
          <p:cNvPr id="8" name="TextBox 7">
            <a:extLst>
              <a:ext uri="{FF2B5EF4-FFF2-40B4-BE49-F238E27FC236}">
                <a16:creationId xmlns:a16="http://schemas.microsoft.com/office/drawing/2014/main" id="{E22280B4-A304-4C25-A3DE-B9834D4A8037}"/>
              </a:ext>
            </a:extLst>
          </p:cNvPr>
          <p:cNvSpPr txBox="1"/>
          <p:nvPr/>
        </p:nvSpPr>
        <p:spPr>
          <a:xfrm>
            <a:off x="1319976" y="5031631"/>
            <a:ext cx="2491420"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Khowu</a:t>
            </a:r>
            <a:r>
              <a:rPr lang="en-US" sz="24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Aksy</a:t>
            </a:r>
            <a:r>
              <a:rPr lang="en-US" sz="24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Co-deposit</a:t>
            </a:r>
          </a:p>
        </p:txBody>
      </p:sp>
      <p:sp>
        <p:nvSpPr>
          <p:cNvPr id="6" name="TextBox 5">
            <a:extLst>
              <a:ext uri="{FF2B5EF4-FFF2-40B4-BE49-F238E27FC236}">
                <a16:creationId xmlns:a16="http://schemas.microsoft.com/office/drawing/2014/main" id="{C75AAAC4-0318-4314-AAEE-C3A8C4BD65E7}"/>
              </a:ext>
            </a:extLst>
          </p:cNvPr>
          <p:cNvSpPr txBox="1"/>
          <p:nvPr/>
        </p:nvSpPr>
        <p:spPr>
          <a:xfrm>
            <a:off x="5962190" y="1032762"/>
            <a:ext cx="2398029" cy="46166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400"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Tuwa</a:t>
            </a:r>
            <a:r>
              <a:rPr lang="en-US" sz="2400"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-Mongolia</a:t>
            </a:r>
          </a:p>
        </p:txBody>
      </p:sp>
      <p:sp>
        <p:nvSpPr>
          <p:cNvPr id="7" name="Rectangle 6">
            <a:extLst>
              <a:ext uri="{FF2B5EF4-FFF2-40B4-BE49-F238E27FC236}">
                <a16:creationId xmlns:a16="http://schemas.microsoft.com/office/drawing/2014/main" id="{121F3E2F-1676-4838-921A-01EF8246FE49}"/>
              </a:ext>
            </a:extLst>
          </p:cNvPr>
          <p:cNvSpPr/>
          <p:nvPr/>
        </p:nvSpPr>
        <p:spPr>
          <a:xfrm>
            <a:off x="703113" y="6594674"/>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304366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055BF52-7EFA-4A70-A86D-D0E3A0D4F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945" y="4228659"/>
            <a:ext cx="2003319" cy="2003319"/>
          </a:xfrm>
          <a:prstGeom prst="rect">
            <a:avLst/>
          </a:prstGeom>
          <a:ln w="19050">
            <a:solidFill>
              <a:schemeClr val="tx1"/>
            </a:solidFill>
          </a:ln>
        </p:spPr>
      </p:pic>
      <p:sp>
        <p:nvSpPr>
          <p:cNvPr id="24" name="Content Placeholder 2">
            <a:extLst>
              <a:ext uri="{FF2B5EF4-FFF2-40B4-BE49-F238E27FC236}">
                <a16:creationId xmlns:a16="http://schemas.microsoft.com/office/drawing/2014/main" id="{31483AB4-BC62-4A75-8047-6110154B8ADE}"/>
              </a:ext>
            </a:extLst>
          </p:cNvPr>
          <p:cNvSpPr txBox="1">
            <a:spLocks/>
          </p:cNvSpPr>
          <p:nvPr/>
        </p:nvSpPr>
        <p:spPr>
          <a:xfrm>
            <a:off x="221491" y="5739889"/>
            <a:ext cx="2678096" cy="400481"/>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46" indent="0">
              <a:buNone/>
            </a:pPr>
            <a:r>
              <a:rPr lang="en-US" sz="800" i="1" dirty="0">
                <a:solidFill>
                  <a:schemeClr val="bg1"/>
                </a:solidFill>
                <a:latin typeface="Arial" panose="020B0604020202020204" pitchFamily="34" charset="0"/>
                <a:cs typeface="Arial" panose="020B0604020202020204" pitchFamily="34" charset="0"/>
              </a:rPr>
              <a:t>Schematic</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map</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of</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the</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CAOB </a:t>
            </a:r>
          </a:p>
          <a:p>
            <a:pPr marL="171446" indent="0">
              <a:buNone/>
            </a:pPr>
            <a:r>
              <a:rPr lang="en-US" sz="800" i="1" dirty="0">
                <a:solidFill>
                  <a:schemeClr val="bg1"/>
                </a:solidFill>
                <a:latin typeface="Arial" panose="020B0604020202020204" pitchFamily="34" charset="0"/>
                <a:cs typeface="Arial" panose="020B0604020202020204" pitchFamily="34" charset="0"/>
              </a:rPr>
              <a:t>(Jahn et al., 2004)</a:t>
            </a:r>
            <a:endParaRPr lang="ru-RU" sz="800" i="1" dirty="0">
              <a:solidFill>
                <a:schemeClr val="bg1"/>
              </a:solidFill>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2C694A6F-F807-4B41-A363-5301E1738290}"/>
              </a:ext>
            </a:extLst>
          </p:cNvPr>
          <p:cNvSpPr txBox="1">
            <a:spLocks/>
          </p:cNvSpPr>
          <p:nvPr/>
        </p:nvSpPr>
        <p:spPr>
          <a:xfrm>
            <a:off x="0" y="857249"/>
            <a:ext cx="9144000" cy="477744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2" algn="l">
              <a:spcBef>
                <a:spcPts val="0"/>
              </a:spcBef>
            </a:pPr>
            <a:endParaRPr lang="mn-MN" sz="1600" b="1" dirty="0">
              <a:solidFill>
                <a:schemeClr val="bg1"/>
              </a:solidFill>
              <a:latin typeface="Arial" panose="020B0604020202020204" pitchFamily="34" charset="0"/>
              <a:cs typeface="Arial" panose="020B0604020202020204" pitchFamily="34" charset="0"/>
            </a:endParaRPr>
          </a:p>
        </p:txBody>
      </p:sp>
      <p:sp>
        <p:nvSpPr>
          <p:cNvPr id="31" name="Content Placeholder 2">
            <a:extLst>
              <a:ext uri="{FF2B5EF4-FFF2-40B4-BE49-F238E27FC236}">
                <a16:creationId xmlns:a16="http://schemas.microsoft.com/office/drawing/2014/main" id="{5C7263FB-CF14-43F6-BF0F-43029098D55F}"/>
              </a:ext>
            </a:extLst>
          </p:cNvPr>
          <p:cNvSpPr txBox="1">
            <a:spLocks/>
          </p:cNvSpPr>
          <p:nvPr/>
        </p:nvSpPr>
        <p:spPr>
          <a:xfrm>
            <a:off x="235387" y="240026"/>
            <a:ext cx="5100542" cy="279431"/>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Manganese mineralization</a:t>
            </a:r>
          </a:p>
        </p:txBody>
      </p:sp>
      <p:pic>
        <p:nvPicPr>
          <p:cNvPr id="3" name="Picture 2" descr="Diagram&#10;&#10;Description automatically generated">
            <a:extLst>
              <a:ext uri="{FF2B5EF4-FFF2-40B4-BE49-F238E27FC236}">
                <a16:creationId xmlns:a16="http://schemas.microsoft.com/office/drawing/2014/main" id="{4439BDC8-44C6-450A-9083-16FC1B14B7D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33" t="9313" r="4607" b="6325"/>
          <a:stretch/>
        </p:blipFill>
        <p:spPr>
          <a:xfrm>
            <a:off x="0" y="834650"/>
            <a:ext cx="9144000" cy="4660616"/>
          </a:xfrm>
          <a:prstGeom prst="rect">
            <a:avLst/>
          </a:prstGeom>
        </p:spPr>
      </p:pic>
      <p:sp>
        <p:nvSpPr>
          <p:cNvPr id="18" name="TextBox 17">
            <a:extLst>
              <a:ext uri="{FF2B5EF4-FFF2-40B4-BE49-F238E27FC236}">
                <a16:creationId xmlns:a16="http://schemas.microsoft.com/office/drawing/2014/main" id="{8F189E7A-53F6-4BCB-AF80-34D33E5496D1}"/>
              </a:ext>
            </a:extLst>
          </p:cNvPr>
          <p:cNvSpPr txBox="1"/>
          <p:nvPr/>
        </p:nvSpPr>
        <p:spPr>
          <a:xfrm>
            <a:off x="5241418" y="5300113"/>
            <a:ext cx="1877437" cy="646331"/>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6 deposits </a:t>
            </a:r>
          </a:p>
          <a:p>
            <a:r>
              <a:rPr lang="en-US" b="1" dirty="0">
                <a:latin typeface="Arial" panose="020B0604020202020204" pitchFamily="34" charset="0"/>
                <a:cs typeface="Arial" panose="020B0604020202020204" pitchFamily="34" charset="0"/>
              </a:rPr>
              <a:t>98 occurrences</a:t>
            </a:r>
          </a:p>
        </p:txBody>
      </p:sp>
      <p:sp>
        <p:nvSpPr>
          <p:cNvPr id="8" name="Rectangle 7">
            <a:extLst>
              <a:ext uri="{FF2B5EF4-FFF2-40B4-BE49-F238E27FC236}">
                <a16:creationId xmlns:a16="http://schemas.microsoft.com/office/drawing/2014/main" id="{988E1EE1-5866-49FB-80DC-4698D0378703}"/>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124085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055BF52-7EFA-4A70-A86D-D0E3A0D4F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945" y="4228659"/>
            <a:ext cx="2003319" cy="2003319"/>
          </a:xfrm>
          <a:prstGeom prst="rect">
            <a:avLst/>
          </a:prstGeom>
          <a:ln w="19050">
            <a:solidFill>
              <a:schemeClr val="tx1"/>
            </a:solidFill>
          </a:ln>
        </p:spPr>
      </p:pic>
      <p:sp>
        <p:nvSpPr>
          <p:cNvPr id="24" name="Content Placeholder 2">
            <a:extLst>
              <a:ext uri="{FF2B5EF4-FFF2-40B4-BE49-F238E27FC236}">
                <a16:creationId xmlns:a16="http://schemas.microsoft.com/office/drawing/2014/main" id="{31483AB4-BC62-4A75-8047-6110154B8ADE}"/>
              </a:ext>
            </a:extLst>
          </p:cNvPr>
          <p:cNvSpPr txBox="1">
            <a:spLocks/>
          </p:cNvSpPr>
          <p:nvPr/>
        </p:nvSpPr>
        <p:spPr>
          <a:xfrm>
            <a:off x="221491" y="5739889"/>
            <a:ext cx="2678096" cy="400481"/>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46" indent="0">
              <a:buNone/>
            </a:pPr>
            <a:r>
              <a:rPr lang="en-US" sz="800" i="1" dirty="0">
                <a:solidFill>
                  <a:schemeClr val="bg1"/>
                </a:solidFill>
                <a:latin typeface="Arial" panose="020B0604020202020204" pitchFamily="34" charset="0"/>
                <a:cs typeface="Arial" panose="020B0604020202020204" pitchFamily="34" charset="0"/>
              </a:rPr>
              <a:t>Schematic</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map</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of</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the</a:t>
            </a:r>
            <a:r>
              <a:rPr lang="mn-MN" sz="800" i="1" dirty="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CAOB </a:t>
            </a:r>
          </a:p>
          <a:p>
            <a:pPr marL="171446" indent="0">
              <a:buNone/>
            </a:pPr>
            <a:r>
              <a:rPr lang="en-US" sz="800" i="1" dirty="0">
                <a:solidFill>
                  <a:schemeClr val="bg1"/>
                </a:solidFill>
                <a:latin typeface="Arial" panose="020B0604020202020204" pitchFamily="34" charset="0"/>
                <a:cs typeface="Arial" panose="020B0604020202020204" pitchFamily="34" charset="0"/>
              </a:rPr>
              <a:t>(Jahn et al., 2004)</a:t>
            </a:r>
            <a:endParaRPr lang="ru-RU" sz="800" i="1" dirty="0">
              <a:solidFill>
                <a:schemeClr val="bg1"/>
              </a:solidFill>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2C694A6F-F807-4B41-A363-5301E1738290}"/>
              </a:ext>
            </a:extLst>
          </p:cNvPr>
          <p:cNvSpPr txBox="1">
            <a:spLocks/>
          </p:cNvSpPr>
          <p:nvPr/>
        </p:nvSpPr>
        <p:spPr>
          <a:xfrm>
            <a:off x="0" y="857249"/>
            <a:ext cx="9144000" cy="477744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2" algn="l">
              <a:spcBef>
                <a:spcPts val="0"/>
              </a:spcBef>
            </a:pPr>
            <a:endParaRPr lang="mn-MN" sz="1600" b="1" dirty="0">
              <a:solidFill>
                <a:schemeClr val="bg1"/>
              </a:solidFill>
              <a:latin typeface="Arial" panose="020B0604020202020204" pitchFamily="34" charset="0"/>
              <a:cs typeface="Arial" panose="020B0604020202020204" pitchFamily="34" charset="0"/>
            </a:endParaRPr>
          </a:p>
        </p:txBody>
      </p:sp>
      <p:sp>
        <p:nvSpPr>
          <p:cNvPr id="31" name="Content Placeholder 2">
            <a:extLst>
              <a:ext uri="{FF2B5EF4-FFF2-40B4-BE49-F238E27FC236}">
                <a16:creationId xmlns:a16="http://schemas.microsoft.com/office/drawing/2014/main" id="{5C7263FB-CF14-43F6-BF0F-43029098D55F}"/>
              </a:ext>
            </a:extLst>
          </p:cNvPr>
          <p:cNvSpPr txBox="1">
            <a:spLocks/>
          </p:cNvSpPr>
          <p:nvPr/>
        </p:nvSpPr>
        <p:spPr>
          <a:xfrm>
            <a:off x="235387" y="240026"/>
            <a:ext cx="5100542" cy="279431"/>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Distribution of graphite  </a:t>
            </a:r>
          </a:p>
        </p:txBody>
      </p:sp>
      <p:pic>
        <p:nvPicPr>
          <p:cNvPr id="3" name="Picture 2" descr="Diagram&#10;&#10;Description automatically generated">
            <a:extLst>
              <a:ext uri="{FF2B5EF4-FFF2-40B4-BE49-F238E27FC236}">
                <a16:creationId xmlns:a16="http://schemas.microsoft.com/office/drawing/2014/main" id="{C690316F-8EC4-4339-9F07-C76245C4BABC}"/>
              </a:ext>
            </a:extLst>
          </p:cNvPr>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3708" t="7938" r="4382" b="6326"/>
          <a:stretch/>
        </p:blipFill>
        <p:spPr>
          <a:xfrm>
            <a:off x="63937" y="877218"/>
            <a:ext cx="9052560" cy="4663517"/>
          </a:xfrm>
          <a:prstGeom prst="rect">
            <a:avLst/>
          </a:prstGeom>
        </p:spPr>
      </p:pic>
      <p:sp>
        <p:nvSpPr>
          <p:cNvPr id="18" name="TextBox 17">
            <a:extLst>
              <a:ext uri="{FF2B5EF4-FFF2-40B4-BE49-F238E27FC236}">
                <a16:creationId xmlns:a16="http://schemas.microsoft.com/office/drawing/2014/main" id="{D8EFE32F-74E1-44B4-816D-F5F289051E4B}"/>
              </a:ext>
            </a:extLst>
          </p:cNvPr>
          <p:cNvSpPr txBox="1"/>
          <p:nvPr/>
        </p:nvSpPr>
        <p:spPr>
          <a:xfrm>
            <a:off x="5357097" y="5428387"/>
            <a:ext cx="1877437" cy="646331"/>
          </a:xfrm>
          <a:prstGeom prst="rect">
            <a:avLst/>
          </a:prstGeom>
          <a:noFill/>
        </p:spPr>
        <p:txBody>
          <a:bodyPr wrap="none" rtlCol="0">
            <a:spAutoFit/>
          </a:bodyPr>
          <a:lstStyle/>
          <a:p>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deposits </a:t>
            </a:r>
          </a:p>
          <a:p>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93 occurrences</a:t>
            </a:r>
          </a:p>
        </p:txBody>
      </p:sp>
      <p:sp>
        <p:nvSpPr>
          <p:cNvPr id="8" name="Rectangle 7">
            <a:extLst>
              <a:ext uri="{FF2B5EF4-FFF2-40B4-BE49-F238E27FC236}">
                <a16:creationId xmlns:a16="http://schemas.microsoft.com/office/drawing/2014/main" id="{66B1FE7F-91E0-485A-8802-2F2D950039BC}"/>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125959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1123950"/>
            <a:ext cx="4305300" cy="175432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002060"/>
                </a:solidFill>
                <a:effectLst>
                  <a:outerShdw blurRad="50800" dist="39000" dir="5460000" algn="tl">
                    <a:srgbClr val="000000">
                      <a:alpha val="38000"/>
                    </a:srgbClr>
                  </a:outerShdw>
                </a:effectLst>
                <a:latin typeface="Arial" pitchFamily="34" charset="0"/>
                <a:cs typeface="Arial" pitchFamily="34" charset="0"/>
              </a:rPr>
              <a:t>THANK YOU </a:t>
            </a:r>
            <a:r>
              <a:rPr lang="mn-MN" sz="3600" b="1" dirty="0">
                <a:ln w="11430"/>
                <a:solidFill>
                  <a:srgbClr val="002060"/>
                </a:solidFill>
                <a:effectLst>
                  <a:outerShdw blurRad="50800" dist="39000" dir="5460000" algn="tl">
                    <a:srgbClr val="000000">
                      <a:alpha val="38000"/>
                    </a:srgbClr>
                  </a:outerShdw>
                </a:effectLst>
                <a:latin typeface="Arial" pitchFamily="34" charset="0"/>
                <a:cs typeface="Arial" pitchFamily="34" charset="0"/>
              </a:rPr>
              <a:t> </a:t>
            </a:r>
            <a:endParaRPr lang="en-US" sz="3600" b="1" dirty="0">
              <a:ln w="11430"/>
              <a:solidFill>
                <a:srgbClr val="002060"/>
              </a:solidFill>
              <a:effectLst>
                <a:outerShdw blurRad="50800" dist="39000" dir="5460000" algn="tl">
                  <a:srgbClr val="000000">
                    <a:alpha val="38000"/>
                  </a:srgbClr>
                </a:outerShdw>
              </a:effectLst>
              <a:latin typeface="Arial" pitchFamily="34" charset="0"/>
              <a:cs typeface="Arial" pitchFamily="34" charset="0"/>
            </a:endParaRPr>
          </a:p>
          <a:p>
            <a:pPr algn="ctr"/>
            <a:r>
              <a:rPr lang="en-US" sz="3600" b="1" dirty="0">
                <a:ln w="11430"/>
                <a:solidFill>
                  <a:srgbClr val="002060"/>
                </a:solidFill>
                <a:effectLst>
                  <a:outerShdw blurRad="50800" dist="39000" dir="5460000" algn="tl">
                    <a:srgbClr val="000000">
                      <a:alpha val="38000"/>
                    </a:srgbClr>
                  </a:outerShdw>
                </a:effectLst>
                <a:latin typeface="Arial" pitchFamily="34" charset="0"/>
                <a:cs typeface="Arial" pitchFamily="34" charset="0"/>
              </a:rPr>
              <a:t>for</a:t>
            </a:r>
          </a:p>
          <a:p>
            <a:pPr algn="ctr"/>
            <a:r>
              <a:rPr lang="en-US" sz="3600" b="1" dirty="0">
                <a:ln w="11430"/>
                <a:solidFill>
                  <a:srgbClr val="002060"/>
                </a:solidFill>
                <a:effectLst>
                  <a:outerShdw blurRad="50800" dist="39000" dir="5460000" algn="tl">
                    <a:srgbClr val="000000">
                      <a:alpha val="38000"/>
                    </a:srgbClr>
                  </a:outerShdw>
                </a:effectLst>
                <a:latin typeface="Arial" pitchFamily="34" charset="0"/>
                <a:cs typeface="Arial" pitchFamily="34" charset="0"/>
              </a:rPr>
              <a:t>ATTENTION</a:t>
            </a:r>
          </a:p>
        </p:txBody>
      </p:sp>
      <p:sp>
        <p:nvSpPr>
          <p:cNvPr id="4" name="Rectangle 3">
            <a:extLst>
              <a:ext uri="{FF2B5EF4-FFF2-40B4-BE49-F238E27FC236}">
                <a16:creationId xmlns:a16="http://schemas.microsoft.com/office/drawing/2014/main" id="{806F4CDC-74B1-45BF-9C41-B3A176E201F5}"/>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550893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53820D-484A-4FC2-9833-A450BFF165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33"/>
          <a:stretch/>
        </p:blipFill>
        <p:spPr>
          <a:xfrm>
            <a:off x="38100" y="337173"/>
            <a:ext cx="9067800" cy="6414147"/>
          </a:xfrm>
          <a:prstGeom prst="rect">
            <a:avLst/>
          </a:prstGeom>
        </p:spPr>
      </p:pic>
      <p:sp>
        <p:nvSpPr>
          <p:cNvPr id="5" name="Rectangle 4">
            <a:extLst>
              <a:ext uri="{FF2B5EF4-FFF2-40B4-BE49-F238E27FC236}">
                <a16:creationId xmlns:a16="http://schemas.microsoft.com/office/drawing/2014/main" id="{1339D5B8-EC6C-4F14-9D8D-472CC4525911}"/>
              </a:ext>
            </a:extLst>
          </p:cNvPr>
          <p:cNvSpPr/>
          <p:nvPr/>
        </p:nvSpPr>
        <p:spPr>
          <a:xfrm>
            <a:off x="19050" y="0"/>
            <a:ext cx="9124950" cy="461665"/>
          </a:xfrm>
          <a:prstGeom prst="rect">
            <a:avLst/>
          </a:prstGeom>
          <a:solidFill>
            <a:schemeClr val="bg1"/>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Critical metals usage</a:t>
            </a:r>
            <a:endParaRPr lang="mn-MN" sz="2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p:txBody>
      </p:sp>
      <p:sp>
        <p:nvSpPr>
          <p:cNvPr id="6" name="Rectangle 5">
            <a:extLst>
              <a:ext uri="{FF2B5EF4-FFF2-40B4-BE49-F238E27FC236}">
                <a16:creationId xmlns:a16="http://schemas.microsoft.com/office/drawing/2014/main" id="{FA5D519D-EFA4-413D-B6C5-10830EB05846}"/>
              </a:ext>
            </a:extLst>
          </p:cNvPr>
          <p:cNvSpPr/>
          <p:nvPr/>
        </p:nvSpPr>
        <p:spPr>
          <a:xfrm>
            <a:off x="4385129" y="566964"/>
            <a:ext cx="625021" cy="30777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REE</a:t>
            </a:r>
          </a:p>
        </p:txBody>
      </p:sp>
      <p:sp>
        <p:nvSpPr>
          <p:cNvPr id="7" name="Rectangle 6">
            <a:extLst>
              <a:ext uri="{FF2B5EF4-FFF2-40B4-BE49-F238E27FC236}">
                <a16:creationId xmlns:a16="http://schemas.microsoft.com/office/drawing/2014/main" id="{286F1F6D-8502-48B0-A8B2-E6B11C0D81EC}"/>
              </a:ext>
            </a:extLst>
          </p:cNvPr>
          <p:cNvSpPr/>
          <p:nvPr/>
        </p:nvSpPr>
        <p:spPr>
          <a:xfrm>
            <a:off x="4385129" y="1662339"/>
            <a:ext cx="625021" cy="30777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PGM</a:t>
            </a:r>
          </a:p>
        </p:txBody>
      </p:sp>
      <p:sp>
        <p:nvSpPr>
          <p:cNvPr id="8" name="Rectangle 7">
            <a:extLst>
              <a:ext uri="{FF2B5EF4-FFF2-40B4-BE49-F238E27FC236}">
                <a16:creationId xmlns:a16="http://schemas.microsoft.com/office/drawing/2014/main" id="{97118DAA-2B79-493E-AB8D-3005B963572B}"/>
              </a:ext>
            </a:extLst>
          </p:cNvPr>
          <p:cNvSpPr/>
          <p:nvPr/>
        </p:nvSpPr>
        <p:spPr>
          <a:xfrm>
            <a:off x="7442654" y="1649766"/>
            <a:ext cx="625021" cy="30777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REE</a:t>
            </a:r>
          </a:p>
        </p:txBody>
      </p:sp>
      <p:sp>
        <p:nvSpPr>
          <p:cNvPr id="9" name="Rectangle 8">
            <a:extLst>
              <a:ext uri="{FF2B5EF4-FFF2-40B4-BE49-F238E27FC236}">
                <a16:creationId xmlns:a16="http://schemas.microsoft.com/office/drawing/2014/main" id="{0716A160-C696-4294-8913-6E68B29490CC}"/>
              </a:ext>
            </a:extLst>
          </p:cNvPr>
          <p:cNvSpPr/>
          <p:nvPr/>
        </p:nvSpPr>
        <p:spPr>
          <a:xfrm>
            <a:off x="4842329" y="3628828"/>
            <a:ext cx="625021" cy="30777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PGM</a:t>
            </a:r>
          </a:p>
        </p:txBody>
      </p:sp>
      <p:sp>
        <p:nvSpPr>
          <p:cNvPr id="10" name="Rectangle 9">
            <a:extLst>
              <a:ext uri="{FF2B5EF4-FFF2-40B4-BE49-F238E27FC236}">
                <a16:creationId xmlns:a16="http://schemas.microsoft.com/office/drawing/2014/main" id="{56D281B7-7063-44CE-AEE3-A1AC79BF04D1}"/>
              </a:ext>
            </a:extLst>
          </p:cNvPr>
          <p:cNvSpPr/>
          <p:nvPr/>
        </p:nvSpPr>
        <p:spPr>
          <a:xfrm>
            <a:off x="156029" y="2621189"/>
            <a:ext cx="1037771" cy="30777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Co, Ni, Li</a:t>
            </a:r>
          </a:p>
        </p:txBody>
      </p:sp>
      <p:sp>
        <p:nvSpPr>
          <p:cNvPr id="11" name="Rectangle 10">
            <a:extLst>
              <a:ext uri="{FF2B5EF4-FFF2-40B4-BE49-F238E27FC236}">
                <a16:creationId xmlns:a16="http://schemas.microsoft.com/office/drawing/2014/main" id="{1D610D16-FB6E-4511-828E-2B990491BE30}"/>
              </a:ext>
            </a:extLst>
          </p:cNvPr>
          <p:cNvSpPr/>
          <p:nvPr/>
        </p:nvSpPr>
        <p:spPr>
          <a:xfrm>
            <a:off x="238579" y="4265839"/>
            <a:ext cx="625021" cy="30777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REE</a:t>
            </a:r>
          </a:p>
        </p:txBody>
      </p:sp>
      <p:sp>
        <p:nvSpPr>
          <p:cNvPr id="12" name="Rectangle 11">
            <a:extLst>
              <a:ext uri="{FF2B5EF4-FFF2-40B4-BE49-F238E27FC236}">
                <a16:creationId xmlns:a16="http://schemas.microsoft.com/office/drawing/2014/main" id="{9F94F0E1-CF1D-4E05-9BFB-E7BF1B26F4E4}"/>
              </a:ext>
            </a:extLst>
          </p:cNvPr>
          <p:cNvSpPr/>
          <p:nvPr/>
        </p:nvSpPr>
        <p:spPr>
          <a:xfrm>
            <a:off x="156029" y="5555823"/>
            <a:ext cx="625021" cy="30777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PGM</a:t>
            </a:r>
          </a:p>
        </p:txBody>
      </p:sp>
      <p:sp>
        <p:nvSpPr>
          <p:cNvPr id="13" name="Rectangle 12">
            <a:extLst>
              <a:ext uri="{FF2B5EF4-FFF2-40B4-BE49-F238E27FC236}">
                <a16:creationId xmlns:a16="http://schemas.microsoft.com/office/drawing/2014/main" id="{8A5AEF06-BDE6-4062-B82C-0B6BDD5D26E8}"/>
              </a:ext>
            </a:extLst>
          </p:cNvPr>
          <p:cNvSpPr/>
          <p:nvPr/>
        </p:nvSpPr>
        <p:spPr>
          <a:xfrm>
            <a:off x="5562600" y="6316436"/>
            <a:ext cx="625021" cy="30777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Re</a:t>
            </a:r>
          </a:p>
        </p:txBody>
      </p:sp>
      <p:sp>
        <p:nvSpPr>
          <p:cNvPr id="14" name="Rectangle 13">
            <a:extLst>
              <a:ext uri="{FF2B5EF4-FFF2-40B4-BE49-F238E27FC236}">
                <a16:creationId xmlns:a16="http://schemas.microsoft.com/office/drawing/2014/main" id="{AB0F137C-BC29-430E-A5B0-36C98542C0CF}"/>
              </a:ext>
            </a:extLst>
          </p:cNvPr>
          <p:cNvSpPr/>
          <p:nvPr/>
        </p:nvSpPr>
        <p:spPr>
          <a:xfrm>
            <a:off x="6959601" y="6361339"/>
            <a:ext cx="920750" cy="30777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dirty="0" err="1">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Sm</a:t>
            </a:r>
            <a:r>
              <a:rPr lang="en-US" sz="1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 Co</a:t>
            </a:r>
          </a:p>
        </p:txBody>
      </p:sp>
      <p:sp>
        <p:nvSpPr>
          <p:cNvPr id="15" name="Rectangle 14">
            <a:extLst>
              <a:ext uri="{FF2B5EF4-FFF2-40B4-BE49-F238E27FC236}">
                <a16:creationId xmlns:a16="http://schemas.microsoft.com/office/drawing/2014/main" id="{BDF7DF82-D44D-477F-A44E-1113DAD50BEC}"/>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326847412"/>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D352B4-FC03-4FCE-9FEB-1583F417628F}"/>
              </a:ext>
            </a:extLst>
          </p:cNvPr>
          <p:cNvSpPr txBox="1"/>
          <p:nvPr/>
        </p:nvSpPr>
        <p:spPr>
          <a:xfrm>
            <a:off x="1679166" y="135315"/>
            <a:ext cx="6096000" cy="369332"/>
          </a:xfrm>
          <a:prstGeom prst="rect">
            <a:avLst/>
          </a:prstGeom>
          <a:noFill/>
        </p:spPr>
        <p:txBody>
          <a:bodyPr wrap="square">
            <a:spAutoFit/>
          </a:bodyPr>
          <a:lstStyle/>
          <a:p>
            <a:pPr algn="l" fontAlgn="base"/>
            <a:endParaRPr lang="en-US" b="0" i="0" dirty="0">
              <a:solidFill>
                <a:srgbClr val="333333"/>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41DDAEF-6A8B-4E82-90B3-99DE821B6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15" y="0"/>
            <a:ext cx="7831569" cy="3657600"/>
          </a:xfrm>
          <a:prstGeom prst="rect">
            <a:avLst/>
          </a:prstGeom>
        </p:spPr>
      </p:pic>
      <p:pic>
        <p:nvPicPr>
          <p:cNvPr id="8" name="Picture 7">
            <a:extLst>
              <a:ext uri="{FF2B5EF4-FFF2-40B4-BE49-F238E27FC236}">
                <a16:creationId xmlns:a16="http://schemas.microsoft.com/office/drawing/2014/main" id="{40F55602-B261-4CEF-9727-764D95F15175}"/>
              </a:ext>
            </a:extLst>
          </p:cNvPr>
          <p:cNvPicPr>
            <a:picLocks noChangeAspect="1"/>
          </p:cNvPicPr>
          <p:nvPr/>
        </p:nvPicPr>
        <p:blipFill>
          <a:blip r:embed="rId3"/>
          <a:stretch>
            <a:fillRect/>
          </a:stretch>
        </p:blipFill>
        <p:spPr>
          <a:xfrm>
            <a:off x="142608" y="3657600"/>
            <a:ext cx="4877592" cy="3200400"/>
          </a:xfrm>
          <a:prstGeom prst="rect">
            <a:avLst/>
          </a:prstGeom>
        </p:spPr>
      </p:pic>
      <p:pic>
        <p:nvPicPr>
          <p:cNvPr id="9" name="Picture 8">
            <a:extLst>
              <a:ext uri="{FF2B5EF4-FFF2-40B4-BE49-F238E27FC236}">
                <a16:creationId xmlns:a16="http://schemas.microsoft.com/office/drawing/2014/main" id="{CE70145D-0D95-4347-9C3A-34BABC99CD23}"/>
              </a:ext>
            </a:extLst>
          </p:cNvPr>
          <p:cNvPicPr>
            <a:picLocks noChangeAspect="1"/>
          </p:cNvPicPr>
          <p:nvPr/>
        </p:nvPicPr>
        <p:blipFill>
          <a:blip r:embed="rId4"/>
          <a:stretch>
            <a:fillRect/>
          </a:stretch>
        </p:blipFill>
        <p:spPr>
          <a:xfrm>
            <a:off x="5020196" y="3657600"/>
            <a:ext cx="3981196" cy="3200400"/>
          </a:xfrm>
          <a:prstGeom prst="rect">
            <a:avLst/>
          </a:prstGeom>
        </p:spPr>
      </p:pic>
      <p:sp>
        <p:nvSpPr>
          <p:cNvPr id="7" name="Rectangle 6">
            <a:extLst>
              <a:ext uri="{FF2B5EF4-FFF2-40B4-BE49-F238E27FC236}">
                <a16:creationId xmlns:a16="http://schemas.microsoft.com/office/drawing/2014/main" id="{F9A5C490-E408-4195-B7D2-4B2551DC0A2D}"/>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329771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DF85BE-4D8F-4836-8007-2645E86FF7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9258"/>
            <a:ext cx="9144000" cy="4647934"/>
          </a:xfrm>
          <a:prstGeom prst="rect">
            <a:avLst/>
          </a:prstGeom>
        </p:spPr>
      </p:pic>
      <p:sp>
        <p:nvSpPr>
          <p:cNvPr id="6" name="Rectangle 5">
            <a:extLst>
              <a:ext uri="{FF2B5EF4-FFF2-40B4-BE49-F238E27FC236}">
                <a16:creationId xmlns:a16="http://schemas.microsoft.com/office/drawing/2014/main" id="{6D4CBEDC-6D2B-440D-95FF-459946CFA87D}"/>
              </a:ext>
            </a:extLst>
          </p:cNvPr>
          <p:cNvSpPr/>
          <p:nvPr/>
        </p:nvSpPr>
        <p:spPr>
          <a:xfrm>
            <a:off x="19050" y="0"/>
            <a:ext cx="9124950" cy="461665"/>
          </a:xfrm>
          <a:prstGeom prst="rect">
            <a:avLst/>
          </a:prstGeom>
          <a:solidFill>
            <a:schemeClr val="bg1"/>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World production of critical metals</a:t>
            </a:r>
            <a:endParaRPr lang="mn-MN" sz="24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p:txBody>
      </p:sp>
      <p:sp>
        <p:nvSpPr>
          <p:cNvPr id="4" name="Rectangle 3">
            <a:extLst>
              <a:ext uri="{FF2B5EF4-FFF2-40B4-BE49-F238E27FC236}">
                <a16:creationId xmlns:a16="http://schemas.microsoft.com/office/drawing/2014/main" id="{09A17796-80E8-44D6-A34D-E5684CF95889}"/>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888125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24E99-3A03-4A64-910C-FF748352D7E3}"/>
              </a:ext>
            </a:extLst>
          </p:cNvPr>
          <p:cNvPicPr>
            <a:picLocks noChangeAspect="1"/>
          </p:cNvPicPr>
          <p:nvPr/>
        </p:nvPicPr>
        <p:blipFill rotWithShape="1">
          <a:blip r:embed="rId2"/>
          <a:srcRect l="9409" t="3443" r="37000" b="10320"/>
          <a:stretch/>
        </p:blipFill>
        <p:spPr>
          <a:xfrm>
            <a:off x="0" y="203662"/>
            <a:ext cx="9144000" cy="5397984"/>
          </a:xfrm>
          <a:prstGeom prst="rect">
            <a:avLst/>
          </a:prstGeom>
        </p:spPr>
      </p:pic>
      <p:sp>
        <p:nvSpPr>
          <p:cNvPr id="4" name="Rectangle 3">
            <a:extLst>
              <a:ext uri="{FF2B5EF4-FFF2-40B4-BE49-F238E27FC236}">
                <a16:creationId xmlns:a16="http://schemas.microsoft.com/office/drawing/2014/main" id="{576AF50B-9948-4FBE-893B-D63A0BE8F8B2}"/>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965877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A0AE1B-3476-49E6-91C7-F3B6736FBD54}"/>
              </a:ext>
            </a:extLst>
          </p:cNvPr>
          <p:cNvSpPr/>
          <p:nvPr/>
        </p:nvSpPr>
        <p:spPr>
          <a:xfrm>
            <a:off x="1641308" y="1876425"/>
            <a:ext cx="6073942" cy="353943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indent="-571500">
              <a:buFont typeface="Wingdings" panose="05000000000000000000" pitchFamily="2" charset="2"/>
              <a:buChar char="ü"/>
            </a:pPr>
            <a:r>
              <a:rPr lang="en-US"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Rare earth elements</a:t>
            </a:r>
            <a:endParaRPr lang="mn-MN"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a:p>
            <a:pPr marL="571500" indent="-571500">
              <a:buFont typeface="Wingdings" panose="05000000000000000000" pitchFamily="2" charset="2"/>
              <a:buChar char="ü"/>
            </a:pPr>
            <a:r>
              <a:rPr lang="en-US"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Lithium</a:t>
            </a:r>
            <a:endParaRPr lang="mn-MN"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a:p>
            <a:pPr marL="571500" indent="-571500">
              <a:buFont typeface="Wingdings" panose="05000000000000000000" pitchFamily="2" charset="2"/>
              <a:buChar char="ü"/>
            </a:pPr>
            <a:r>
              <a:rPr lang="en-US"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Cobalt</a:t>
            </a:r>
            <a:endParaRPr lang="mn-MN"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a:p>
            <a:pPr marL="571500" indent="-571500">
              <a:buFont typeface="Wingdings" panose="05000000000000000000" pitchFamily="2" charset="2"/>
              <a:buChar char="ü"/>
            </a:pPr>
            <a:r>
              <a:rPr lang="en-US" sz="3200" b="1" dirty="0" err="1">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Nickel+PGMs</a:t>
            </a:r>
            <a:endParaRPr lang="en-US"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a:p>
            <a:pPr marL="571500" indent="-571500">
              <a:buFont typeface="Wingdings" panose="05000000000000000000" pitchFamily="2" charset="2"/>
              <a:buChar char="ü"/>
            </a:pPr>
            <a:r>
              <a:rPr lang="en-US"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Manganese</a:t>
            </a:r>
          </a:p>
          <a:p>
            <a:pPr marL="571500" indent="-571500">
              <a:buFont typeface="Wingdings" panose="05000000000000000000" pitchFamily="2" charset="2"/>
              <a:buChar char="ü"/>
            </a:pPr>
            <a:r>
              <a:rPr lang="en-US"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Magnesium</a:t>
            </a:r>
          </a:p>
          <a:p>
            <a:pPr marL="571500" indent="-571500">
              <a:buFont typeface="Wingdings" panose="05000000000000000000" pitchFamily="2" charset="2"/>
              <a:buChar char="ü"/>
            </a:pPr>
            <a:r>
              <a:rPr lang="en-US"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rPr>
              <a:t>Graphite</a:t>
            </a:r>
            <a:endParaRPr lang="mn-MN" sz="3200" b="1" dirty="0">
              <a:ln w="11430"/>
              <a:solidFill>
                <a:srgbClr val="0000A2"/>
              </a:solidFill>
              <a:effectLst>
                <a:outerShdw blurRad="50800" dist="39000" dir="5460000" algn="tl">
                  <a:srgbClr val="000000">
                    <a:alpha val="38000"/>
                  </a:srgbClr>
                </a:outerShdw>
              </a:effectLst>
              <a:latin typeface="Arial" panose="020B0604020202020204" pitchFamily="34" charset="0"/>
              <a:ea typeface="MS Mincho" panose="02020609040205080304" pitchFamily="49" charset="-128"/>
              <a:cs typeface="Arial" panose="020B0604020202020204" pitchFamily="34" charset="0"/>
            </a:endParaRPr>
          </a:p>
        </p:txBody>
      </p:sp>
      <p:sp>
        <p:nvSpPr>
          <p:cNvPr id="4" name="Rectangle 3">
            <a:extLst>
              <a:ext uri="{FF2B5EF4-FFF2-40B4-BE49-F238E27FC236}">
                <a16:creationId xmlns:a16="http://schemas.microsoft.com/office/drawing/2014/main" id="{7D8B67D0-444E-41C2-AE13-A816CD8C6E55}"/>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71507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lum bright="-10000" contrast="10000"/>
          </a:blip>
          <a:srcRect l="2018" t="7871" r="1793" b="11169"/>
          <a:stretch>
            <a:fillRect/>
          </a:stretch>
        </p:blipFill>
        <p:spPr bwMode="auto">
          <a:xfrm>
            <a:off x="0" y="505584"/>
            <a:ext cx="9080500" cy="4572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Rectangle 15"/>
          <p:cNvSpPr>
            <a:spLocks noChangeArrowheads="1"/>
          </p:cNvSpPr>
          <p:nvPr/>
        </p:nvSpPr>
        <p:spPr bwMode="auto">
          <a:xfrm>
            <a:off x="0" y="135600"/>
            <a:ext cx="9144000" cy="630237"/>
          </a:xfrm>
          <a:prstGeom prst="rect">
            <a:avLst/>
          </a:prstGeom>
          <a:noFill/>
          <a:ln w="9525">
            <a:noFill/>
            <a:miter lim="800000"/>
            <a:headEnd/>
            <a:tailEnd/>
          </a:ln>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lnSpc>
                <a:spcPts val="4500"/>
              </a:lnSpc>
              <a:defRPr/>
            </a:pPr>
            <a:r>
              <a:rPr lang="en-US" altLang="ja-JP" sz="3600" b="1" dirty="0">
                <a:ln w="5080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itchFamily="2" charset="2"/>
              </a:rPr>
              <a:t>RARE EARTH ELEMENTs IN MONGOLIA</a:t>
            </a:r>
          </a:p>
        </p:txBody>
      </p:sp>
      <p:grpSp>
        <p:nvGrpSpPr>
          <p:cNvPr id="14343" name="Group 9"/>
          <p:cNvGrpSpPr>
            <a:grpSpLocks/>
          </p:cNvGrpSpPr>
          <p:nvPr/>
        </p:nvGrpSpPr>
        <p:grpSpPr bwMode="auto">
          <a:xfrm>
            <a:off x="214313" y="4069691"/>
            <a:ext cx="2643167" cy="1246847"/>
            <a:chOff x="214282" y="4069857"/>
            <a:chExt cx="2643206" cy="1246495"/>
          </a:xfrm>
        </p:grpSpPr>
        <p:sp>
          <p:nvSpPr>
            <p:cNvPr id="4" name="5-Point Star 3"/>
            <p:cNvSpPr/>
            <p:nvPr/>
          </p:nvSpPr>
          <p:spPr bwMode="auto">
            <a:xfrm>
              <a:off x="214282" y="4102212"/>
              <a:ext cx="365760" cy="365760"/>
            </a:xfrm>
            <a:prstGeom prst="star5">
              <a:avLst/>
            </a:prstGeom>
            <a:gradFill flip="none" rotWithShape="1">
              <a:gsLst>
                <a:gs pos="70000">
                  <a:srgbClr val="FF0300"/>
                </a:gs>
                <a:gs pos="100000">
                  <a:srgbClr val="4D0808"/>
                </a:gs>
              </a:gsLst>
              <a:path path="circle">
                <a:fillToRect l="50000" t="50000" r="50000" b="50000"/>
              </a:path>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en-US" sz="2000">
                <a:latin typeface="Arial" charset="0"/>
                <a:ea typeface="ＭＳ Ｐゴシック" pitchFamily="50" charset="-128"/>
              </a:endParaRPr>
            </a:p>
          </p:txBody>
        </p:sp>
        <p:sp>
          <p:nvSpPr>
            <p:cNvPr id="5" name="Diamond 4"/>
            <p:cNvSpPr/>
            <p:nvPr/>
          </p:nvSpPr>
          <p:spPr bwMode="auto">
            <a:xfrm>
              <a:off x="317471" y="4633920"/>
              <a:ext cx="182566" cy="182510"/>
            </a:xfrm>
            <a:prstGeom prst="diamond">
              <a:avLst/>
            </a:prstGeom>
            <a:solidFill>
              <a:srgbClr val="FF0000"/>
            </a:solidFill>
            <a:ln w="6350" cap="flat" cmpd="sng" algn="ctr">
              <a:solidFill>
                <a:schemeClr val="tx1">
                  <a:lumMod val="95000"/>
                  <a:lumOff val="5000"/>
                </a:schemeClr>
              </a:solidFill>
              <a:prstDash val="solid"/>
              <a:round/>
              <a:headEnd type="none" w="med" len="med"/>
              <a:tailEnd type="none" w="med" len="med"/>
            </a:ln>
            <a:effectLst/>
          </p:spPr>
          <p:txBody>
            <a:bodyPr/>
            <a:lstStyle/>
            <a:p>
              <a:pPr>
                <a:defRPr/>
              </a:pPr>
              <a:endParaRPr lang="en-US">
                <a:latin typeface="Arial" charset="0"/>
                <a:ea typeface="ＭＳ Ｐゴシック" pitchFamily="50" charset="-128"/>
              </a:endParaRPr>
            </a:p>
          </p:txBody>
        </p:sp>
        <p:sp>
          <p:nvSpPr>
            <p:cNvPr id="6" name="TextBox 5"/>
            <p:cNvSpPr txBox="1"/>
            <p:nvPr/>
          </p:nvSpPr>
          <p:spPr>
            <a:xfrm>
              <a:off x="571504" y="4069857"/>
              <a:ext cx="2285984" cy="1246495"/>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a:lnSpc>
                  <a:spcPts val="3000"/>
                </a:lnSpc>
                <a:defRPr/>
              </a:pP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REE deposits</a:t>
              </a:r>
            </a:p>
            <a:p>
              <a:pPr>
                <a:lnSpc>
                  <a:spcPts val="3000"/>
                </a:lnSpc>
                <a:defRPr/>
              </a:pP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REE occurrences</a:t>
              </a:r>
              <a:endPar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ts val="3000"/>
                </a:lnSpc>
                <a:defRPr/>
              </a:pP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Anomalous area</a:t>
              </a:r>
            </a:p>
          </p:txBody>
        </p:sp>
        <p:sp>
          <p:nvSpPr>
            <p:cNvPr id="14353" name="Oval 6"/>
            <p:cNvSpPr>
              <a:spLocks noChangeArrowheads="1"/>
            </p:cNvSpPr>
            <p:nvPr/>
          </p:nvSpPr>
          <p:spPr bwMode="auto">
            <a:xfrm>
              <a:off x="341608" y="5036622"/>
              <a:ext cx="137160" cy="137160"/>
            </a:xfrm>
            <a:prstGeom prst="ellipse">
              <a:avLst/>
            </a:prstGeom>
            <a:solidFill>
              <a:srgbClr val="F4EE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sz="1800">
                <a:latin typeface="Arial" panose="020B0604020202020204" pitchFamily="34" charset="0"/>
                <a:ea typeface="ＭＳ Ｐゴシック" panose="020B0600070205080204" pitchFamily="34" charset="-128"/>
              </a:endParaRPr>
            </a:p>
          </p:txBody>
        </p:sp>
      </p:grpSp>
      <p:sp>
        <p:nvSpPr>
          <p:cNvPr id="8" name="Text Box 324"/>
          <p:cNvSpPr txBox="1">
            <a:spLocks noChangeArrowheads="1"/>
          </p:cNvSpPr>
          <p:nvPr/>
        </p:nvSpPr>
        <p:spPr bwMode="auto">
          <a:xfrm>
            <a:off x="1285875" y="1933575"/>
            <a:ext cx="1714500" cy="307777"/>
          </a:xfrm>
          <a:prstGeom prst="rect">
            <a:avLst/>
          </a:prstGeom>
          <a:gradFill flip="none" rotWithShape="1">
            <a:gsLst>
              <a:gs pos="0">
                <a:srgbClr val="FFFF00">
                  <a:alpha val="80000"/>
                </a:srgbClr>
              </a:gs>
              <a:gs pos="100000">
                <a:srgbClr val="3F3E00">
                  <a:alpha val="50000"/>
                </a:srgbClr>
              </a:gs>
            </a:gsLst>
            <a:path path="rect">
              <a:fillToRect l="50000" t="50000" r="50000" b="50000"/>
            </a:path>
            <a:tileRect/>
          </a:gradFill>
          <a:ln w="9525">
            <a:noFill/>
            <a:miter lim="800000"/>
            <a:headEnd/>
            <a:tailEnd/>
          </a:ln>
        </p:spPr>
        <p:txBody>
          <a:bodyPr wrap="square">
            <a:spAutoFit/>
          </a:bodyPr>
          <a:lstStyle/>
          <a:p>
            <a:pPr>
              <a:defRPr/>
            </a:pPr>
            <a:r>
              <a:rPr lang="en-US" altLang="ja-JP" sz="1400" b="1" dirty="0" err="1">
                <a:solidFill>
                  <a:schemeClr val="tx2">
                    <a:lumMod val="10000"/>
                  </a:schemeClr>
                </a:solidFill>
                <a:latin typeface="Arial" panose="020B0604020202020204" pitchFamily="34" charset="0"/>
                <a:cs typeface="Arial" panose="020B0604020202020204" pitchFamily="34" charset="0"/>
              </a:rPr>
              <a:t>Khalzan</a:t>
            </a:r>
            <a:r>
              <a:rPr lang="en-US" altLang="ja-JP" sz="1400" b="1" dirty="0">
                <a:solidFill>
                  <a:schemeClr val="tx2">
                    <a:lumMod val="10000"/>
                  </a:schemeClr>
                </a:solidFill>
                <a:latin typeface="Arial" panose="020B0604020202020204" pitchFamily="34" charset="0"/>
                <a:cs typeface="Arial" panose="020B0604020202020204" pitchFamily="34" charset="0"/>
              </a:rPr>
              <a:t> </a:t>
            </a:r>
            <a:r>
              <a:rPr lang="en-US" altLang="ja-JP" sz="1400" b="1" dirty="0" err="1">
                <a:solidFill>
                  <a:schemeClr val="tx2">
                    <a:lumMod val="10000"/>
                  </a:schemeClr>
                </a:solidFill>
                <a:latin typeface="Arial" panose="020B0604020202020204" pitchFamily="34" charset="0"/>
                <a:cs typeface="Arial" panose="020B0604020202020204" pitchFamily="34" charset="0"/>
              </a:rPr>
              <a:t>burgedei</a:t>
            </a:r>
            <a:endParaRPr lang="en-US" altLang="ja-JP" sz="1400" b="1" dirty="0">
              <a:solidFill>
                <a:schemeClr val="tx2">
                  <a:lumMod val="10000"/>
                </a:schemeClr>
              </a:solidFill>
              <a:latin typeface="Arial" panose="020B0604020202020204" pitchFamily="34" charset="0"/>
              <a:cs typeface="Arial" panose="020B0604020202020204" pitchFamily="34" charset="0"/>
            </a:endParaRPr>
          </a:p>
        </p:txBody>
      </p:sp>
      <p:sp>
        <p:nvSpPr>
          <p:cNvPr id="9" name="Text Box 327"/>
          <p:cNvSpPr txBox="1">
            <a:spLocks noChangeArrowheads="1"/>
          </p:cNvSpPr>
          <p:nvPr/>
        </p:nvSpPr>
        <p:spPr bwMode="auto">
          <a:xfrm>
            <a:off x="4429125" y="3433763"/>
            <a:ext cx="1653624" cy="307777"/>
          </a:xfrm>
          <a:prstGeom prst="rect">
            <a:avLst/>
          </a:prstGeom>
          <a:gradFill flip="none" rotWithShape="1">
            <a:gsLst>
              <a:gs pos="0">
                <a:srgbClr val="FFFF00">
                  <a:alpha val="80000"/>
                </a:srgbClr>
              </a:gs>
              <a:gs pos="100000">
                <a:srgbClr val="3F3E00">
                  <a:alpha val="50000"/>
                </a:srgbClr>
              </a:gs>
            </a:gsLst>
            <a:path path="rect">
              <a:fillToRect l="50000" t="50000" r="50000" b="50000"/>
            </a:path>
            <a:tileRect/>
          </a:gradFill>
          <a:ln w="9525">
            <a:noFill/>
            <a:miter lim="800000"/>
            <a:headEnd/>
            <a:tailEnd/>
          </a:ln>
        </p:spPr>
        <p:txBody>
          <a:bodyPr wrap="square">
            <a:spAutoFit/>
          </a:bodyPr>
          <a:lstStyle/>
          <a:p>
            <a:pPr>
              <a:defRPr/>
            </a:pPr>
            <a:r>
              <a:rPr lang="en-US" altLang="ja-JP" sz="1400" b="1" dirty="0" err="1">
                <a:solidFill>
                  <a:schemeClr val="tx2">
                    <a:lumMod val="10000"/>
                  </a:schemeClr>
                </a:solidFill>
                <a:latin typeface="Arial" panose="020B0604020202020204" pitchFamily="34" charset="0"/>
                <a:cs typeface="Arial" panose="020B0604020202020204" pitchFamily="34" charset="0"/>
              </a:rPr>
              <a:t>Mushgai</a:t>
            </a:r>
            <a:r>
              <a:rPr lang="en-US" altLang="ja-JP" sz="1400" b="1" dirty="0">
                <a:solidFill>
                  <a:schemeClr val="tx2">
                    <a:lumMod val="10000"/>
                  </a:schemeClr>
                </a:solidFill>
                <a:latin typeface="Arial" panose="020B0604020202020204" pitchFamily="34" charset="0"/>
                <a:cs typeface="Arial" panose="020B0604020202020204" pitchFamily="34" charset="0"/>
              </a:rPr>
              <a:t> </a:t>
            </a:r>
            <a:r>
              <a:rPr lang="en-US" altLang="ja-JP" sz="1400" b="1" dirty="0" err="1">
                <a:solidFill>
                  <a:schemeClr val="tx2">
                    <a:lumMod val="10000"/>
                  </a:schemeClr>
                </a:solidFill>
                <a:latin typeface="Arial" panose="020B0604020202020204" pitchFamily="34" charset="0"/>
                <a:cs typeface="Arial" panose="020B0604020202020204" pitchFamily="34" charset="0"/>
              </a:rPr>
              <a:t>khudag</a:t>
            </a:r>
            <a:endParaRPr lang="en-US" altLang="ja-JP" sz="1400" b="1" dirty="0">
              <a:solidFill>
                <a:schemeClr val="tx2">
                  <a:lumMod val="10000"/>
                </a:schemeClr>
              </a:solidFill>
              <a:latin typeface="Arial" panose="020B0604020202020204" pitchFamily="34" charset="0"/>
              <a:cs typeface="Arial" panose="020B0604020202020204" pitchFamily="34" charset="0"/>
            </a:endParaRPr>
          </a:p>
        </p:txBody>
      </p:sp>
      <p:sp>
        <p:nvSpPr>
          <p:cNvPr id="11" name="Text Box 327"/>
          <p:cNvSpPr txBox="1">
            <a:spLocks noChangeArrowheads="1"/>
          </p:cNvSpPr>
          <p:nvPr/>
        </p:nvSpPr>
        <p:spPr bwMode="auto">
          <a:xfrm>
            <a:off x="5929313" y="4259263"/>
            <a:ext cx="1181100" cy="307975"/>
          </a:xfrm>
          <a:prstGeom prst="rect">
            <a:avLst/>
          </a:prstGeom>
          <a:gradFill flip="none" rotWithShape="1">
            <a:gsLst>
              <a:gs pos="0">
                <a:srgbClr val="FFFF00">
                  <a:alpha val="80000"/>
                </a:srgbClr>
              </a:gs>
              <a:gs pos="100000">
                <a:srgbClr val="3F3E00">
                  <a:alpha val="50000"/>
                </a:srgbClr>
              </a:gs>
            </a:gsLst>
            <a:path path="rect">
              <a:fillToRect l="50000" t="50000" r="50000" b="50000"/>
            </a:path>
            <a:tileRect/>
          </a:gradFill>
          <a:ln w="9525">
            <a:noFill/>
            <a:miter lim="800000"/>
            <a:headEnd/>
            <a:tailEnd/>
          </a:ln>
        </p:spPr>
        <p:txBody>
          <a:bodyPr>
            <a:spAutoFit/>
          </a:bodyPr>
          <a:lstStyle/>
          <a:p>
            <a:pPr>
              <a:defRPr/>
            </a:pPr>
            <a:r>
              <a:rPr lang="en-US" altLang="ja-JP" sz="1400" b="1" dirty="0" err="1">
                <a:solidFill>
                  <a:schemeClr val="tx2">
                    <a:lumMod val="10000"/>
                  </a:schemeClr>
                </a:solidFill>
                <a:latin typeface="Arial" panose="020B0604020202020204" pitchFamily="34" charset="0"/>
                <a:cs typeface="Arial" panose="020B0604020202020204" pitchFamily="34" charset="0"/>
              </a:rPr>
              <a:t>Lugiin</a:t>
            </a:r>
            <a:r>
              <a:rPr lang="en-US" altLang="ja-JP" sz="1400" b="1" dirty="0">
                <a:solidFill>
                  <a:schemeClr val="tx2">
                    <a:lumMod val="10000"/>
                  </a:schemeClr>
                </a:solidFill>
                <a:latin typeface="Arial" panose="020B0604020202020204" pitchFamily="34" charset="0"/>
                <a:cs typeface="Arial" panose="020B0604020202020204" pitchFamily="34" charset="0"/>
              </a:rPr>
              <a:t> </a:t>
            </a:r>
            <a:r>
              <a:rPr lang="en-US" altLang="ja-JP" sz="1400" b="1" dirty="0" err="1">
                <a:solidFill>
                  <a:schemeClr val="tx2">
                    <a:lumMod val="10000"/>
                  </a:schemeClr>
                </a:solidFill>
                <a:latin typeface="Arial" panose="020B0604020202020204" pitchFamily="34" charset="0"/>
                <a:cs typeface="Arial" panose="020B0604020202020204" pitchFamily="34" charset="0"/>
              </a:rPr>
              <a:t>gol</a:t>
            </a:r>
            <a:endParaRPr lang="en-US" altLang="ja-JP" sz="1400" b="1" dirty="0">
              <a:solidFill>
                <a:schemeClr val="tx2">
                  <a:lumMod val="10000"/>
                </a:schemeClr>
              </a:solidFill>
              <a:latin typeface="Arial" panose="020B0604020202020204" pitchFamily="34" charset="0"/>
              <a:cs typeface="Arial" panose="020B0604020202020204" pitchFamily="34" charset="0"/>
            </a:endParaRPr>
          </a:p>
        </p:txBody>
      </p:sp>
      <p:sp>
        <p:nvSpPr>
          <p:cNvPr id="13" name="Text Box 324"/>
          <p:cNvSpPr txBox="1">
            <a:spLocks noChangeArrowheads="1"/>
          </p:cNvSpPr>
          <p:nvPr/>
        </p:nvSpPr>
        <p:spPr bwMode="auto">
          <a:xfrm>
            <a:off x="4857750" y="3862388"/>
            <a:ext cx="922848" cy="307777"/>
          </a:xfrm>
          <a:prstGeom prst="rect">
            <a:avLst/>
          </a:prstGeom>
          <a:gradFill flip="none" rotWithShape="1">
            <a:gsLst>
              <a:gs pos="0">
                <a:srgbClr val="FFFF00">
                  <a:alpha val="80000"/>
                </a:srgbClr>
              </a:gs>
              <a:gs pos="100000">
                <a:srgbClr val="3F3E00">
                  <a:alpha val="50000"/>
                </a:srgbClr>
              </a:gs>
            </a:gsLst>
            <a:path path="rect">
              <a:fillToRect l="50000" t="50000" r="50000" b="50000"/>
            </a:path>
            <a:tileRect/>
          </a:gradFill>
          <a:ln w="9525">
            <a:noFill/>
            <a:miter lim="800000"/>
            <a:headEnd/>
            <a:tailEnd/>
          </a:ln>
        </p:spPr>
        <p:txBody>
          <a:bodyPr wrap="square">
            <a:spAutoFit/>
          </a:bodyPr>
          <a:lstStyle/>
          <a:p>
            <a:pPr>
              <a:defRPr/>
            </a:pPr>
            <a:r>
              <a:rPr lang="en-US" altLang="ja-JP" sz="1400" b="1" dirty="0" err="1">
                <a:solidFill>
                  <a:schemeClr val="tx2">
                    <a:lumMod val="10000"/>
                  </a:schemeClr>
                </a:solidFill>
                <a:latin typeface="Arial" panose="020B0604020202020204" pitchFamily="34" charset="0"/>
                <a:cs typeface="Arial" panose="020B0604020202020204" pitchFamily="34" charset="0"/>
              </a:rPr>
              <a:t>Khotgor</a:t>
            </a:r>
            <a:endParaRPr lang="en-US" altLang="ja-JP" sz="1400" b="1" dirty="0">
              <a:solidFill>
                <a:schemeClr val="tx2">
                  <a:lumMod val="1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168292" y="5546142"/>
            <a:ext cx="2518638" cy="923330"/>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defRPr/>
            </a:pP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deposits</a:t>
            </a:r>
            <a:endPar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r>
              <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 </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occurrences</a:t>
            </a:r>
            <a:endPar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300</a:t>
            </a:r>
            <a:r>
              <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anomalous areas</a:t>
            </a:r>
          </a:p>
        </p:txBody>
      </p:sp>
      <p:sp>
        <p:nvSpPr>
          <p:cNvPr id="17" name="TextBox 16"/>
          <p:cNvSpPr txBox="1"/>
          <p:nvPr/>
        </p:nvSpPr>
        <p:spPr>
          <a:xfrm>
            <a:off x="3393202" y="4811808"/>
            <a:ext cx="5072222" cy="1754326"/>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defRPr/>
            </a:pP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Khalzan</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burgedei</a:t>
            </a:r>
            <a:r>
              <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Alkaline </a:t>
            </a: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metasomatite</a:t>
            </a:r>
            <a:endPar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Mushgai</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khudag</a:t>
            </a:r>
            <a:r>
              <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Carbonatite</a:t>
            </a:r>
            <a:endPar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Ulaan</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del</a:t>
            </a:r>
            <a:r>
              <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Alkaline </a:t>
            </a: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metasomatite</a:t>
            </a:r>
            <a:endPar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Khotgor</a:t>
            </a:r>
            <a:r>
              <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Carbonatite</a:t>
            </a:r>
            <a:endPar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Lugiin</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gol</a:t>
            </a:r>
            <a:r>
              <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Carbonatite</a:t>
            </a:r>
            <a:endPar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Tsagaan </a:t>
            </a:r>
            <a:r>
              <a:rPr lang="en-US" b="1" dirty="0" err="1">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chuluut</a:t>
            </a:r>
            <a:r>
              <a:rPr lang="mn-MN"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Placer</a:t>
            </a:r>
          </a:p>
        </p:txBody>
      </p:sp>
      <p:sp>
        <p:nvSpPr>
          <p:cNvPr id="18" name="5-Point Star 17"/>
          <p:cNvSpPr/>
          <p:nvPr/>
        </p:nvSpPr>
        <p:spPr bwMode="auto">
          <a:xfrm>
            <a:off x="1531279" y="1821806"/>
            <a:ext cx="137160" cy="137160"/>
          </a:xfrm>
          <a:prstGeom prst="star5">
            <a:avLst/>
          </a:prstGeom>
          <a:gradFill flip="none" rotWithShape="1">
            <a:gsLst>
              <a:gs pos="70000">
                <a:srgbClr val="FF0300"/>
              </a:gs>
              <a:gs pos="100000">
                <a:srgbClr val="4D0808"/>
              </a:gs>
            </a:gsLst>
            <a:path path="circle">
              <a:fillToRect l="50000" t="50000" r="50000" b="50000"/>
            </a:path>
            <a:tileRect/>
          </a:gradFill>
          <a:ln w="317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en-US" sz="2000">
              <a:latin typeface="Arial" charset="0"/>
              <a:ea typeface="ＭＳ Ｐゴシック" pitchFamily="50" charset="-128"/>
            </a:endParaRPr>
          </a:p>
        </p:txBody>
      </p:sp>
      <p:sp>
        <p:nvSpPr>
          <p:cNvPr id="19" name="Text Box 324"/>
          <p:cNvSpPr txBox="1">
            <a:spLocks noChangeArrowheads="1"/>
          </p:cNvSpPr>
          <p:nvPr/>
        </p:nvSpPr>
        <p:spPr bwMode="auto">
          <a:xfrm>
            <a:off x="1653936" y="1602896"/>
            <a:ext cx="1166902" cy="307777"/>
          </a:xfrm>
          <a:prstGeom prst="rect">
            <a:avLst/>
          </a:prstGeom>
          <a:gradFill flip="none" rotWithShape="1">
            <a:gsLst>
              <a:gs pos="0">
                <a:srgbClr val="FFFF00">
                  <a:alpha val="80000"/>
                </a:srgbClr>
              </a:gs>
              <a:gs pos="100000">
                <a:srgbClr val="3F3E00">
                  <a:alpha val="50000"/>
                </a:srgbClr>
              </a:gs>
            </a:gsLst>
            <a:path path="rect">
              <a:fillToRect l="50000" t="50000" r="50000" b="50000"/>
            </a:path>
            <a:tileRect/>
          </a:gradFill>
          <a:ln w="9525">
            <a:noFill/>
            <a:miter lim="800000"/>
            <a:headEnd/>
            <a:tailEnd/>
          </a:ln>
        </p:spPr>
        <p:txBody>
          <a:bodyPr wrap="square">
            <a:spAutoFit/>
          </a:bodyPr>
          <a:lstStyle/>
          <a:p>
            <a:pPr>
              <a:defRPr/>
            </a:pPr>
            <a:r>
              <a:rPr lang="en-US" altLang="ja-JP" sz="1400" b="1" dirty="0" err="1">
                <a:solidFill>
                  <a:schemeClr val="tx2">
                    <a:lumMod val="10000"/>
                  </a:schemeClr>
                </a:solidFill>
                <a:latin typeface="Arial" panose="020B0604020202020204" pitchFamily="34" charset="0"/>
                <a:cs typeface="Arial" panose="020B0604020202020204" pitchFamily="34" charset="0"/>
              </a:rPr>
              <a:t>Ulaan</a:t>
            </a:r>
            <a:r>
              <a:rPr lang="en-US" altLang="ja-JP" sz="1400" b="1" dirty="0">
                <a:solidFill>
                  <a:schemeClr val="tx2">
                    <a:lumMod val="10000"/>
                  </a:schemeClr>
                </a:solidFill>
                <a:latin typeface="Arial" panose="020B0604020202020204" pitchFamily="34" charset="0"/>
                <a:cs typeface="Arial" panose="020B0604020202020204" pitchFamily="34" charset="0"/>
              </a:rPr>
              <a:t> del</a:t>
            </a:r>
          </a:p>
        </p:txBody>
      </p:sp>
      <p:sp>
        <p:nvSpPr>
          <p:cNvPr id="20" name="5-Point Star 19"/>
          <p:cNvSpPr/>
          <p:nvPr/>
        </p:nvSpPr>
        <p:spPr bwMode="auto">
          <a:xfrm>
            <a:off x="5531060" y="2491791"/>
            <a:ext cx="137160" cy="137160"/>
          </a:xfrm>
          <a:prstGeom prst="star5">
            <a:avLst/>
          </a:prstGeom>
          <a:solidFill>
            <a:srgbClr val="FFFF00"/>
          </a:solidFill>
          <a:ln w="317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en-US" sz="2000">
              <a:latin typeface="Arial" charset="0"/>
              <a:ea typeface="ＭＳ Ｐゴシック" pitchFamily="50" charset="-128"/>
            </a:endParaRPr>
          </a:p>
        </p:txBody>
      </p:sp>
      <p:sp>
        <p:nvSpPr>
          <p:cNvPr id="21" name="Text Box 324"/>
          <p:cNvSpPr txBox="1">
            <a:spLocks noChangeArrowheads="1"/>
          </p:cNvSpPr>
          <p:nvPr/>
        </p:nvSpPr>
        <p:spPr bwMode="auto">
          <a:xfrm>
            <a:off x="5653716" y="2272881"/>
            <a:ext cx="1756899" cy="307777"/>
          </a:xfrm>
          <a:prstGeom prst="rect">
            <a:avLst/>
          </a:prstGeom>
          <a:gradFill flip="none" rotWithShape="1">
            <a:gsLst>
              <a:gs pos="0">
                <a:srgbClr val="FFFF00">
                  <a:alpha val="80000"/>
                </a:srgbClr>
              </a:gs>
              <a:gs pos="100000">
                <a:srgbClr val="3F3E00">
                  <a:alpha val="50000"/>
                </a:srgbClr>
              </a:gs>
            </a:gsLst>
            <a:path path="rect">
              <a:fillToRect l="50000" t="50000" r="50000" b="50000"/>
            </a:path>
            <a:tileRect/>
          </a:gradFill>
          <a:ln w="9525">
            <a:noFill/>
            <a:miter lim="800000"/>
            <a:headEnd/>
            <a:tailEnd/>
          </a:ln>
        </p:spPr>
        <p:txBody>
          <a:bodyPr wrap="square">
            <a:spAutoFit/>
          </a:bodyPr>
          <a:lstStyle/>
          <a:p>
            <a:pPr>
              <a:defRPr/>
            </a:pPr>
            <a:r>
              <a:rPr lang="en-US" altLang="ja-JP" sz="1400" b="1" dirty="0">
                <a:solidFill>
                  <a:schemeClr val="tx2">
                    <a:lumMod val="10000"/>
                  </a:schemeClr>
                </a:solidFill>
                <a:latin typeface="Arial" panose="020B0604020202020204" pitchFamily="34" charset="0"/>
                <a:cs typeface="Arial" panose="020B0604020202020204" pitchFamily="34" charset="0"/>
              </a:rPr>
              <a:t>Tsagaan </a:t>
            </a:r>
            <a:r>
              <a:rPr lang="en-US" altLang="ja-JP" sz="1400" b="1" dirty="0" err="1">
                <a:solidFill>
                  <a:schemeClr val="tx2">
                    <a:lumMod val="10000"/>
                  </a:schemeClr>
                </a:solidFill>
                <a:latin typeface="Arial" panose="020B0604020202020204" pitchFamily="34" charset="0"/>
                <a:cs typeface="Arial" panose="020B0604020202020204" pitchFamily="34" charset="0"/>
              </a:rPr>
              <a:t>chuluut</a:t>
            </a:r>
            <a:endParaRPr lang="en-US" altLang="ja-JP" sz="1400" b="1" dirty="0">
              <a:solidFill>
                <a:schemeClr val="tx2">
                  <a:lumMod val="10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1EAD88B-E88A-424B-9A11-DDB2E575A979}"/>
              </a:ext>
            </a:extLst>
          </p:cNvPr>
          <p:cNvSpPr/>
          <p:nvPr/>
        </p:nvSpPr>
        <p:spPr>
          <a:xfrm>
            <a:off x="2603605" y="6596390"/>
            <a:ext cx="4703975" cy="2616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050" dirty="0">
                <a:ln w="11430"/>
                <a:solidFill>
                  <a:srgbClr val="0000CC"/>
                </a:solidFill>
                <a:latin typeface="Arial" panose="020B0604020202020204" pitchFamily="34" charset="0"/>
                <a:ea typeface="MS Mincho" panose="02020609040205080304" pitchFamily="49" charset="-128"/>
              </a:rPr>
              <a:t>World Mining Congress, Ulaanbaatar, Mongolia, 2022.07.12</a:t>
            </a:r>
            <a:endParaRPr lang="en-US" sz="700" dirty="0">
              <a:ln w="11430"/>
              <a:solidFill>
                <a:srgbClr val="0000CC"/>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23832978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527</TotalTime>
  <Words>2101</Words>
  <Application>Microsoft Office PowerPoint</Application>
  <PresentationFormat>On-screen Show (4:3)</PresentationFormat>
  <Paragraphs>602</Paragraphs>
  <Slides>38</Slides>
  <Notes>16</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nickel and cobalt mineralization in Mongolia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Jargalan Sereenen</dc:creator>
  <cp:lastModifiedBy>Peeyush Kumar</cp:lastModifiedBy>
  <cp:revision>90</cp:revision>
  <dcterms:created xsi:type="dcterms:W3CDTF">2022-03-25T11:14:14Z</dcterms:created>
  <dcterms:modified xsi:type="dcterms:W3CDTF">2023-08-22T03:27:55Z</dcterms:modified>
</cp:coreProperties>
</file>